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18" r:id="rId3"/>
    <p:sldId id="258" r:id="rId4"/>
    <p:sldId id="320" r:id="rId5"/>
    <p:sldId id="322" r:id="rId6"/>
    <p:sldId id="319" r:id="rId7"/>
    <p:sldId id="326" r:id="rId8"/>
    <p:sldId id="327" r:id="rId9"/>
    <p:sldId id="331" r:id="rId10"/>
    <p:sldId id="324" r:id="rId11"/>
    <p:sldId id="321" r:id="rId12"/>
    <p:sldId id="332" r:id="rId13"/>
    <p:sldId id="333" r:id="rId14"/>
    <p:sldId id="419" r:id="rId15"/>
    <p:sldId id="418" r:id="rId16"/>
    <p:sldId id="386" r:id="rId17"/>
    <p:sldId id="420" r:id="rId18"/>
    <p:sldId id="292" r:id="rId19"/>
    <p:sldId id="421" r:id="rId20"/>
    <p:sldId id="267" r:id="rId21"/>
    <p:sldId id="278" r:id="rId22"/>
    <p:sldId id="358" r:id="rId23"/>
    <p:sldId id="359" r:id="rId24"/>
    <p:sldId id="360" r:id="rId25"/>
    <p:sldId id="362" r:id="rId26"/>
    <p:sldId id="364" r:id="rId27"/>
    <p:sldId id="366" r:id="rId28"/>
    <p:sldId id="312" r:id="rId29"/>
    <p:sldId id="368" r:id="rId30"/>
    <p:sldId id="274" r:id="rId31"/>
    <p:sldId id="371" r:id="rId32"/>
    <p:sldId id="272" r:id="rId33"/>
    <p:sldId id="387" r:id="rId34"/>
    <p:sldId id="372" r:id="rId35"/>
    <p:sldId id="348" r:id="rId36"/>
    <p:sldId id="373" r:id="rId37"/>
    <p:sldId id="435" r:id="rId38"/>
    <p:sldId id="270" r:id="rId39"/>
    <p:sldId id="375" r:id="rId40"/>
    <p:sldId id="393" r:id="rId41"/>
    <p:sldId id="428" r:id="rId42"/>
    <p:sldId id="388" r:id="rId43"/>
    <p:sldId id="427" r:id="rId44"/>
    <p:sldId id="422" r:id="rId45"/>
    <p:sldId id="286" r:id="rId46"/>
    <p:sldId id="379" r:id="rId47"/>
    <p:sldId id="383" r:id="rId48"/>
    <p:sldId id="380" r:id="rId49"/>
    <p:sldId id="382" r:id="rId50"/>
    <p:sldId id="378" r:id="rId51"/>
    <p:sldId id="434" r:id="rId52"/>
    <p:sldId id="436" r:id="rId53"/>
    <p:sldId id="417" r:id="rId54"/>
    <p:sldId id="389" r:id="rId55"/>
    <p:sldId id="432" r:id="rId5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>
        <p:scale>
          <a:sx n="112" d="100"/>
          <a:sy n="112" d="100"/>
        </p:scale>
        <p:origin x="394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033C2-9CD9-40B1-95C1-87EFBED1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347FF7-71E2-4BBD-B0E1-C19C85A5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C2CF96-7B06-4E83-9398-3B77AA0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84FA3-6372-46F6-B9D0-5991EBCB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8333EB-53DE-4E36-B77D-35FD380C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556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4F96B-E5E8-4853-94B0-161CC403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5CDE1B-2E4C-4E19-ADE1-8D9639416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C1EF8D-9A78-41DA-8364-53F63C6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D22AB6-1DB5-4FB5-8DAC-DA6A5A6D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19745-9F01-449A-B98B-248647E8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12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9C82C4-5B0E-4054-B31D-93BB142C5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F964B6-30F3-4CF9-8282-D16A7922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42F0FF-C65E-4EBD-8117-110016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CD6E5-9235-4EC9-A0A5-49CFE1C8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C860-B527-4D1F-895F-E0F83D0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97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70178-B92E-4171-9221-DAA10610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0A8DDC-FBD0-4178-9245-0F7F8E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74238-062D-45C8-8CD5-A6AC72D8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6D569-F057-47E3-86F7-0FEB5B16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7FE9D-FBCD-4C0E-B586-582E0A01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2995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EB021-0FAA-45FE-9550-E86E14C3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EBA7D1-EB8C-4FE1-906F-EF8B0EA6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8BA703-8B85-4045-B0D0-A6B4492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9661D-570B-48CF-B6E2-56A1AB5B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9AA92-CDB6-4A37-9D39-1B851C79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651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AE5A8-E364-4366-9005-75238A8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76ACD3-4B56-4B20-A85D-72093580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674A4F-BFA6-495E-A86F-3E6A44B85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7B34FB-A94D-4C52-A100-61EC1EDE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2CE6-DB17-4A41-9830-FF202FAC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CA0614-F381-4140-9518-2387AEF3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2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EE06E-9996-42D2-87E9-A09ECD51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AAA1E9-1CB4-4E0C-A432-D59EBFA0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237AA-9083-409B-B480-F7EE3D11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999317-8C8E-49ED-9C5A-1AB88077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321BE8-BFEF-4F87-BABB-67AD22111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2C2F6B-90BB-4F8A-B824-882773E8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49D699-A2E1-4864-BBEB-1448B8F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E7EC8A-9B6D-4F03-B201-5E6A60F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8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69D1C-3D15-43FE-8E38-7CE7F614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B888C7-BAD8-46F0-A089-E210364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B5D4B0-2B6A-4836-9EFD-B8C6A2B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E6713E-CAE5-4DA9-8268-C7D07B66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11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A3F1FB-A038-42CE-83BA-465A90DE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1EC4EB-14F9-4AC0-A8BB-5C2596F0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4BB822-41C9-48A3-8D57-821DAAC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3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C3692-D0A7-4241-9182-6664E77F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BA7E2-045A-4811-840C-3092837B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90CC26-C161-453F-B385-70C391A27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D37C8-BEFC-4CB8-B650-844FF08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9A74CD-351F-44EE-8311-8C68AE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4BBA4-DC7E-4911-9D68-0E3364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03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69A42-7FAA-4D27-908C-35BFD74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093274-470F-4B7D-811D-0A7A71F60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3F26CA-60BC-4463-B1A9-2A1B56C0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935512-E02D-4633-B6B2-8A933DE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F66991-A93E-4AEE-AD44-ED6317E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492903-5361-4E53-8F50-CA570C44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900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5018B6-C2D3-460A-B054-1320D6A0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D4477A-7B1B-4CA5-B49F-7B1F4464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3A7DEB-FFDA-4D4D-A92A-46BE9DB1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417E-01D5-487C-8D2F-9442D2DCEC50}" type="datetimeFigureOut">
              <a:rPr lang="ro-RO" smtClean="0"/>
              <a:t>26.11.2022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539D6-68CC-4F33-B5BC-7F799FFE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A194A-469C-4EC2-9F39-F56C9874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81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59.png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microsoft.com/office/2007/relationships/hdphoto" Target="../media/hdphoto23.wdp"/><Relationship Id="rId4" Type="http://schemas.openxmlformats.org/officeDocument/2006/relationships/image" Target="../media/image74.png"/><Relationship Id="rId9" Type="http://schemas.microsoft.com/office/2007/relationships/hdphoto" Target="../media/hdphoto25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8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69894A-5283-B48F-A3F9-41BF3EB31A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544" y="2544966"/>
            <a:ext cx="5303321" cy="3550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50FA04-0C97-C780-629D-42C6631C9482}"/>
              </a:ext>
            </a:extLst>
          </p:cNvPr>
          <p:cNvSpPr txBox="1"/>
          <p:nvPr/>
        </p:nvSpPr>
        <p:spPr>
          <a:xfrm>
            <a:off x="1317072" y="2021746"/>
            <a:ext cx="9899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UNDERWATER ARCHAEOLOGICAL EXPLORATION OF NESSEBAR</a:t>
            </a:r>
            <a:endParaRPr lang="bg-BG" sz="2800" b="1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9221E1-0296-E657-0F15-CCB8D72E089E}"/>
              </a:ext>
            </a:extLst>
          </p:cNvPr>
          <p:cNvSpPr txBox="1"/>
          <p:nvPr/>
        </p:nvSpPr>
        <p:spPr>
          <a:xfrm>
            <a:off x="416766" y="6211669"/>
            <a:ext cx="1086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Dr.</a:t>
            </a:r>
            <a:r>
              <a:rPr lang="en-GB" dirty="0"/>
              <a:t> Nayden Prahov, Director of the Centre for Underwater Archaeology, Ministry of Culture &amp;</a:t>
            </a:r>
          </a:p>
          <a:p>
            <a:r>
              <a:rPr lang="en-GB" dirty="0"/>
              <a:t>Ass. Professor at the National Archaeological Institute with Museum, Bulgarian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36037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088" y="2005369"/>
            <a:ext cx="7009823" cy="4673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C19204-E98E-4003-9D09-DDA10CC37F5C}"/>
              </a:ext>
            </a:extLst>
          </p:cNvPr>
          <p:cNvSpPr txBox="1"/>
          <p:nvPr/>
        </p:nvSpPr>
        <p:spPr>
          <a:xfrm>
            <a:off x="92363" y="1906425"/>
            <a:ext cx="242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Liuba</a:t>
            </a:r>
            <a:r>
              <a:rPr lang="en-US" sz="2400" dirty="0"/>
              <a:t> </a:t>
            </a:r>
            <a:r>
              <a:rPr lang="en-US" sz="2400" dirty="0" err="1"/>
              <a:t>Ognenova</a:t>
            </a:r>
            <a:r>
              <a:rPr lang="en-US" sz="2400" dirty="0"/>
              <a:t> and her team in 1989s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309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535" y="2088877"/>
            <a:ext cx="7656929" cy="424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DF914E-E228-822D-4139-B03B6D0B31CD}"/>
              </a:ext>
            </a:extLst>
          </p:cNvPr>
          <p:cNvSpPr txBox="1"/>
          <p:nvPr/>
        </p:nvSpPr>
        <p:spPr>
          <a:xfrm>
            <a:off x="536978" y="6388713"/>
            <a:ext cx="1225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with the historical monuments of Nessebar – application of the town for UNESCO World Heritage Site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6927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Archiv_Zablenski\CD_2\MALAK\Kart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878" y="2276238"/>
            <a:ext cx="7258243" cy="408576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ABC08D-8759-E717-6A8C-418FBF1D4FCF}"/>
              </a:ext>
            </a:extLst>
          </p:cNvPr>
          <p:cNvSpPr txBox="1"/>
          <p:nvPr/>
        </p:nvSpPr>
        <p:spPr>
          <a:xfrm>
            <a:off x="4854012" y="6423867"/>
            <a:ext cx="5658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Underwater archaeological sites; Figure: Dr. Hr. </a:t>
            </a:r>
            <a:r>
              <a:rPr lang="en-US" sz="1600" dirty="0" err="1"/>
              <a:t>Preshlenov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694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DA9E1C9B-A825-8CA2-BD56-3042B5538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141" y="1966588"/>
            <a:ext cx="9392239" cy="48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2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360" y="2419146"/>
            <a:ext cx="5015510" cy="4089312"/>
          </a:xfrm>
          <a:prstGeom prst="rect">
            <a:avLst/>
          </a:prstGeom>
        </p:spPr>
      </p:pic>
      <p:pic>
        <p:nvPicPr>
          <p:cNvPr id="5" name="Picture 2" descr="J:\Archiv_Zablenski\CD_2\MALAK\19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77" y="2419146"/>
            <a:ext cx="5833056" cy="40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28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water, sky&#10;&#10;Description automatically generated">
            <a:extLst>
              <a:ext uri="{FF2B5EF4-FFF2-40B4-BE49-F238E27FC236}">
                <a16:creationId xmlns:a16="http://schemas.microsoft.com/office/drawing/2014/main" xmlns="" id="{15B792A1-E13E-4A00-B64A-815621FC9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107" y="2177390"/>
            <a:ext cx="7846077" cy="4223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9D6374-F17F-ACE4-E2BB-45CA5CBE3DDB}"/>
              </a:ext>
            </a:extLst>
          </p:cNvPr>
          <p:cNvSpPr txBox="1"/>
          <p:nvPr/>
        </p:nvSpPr>
        <p:spPr>
          <a:xfrm>
            <a:off x="8756073" y="6400801"/>
            <a:ext cx="167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CUA’s team 2018</a:t>
            </a: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A4445A-0541-DD7B-9623-701D30D71846}"/>
              </a:ext>
            </a:extLst>
          </p:cNvPr>
          <p:cNvSpPr txBox="1"/>
          <p:nvPr/>
        </p:nvSpPr>
        <p:spPr>
          <a:xfrm>
            <a:off x="0" y="2177389"/>
            <a:ext cx="2327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Field survey of the Bulgarian national Centre for Underwater Archaeology: 2015 – present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123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D896CF-22C4-49A6-9B38-223EDDBAF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0" y="2123828"/>
            <a:ext cx="5307431" cy="3538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79C04C-1D9A-4836-94D7-F7DA75D794D9}"/>
              </a:ext>
            </a:extLst>
          </p:cNvPr>
          <p:cNvSpPr txBox="1"/>
          <p:nvPr/>
        </p:nvSpPr>
        <p:spPr>
          <a:xfrm>
            <a:off x="479662" y="5838187"/>
            <a:ext cx="4630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Digital Bathymetric Model – Multibeam and </a:t>
            </a:r>
            <a:r>
              <a:rPr lang="en-GB" sz="2000" dirty="0" err="1"/>
              <a:t>singlebeam</a:t>
            </a:r>
            <a:r>
              <a:rPr lang="en-GB" sz="2000" dirty="0"/>
              <a:t> </a:t>
            </a:r>
            <a:r>
              <a:rPr lang="en-GB" sz="2000" dirty="0" err="1"/>
              <a:t>echosouders</a:t>
            </a:r>
            <a:r>
              <a:rPr lang="en-GB" sz="2000" dirty="0"/>
              <a:t>. Figure: Eng. K. </a:t>
            </a:r>
            <a:r>
              <a:rPr lang="en-GB" sz="2000" dirty="0" err="1"/>
              <a:t>Velkovski</a:t>
            </a:r>
            <a:endParaRPr lang="en-GB" sz="2000" dirty="0"/>
          </a:p>
        </p:txBody>
      </p:sp>
      <p:pic>
        <p:nvPicPr>
          <p:cNvPr id="6" name="Picture 5" descr="A close up&#10;&#10;Description automatically generated">
            <a:extLst>
              <a:ext uri="{FF2B5EF4-FFF2-40B4-BE49-F238E27FC236}">
                <a16:creationId xmlns:a16="http://schemas.microsoft.com/office/drawing/2014/main" xmlns="" id="{65E61216-24BD-43F1-8C6F-219DF3654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" b="99152" l="0" r="99047">
                        <a14:foregroundMark x1="12394" y1="12157" x2="9752" y2="6099"/>
                        <a14:foregroundMark x1="9752" y1="6099" x2="6047" y2="1535"/>
                        <a14:foregroundMark x1="6047" y1="1535" x2="1308" y2="404"/>
                        <a14:foregroundMark x1="34749" y1="92182" x2="37020" y2="98142"/>
                        <a14:foregroundMark x1="37020" y1="98142" x2="41705" y2="99919"/>
                        <a14:foregroundMark x1="41705" y1="99919" x2="46391" y2="99152"/>
                        <a14:foregroundMark x1="46624" y1="98779" x2="50985" y2="91780"/>
                        <a14:foregroundMark x1="89921" y1="39863" x2="94034" y2="43376"/>
                        <a14:foregroundMark x1="94034" y1="43376" x2="99092" y2="53964"/>
                        <a14:foregroundMark x1="97439" y1="49435" x2="98782" y2="54788"/>
                        <a14:foregroundMark x1="98039" y1="49717" x2="98768" y2="54827"/>
                        <a14:backgroundMark x1="38327" y1="87237" x2="34405" y2="91721"/>
                        <a14:backgroundMark x1="34405" y1="91721" x2="38491" y2="87964"/>
                        <a14:backgroundMark x1="38491" y1="87964" x2="38409" y2="87884"/>
                        <a14:backgroundMark x1="46799" y1="99152" x2="43122" y2="99919"/>
                        <a14:backgroundMark x1="94525" y1="43376" x2="97140" y2="49152"/>
                        <a14:backgroundMark x1="97140" y1="49152" x2="94334" y2="43780"/>
                        <a14:backgroundMark x1="99700" y1="53756" x2="97303" y2="60137"/>
                        <a14:backgroundMark x1="97303" y1="60137" x2="92890" y2="63449"/>
                        <a14:backgroundMark x1="92890" y1="63449" x2="97439" y2="60864"/>
                        <a14:backgroundMark x1="97439" y1="60864" x2="99591" y2="54685"/>
                        <a14:backgroundMark x1="99591" y1="54685" x2="99864" y2="51737"/>
                        <a14:backgroundMark x1="93598" y1="63853" x2="90874" y2="63449"/>
                        <a14:backgroundMark x1="92155" y1="64095" x2="92073" y2="63853"/>
                        <a14:backgroundMark x1="92890" y1="63974" x2="89785" y2="63691"/>
                        <a14:backgroundMark x1="52819" y1="89297" x2="52275" y2="89418"/>
                        <a14:backgroundMark x1="52084" y1="89580" x2="52084" y2="89580"/>
                        <a14:backgroundMark x1="52084" y1="89580" x2="52356" y2="89015"/>
                        <a14:backgroundMark x1="51457" y1="92246" x2="51185" y2="92246"/>
                        <a14:backgroundMark x1="50640" y1="93457" x2="50640" y2="92811"/>
                        <a14:backgroundMark x1="2588" y1="283" x2="27" y2="2827"/>
                        <a14:backgroundMark x1="2670" y1="404" x2="490" y2="0"/>
                        <a14:backgroundMark x1="1035" y1="808" x2="1226" y2="525"/>
                        <a14:backgroundMark x1="1662" y1="404" x2="1117" y2="929"/>
                        <a14:backgroundMark x1="52547" y1="89580" x2="51648" y2="91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652" y="2739623"/>
            <a:ext cx="6296348" cy="4246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B7DC4E-C944-4FA4-ABF4-9757B556F77B}"/>
              </a:ext>
            </a:extLst>
          </p:cNvPr>
          <p:cNvSpPr txBox="1"/>
          <p:nvPr/>
        </p:nvSpPr>
        <p:spPr>
          <a:xfrm>
            <a:off x="6850144" y="2481005"/>
            <a:ext cx="4630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Echosounder bathymetry model + Photogrammetry based DTM made of orthophotos. Figure: Eng. K. </a:t>
            </a:r>
            <a:r>
              <a:rPr lang="en-GB" sz="2000" dirty="0" err="1"/>
              <a:t>Velkovski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124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74123" y="2136448"/>
            <a:ext cx="7443754" cy="4495433"/>
            <a:chOff x="1702340" y="505838"/>
            <a:chExt cx="8852171" cy="6070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340" y="505838"/>
              <a:ext cx="8852171" cy="60700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22914" y="2341984"/>
              <a:ext cx="317241" cy="4385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389845" y="2659224"/>
              <a:ext cx="3164666" cy="22766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102082" y="3324809"/>
              <a:ext cx="1866122" cy="9610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BCF007-8256-DDB0-AA58-ABB982433429}"/>
              </a:ext>
            </a:extLst>
          </p:cNvPr>
          <p:cNvSpPr/>
          <p:nvPr/>
        </p:nvSpPr>
        <p:spPr>
          <a:xfrm rot="17630327">
            <a:off x="4972702" y="5563830"/>
            <a:ext cx="166255" cy="92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72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F09992-E211-450A-8A18-E6ADC6EC876C}"/>
              </a:ext>
            </a:extLst>
          </p:cNvPr>
          <p:cNvSpPr/>
          <p:nvPr/>
        </p:nvSpPr>
        <p:spPr>
          <a:xfrm>
            <a:off x="5176007" y="2835222"/>
            <a:ext cx="45719" cy="4665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8A580B8-4755-4820-AC6C-7A91CBA90945}"/>
              </a:ext>
            </a:extLst>
          </p:cNvPr>
          <p:cNvGrpSpPr/>
          <p:nvPr/>
        </p:nvGrpSpPr>
        <p:grpSpPr>
          <a:xfrm>
            <a:off x="2184903" y="2144994"/>
            <a:ext cx="7822194" cy="4524307"/>
            <a:chOff x="1502230" y="303243"/>
            <a:chExt cx="9097347" cy="62701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9A87F2E-C8F3-4E87-A9CF-FC78DFB47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56ACA3D-2741-47C0-8CF1-37C4329628C7}"/>
                </a:ext>
              </a:extLst>
            </p:cNvPr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6868F556-3D26-4A76-9611-C0339768B69D}"/>
                </a:ext>
              </a:extLst>
            </p:cNvPr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4FC10F3-5A1F-46C0-830A-4C48DC797AE8}"/>
                </a:ext>
              </a:extLst>
            </p:cNvPr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C12BE25-B8A8-428A-B69C-CE28E1B3BA56}"/>
                </a:ext>
              </a:extLst>
            </p:cNvPr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ED191CA-E1BB-44B6-A7F3-482631A64B0B}"/>
                </a:ext>
              </a:extLst>
            </p:cNvPr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BE4B500-5DDD-448B-8E94-1E95B9BA8808}"/>
                </a:ext>
              </a:extLst>
            </p:cNvPr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BE396703-A264-4B97-AF55-45233AD4FE33}"/>
                </a:ext>
              </a:extLst>
            </p:cNvPr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E9A423ED-3AF0-4906-B0E3-F2C8B837D12D}"/>
                </a:ext>
              </a:extLst>
            </p:cNvPr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3AEE75A-720C-4B38-B8DC-FEC423CF32B7}"/>
                </a:ext>
              </a:extLst>
            </p:cNvPr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5C7D8524-AD18-4054-BD0A-2A9B19EB06FA}"/>
                </a:ext>
              </a:extLst>
            </p:cNvPr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ie 2">
              <a:extLst>
                <a:ext uri="{FF2B5EF4-FFF2-40B4-BE49-F238E27FC236}">
                  <a16:creationId xmlns:a16="http://schemas.microsoft.com/office/drawing/2014/main" xmlns="" id="{859BA675-B271-48AF-AE22-641D3C479865}"/>
                </a:ext>
              </a:extLst>
            </p:cNvPr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A4EA1C3C-1714-4453-B5A5-4786472397C0}"/>
              </a:ext>
            </a:extLst>
          </p:cNvPr>
          <p:cNvSpPr/>
          <p:nvPr/>
        </p:nvSpPr>
        <p:spPr>
          <a:xfrm>
            <a:off x="4967314" y="2878864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E0AE593-3A7B-45A6-8CF9-5997FA287429}"/>
              </a:ext>
            </a:extLst>
          </p:cNvPr>
          <p:cNvSpPr/>
          <p:nvPr/>
        </p:nvSpPr>
        <p:spPr>
          <a:xfrm>
            <a:off x="5176006" y="2832211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6BBE7991-C341-4D94-B090-5B3FBBAD7727}"/>
              </a:ext>
            </a:extLst>
          </p:cNvPr>
          <p:cNvSpPr/>
          <p:nvPr/>
        </p:nvSpPr>
        <p:spPr>
          <a:xfrm>
            <a:off x="4861011" y="3000776"/>
            <a:ext cx="45719" cy="466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668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49" y="2268557"/>
            <a:ext cx="11481881" cy="435257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34655" y="47470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0197830" y="402076"/>
            <a:ext cx="651754" cy="972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953345" y="236864"/>
            <a:ext cx="768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 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3961809" y="5082032"/>
            <a:ext cx="1422695" cy="117687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" name="Straight Arrow Connector 11"/>
          <p:cNvCxnSpPr/>
          <p:nvPr/>
        </p:nvCxnSpPr>
        <p:spPr>
          <a:xfrm flipH="1">
            <a:off x="918617" y="6372832"/>
            <a:ext cx="10955317" cy="933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10836" y="6382163"/>
            <a:ext cx="913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15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2A709C-DA62-C08F-41BF-4E61BAE6CE28}"/>
              </a:ext>
            </a:extLst>
          </p:cNvPr>
          <p:cNvSpPr txBox="1"/>
          <p:nvPr/>
        </p:nvSpPr>
        <p:spPr>
          <a:xfrm>
            <a:off x="92363" y="1915756"/>
            <a:ext cx="284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Byzantine walls (V-VI cent. A.D)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212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7693" y="2021181"/>
            <a:ext cx="968393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Melsambria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Messambria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Messemvria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, Nessebar</a:t>
            </a:r>
          </a:p>
          <a:p>
            <a:pPr algn="ctr"/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Some Historical Facts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Melsabria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, the town of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Melsa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 - In the first half of 1st millennium BCE the town belonged to a Thracian tribe with legendary king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Melsa</a:t>
            </a: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Messambria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 - In 6</a:t>
            </a:r>
            <a:r>
              <a:rPr lang="en-GB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 cent. BCE (510) Dorian colonists from Megara,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Byzantion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Halkedon</a:t>
            </a:r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 established a colony on the peninsula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In the second half of 4</a:t>
            </a:r>
            <a:r>
              <a:rPr lang="en-US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cent. – the town became among the most powerful Greek colonies along the Western Black Sea Coast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In 2</a:t>
            </a:r>
            <a:r>
              <a:rPr lang="en-US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cent. BCE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Messambria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came in war with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Apollonaia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Pontica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Anchialo</a:t>
            </a: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In 72/71 BCE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Messambria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was put under Roman Control by M. </a:t>
            </a:r>
            <a:r>
              <a:rPr lang="en-US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Luculus</a:t>
            </a: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In the first decade of 1</a:t>
            </a:r>
            <a:r>
              <a:rPr lang="en-US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b="1" dirty="0">
                <a:latin typeface="Calibri" panose="020F0502020204030204" pitchFamily="34" charset="0"/>
                <a:cs typeface="Times New Roman" panose="02020603050405020304" pitchFamily="18" charset="0"/>
              </a:rPr>
              <a:t> cent. AD it was included in the Roman Empire</a:t>
            </a:r>
          </a:p>
          <a:p>
            <a:pPr algn="ctr"/>
            <a:endParaRPr lang="en-GB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31014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16" y="2592252"/>
            <a:ext cx="5620322" cy="3762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364" y="2592251"/>
            <a:ext cx="5620324" cy="376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7C3EA1-2676-A0F5-EB6D-4F52BBA7822A}"/>
              </a:ext>
            </a:extLst>
          </p:cNvPr>
          <p:cNvSpPr txBox="1"/>
          <p:nvPr/>
        </p:nvSpPr>
        <p:spPr>
          <a:xfrm>
            <a:off x="310477" y="6354616"/>
            <a:ext cx="50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Byzantine walls (V-VI cent. A.D)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3514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38"/>
          <a:stretch/>
        </p:blipFill>
        <p:spPr>
          <a:xfrm>
            <a:off x="448057" y="1913566"/>
            <a:ext cx="5999584" cy="4682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41" y="2657499"/>
            <a:ext cx="5633237" cy="3771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1B8D65-6962-4D45-E802-0ADF9F26BDE6}"/>
              </a:ext>
            </a:extLst>
          </p:cNvPr>
          <p:cNvSpPr txBox="1"/>
          <p:nvPr/>
        </p:nvSpPr>
        <p:spPr>
          <a:xfrm>
            <a:off x="6350550" y="6396335"/>
            <a:ext cx="50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Byzantine walls (V-VI cent. A.D)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76385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84276" y="2119356"/>
            <a:ext cx="7281384" cy="4529617"/>
            <a:chOff x="1702340" y="505838"/>
            <a:chExt cx="8852171" cy="60700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2340" y="505838"/>
              <a:ext cx="8852171" cy="60700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22914" y="2341984"/>
              <a:ext cx="317241" cy="4385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389845" y="2659224"/>
              <a:ext cx="3164666" cy="227667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102082" y="3324809"/>
              <a:ext cx="1866122" cy="9610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240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41" y="2088254"/>
            <a:ext cx="6357602" cy="4560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970" y="1557708"/>
            <a:ext cx="2769490" cy="5077394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3144852" y="2779994"/>
            <a:ext cx="7722074" cy="13164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CDF18F-DAE4-19B7-4F22-9FBC1B11E596}"/>
              </a:ext>
            </a:extLst>
          </p:cNvPr>
          <p:cNvSpPr/>
          <p:nvPr/>
        </p:nvSpPr>
        <p:spPr>
          <a:xfrm>
            <a:off x="286346" y="6327969"/>
            <a:ext cx="11028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Plan of the archaeological sites of Nessebar by brothers H. &amp; K. </a:t>
            </a:r>
            <a:r>
              <a:rPr lang="en-US" sz="24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Shkorpil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, 1906.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523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Archiv_Zablenski\CD_2\MALAK\IMG_27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712" y="2058898"/>
            <a:ext cx="3034476" cy="45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39" y="2058898"/>
            <a:ext cx="7220145" cy="44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5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9" y="2667802"/>
            <a:ext cx="5125618" cy="3844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371" y="2667802"/>
            <a:ext cx="5125619" cy="3844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843" y="6554624"/>
            <a:ext cx="956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Early Byzantine walls (V-VI cent. A.D)</a:t>
            </a:r>
            <a:r>
              <a:rPr lang="en-GB" b="1" dirty="0"/>
              <a:t> in </a:t>
            </a:r>
            <a:r>
              <a:rPr lang="en-US" b="1" dirty="0"/>
              <a:t>opus </a:t>
            </a:r>
            <a:r>
              <a:rPr lang="en-US" b="1" dirty="0" err="1"/>
              <a:t>mixtum</a:t>
            </a:r>
            <a:r>
              <a:rPr lang="en-US" b="1" dirty="0"/>
              <a:t> to the NW of the peninsula.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89985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3E04BC-4DBC-4154-B4F5-1408FFC37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103" y="2314395"/>
            <a:ext cx="5231745" cy="3923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951E18-1B0D-4540-8DDD-B57BC65476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8" b="973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458" y="1696343"/>
            <a:ext cx="7078561" cy="4797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1396F-622A-09F5-19F3-35A3D7ECED86}"/>
              </a:ext>
            </a:extLst>
          </p:cNvPr>
          <p:cNvSpPr txBox="1"/>
          <p:nvPr/>
        </p:nvSpPr>
        <p:spPr>
          <a:xfrm>
            <a:off x="623843" y="6554624"/>
            <a:ext cx="956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Early Byzantine walls (V-VI cent. A.D)</a:t>
            </a:r>
            <a:r>
              <a:rPr lang="en-GB" b="1" dirty="0"/>
              <a:t> in </a:t>
            </a:r>
            <a:r>
              <a:rPr lang="en-US" b="1" dirty="0"/>
              <a:t>opus </a:t>
            </a:r>
            <a:r>
              <a:rPr lang="en-US" b="1" dirty="0" err="1"/>
              <a:t>mixtum</a:t>
            </a:r>
            <a:r>
              <a:rPr lang="en-US" b="1" dirty="0"/>
              <a:t> to the NW of the peninsula.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304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989F4C-F3D4-4643-9B61-9F39BE9D6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73" y="2201899"/>
            <a:ext cx="5915526" cy="4436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510C8-945C-4FF4-80E5-B5366B55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" b="994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309" y="1369562"/>
            <a:ext cx="5361212" cy="54884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5B518C-53CE-1CAC-CF45-BFCE75B94DAF}"/>
              </a:ext>
            </a:extLst>
          </p:cNvPr>
          <p:cNvSpPr txBox="1"/>
          <p:nvPr/>
        </p:nvSpPr>
        <p:spPr>
          <a:xfrm>
            <a:off x="623843" y="6554624"/>
            <a:ext cx="956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Early Byzantine walls (V-VI cent. A.D)</a:t>
            </a:r>
            <a:r>
              <a:rPr lang="en-GB" b="1" dirty="0"/>
              <a:t> in </a:t>
            </a:r>
            <a:r>
              <a:rPr lang="en-US" b="1" dirty="0"/>
              <a:t>opus </a:t>
            </a:r>
            <a:r>
              <a:rPr lang="en-US" b="1" dirty="0" err="1"/>
              <a:t>mixtum</a:t>
            </a:r>
            <a:r>
              <a:rPr lang="en-US" b="1" dirty="0"/>
              <a:t> to the NW of the peninsula.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00632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50008" y="2084832"/>
            <a:ext cx="7746649" cy="4671464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676499" y="3185962"/>
            <a:ext cx="832863" cy="963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840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xmlns="" id="{A5FF4832-A6EF-4996-A543-FC89D5D3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" b="99105" l="100" r="99100">
                        <a14:foregroundMark x1="6200" y1="12175" x2="6200" y2="12175"/>
                        <a14:foregroundMark x1="2100" y1="34557" x2="2100" y2="34557"/>
                        <a14:foregroundMark x1="16000" y1="627" x2="16000" y2="627"/>
                        <a14:foregroundMark x1="97500" y1="44584" x2="97500" y2="44584"/>
                        <a14:foregroundMark x1="99100" y1="72158" x2="99100" y2="72158"/>
                        <a14:foregroundMark x1="97950" y1="99105" x2="97950" y2="99105"/>
                        <a14:foregroundMark x1="100" y1="38854" x2="150" y2="4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76" y="1892808"/>
            <a:ext cx="1227932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BB75157-F446-4C16-9FBC-1996ABE7B691}"/>
              </a:ext>
            </a:extLst>
          </p:cNvPr>
          <p:cNvCxnSpPr/>
          <p:nvPr/>
        </p:nvCxnSpPr>
        <p:spPr>
          <a:xfrm>
            <a:off x="111095" y="401652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854ACDA-26CA-4C1E-8C06-A18BD229FD17}"/>
              </a:ext>
            </a:extLst>
          </p:cNvPr>
          <p:cNvCxnSpPr/>
          <p:nvPr/>
        </p:nvCxnSpPr>
        <p:spPr>
          <a:xfrm>
            <a:off x="635720" y="5775761"/>
            <a:ext cx="1640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F6C540-C7CA-45C8-9F05-86DA3E1A34C1}"/>
              </a:ext>
            </a:extLst>
          </p:cNvPr>
          <p:cNvSpPr txBox="1"/>
          <p:nvPr/>
        </p:nvSpPr>
        <p:spPr>
          <a:xfrm>
            <a:off x="2464589" y="5591095"/>
            <a:ext cx="10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 </a:t>
            </a:r>
            <a:endParaRPr lang="bg-B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FD7EC4-E97F-423B-9EFA-5231EA3637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36296">
            <a:off x="5511149" y="4778529"/>
            <a:ext cx="335199" cy="2772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1E4947-4CD0-426B-AB42-82427E97E2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38316">
            <a:off x="6120277" y="194559"/>
            <a:ext cx="335199" cy="2772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2D0CD4-A35D-42B7-B0C4-A433581A8E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1" b="97128" l="6048" r="95248">
                        <a14:foregroundMark x1="40389" y1="43081" x2="40389" y2="43081"/>
                        <a14:foregroundMark x1="42765" y1="56397" x2="42765" y2="56397"/>
                        <a14:foregroundMark x1="71490" y1="90078" x2="64147" y2="72324"/>
                        <a14:foregroundMark x1="64147" y1="72324" x2="50756" y2="60836"/>
                        <a14:foregroundMark x1="50756" y1="60836" x2="67171" y2="61619"/>
                        <a14:foregroundMark x1="67171" y1="61619" x2="95248" y2="80157"/>
                        <a14:foregroundMark x1="95248" y1="80157" x2="84881" y2="65013"/>
                        <a14:foregroundMark x1="84881" y1="65013" x2="54860" y2="48303"/>
                        <a14:foregroundMark x1="54860" y1="48303" x2="47084" y2="31332"/>
                        <a14:foregroundMark x1="47084" y1="31332" x2="34341" y2="18538"/>
                        <a14:foregroundMark x1="34341" y1="18538" x2="19006" y2="10705"/>
                        <a14:foregroundMark x1="19006" y1="10705" x2="17495" y2="30287"/>
                        <a14:foregroundMark x1="17495" y1="30287" x2="73002" y2="90078"/>
                        <a14:foregroundMark x1="20734" y1="9922" x2="16415" y2="11488"/>
                        <a14:foregroundMark x1="10367" y1="6789" x2="10367" y2="6789"/>
                        <a14:foregroundMark x1="6479" y1="4961" x2="6479" y2="4961"/>
                        <a14:foregroundMark x1="79698" y1="97389" x2="79698" y2="97389"/>
                        <a14:foregroundMark x1="95248" y1="77285" x2="95248" y2="7728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7531">
            <a:off x="7696831" y="4617380"/>
            <a:ext cx="335199" cy="2772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38AF85-F6BC-B5DF-F0A3-0E9FB7895A8D}"/>
              </a:ext>
            </a:extLst>
          </p:cNvPr>
          <p:cNvSpPr txBox="1"/>
          <p:nvPr/>
        </p:nvSpPr>
        <p:spPr>
          <a:xfrm>
            <a:off x="384560" y="6160302"/>
            <a:ext cx="5204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5592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Archiv_Zablenski\CD_2\5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028" y="2113919"/>
            <a:ext cx="6641879" cy="418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37236" y="6326909"/>
            <a:ext cx="359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Picture: Dr. B. </a:t>
            </a:r>
            <a:r>
              <a:rPr lang="en-US" sz="2400" dirty="0" err="1"/>
              <a:t>Zhablenski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32876" y="6295692"/>
            <a:ext cx="776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Liuba</a:t>
            </a:r>
            <a:r>
              <a:rPr lang="en-GB" sz="2400" dirty="0"/>
              <a:t> </a:t>
            </a:r>
            <a:r>
              <a:rPr lang="en-GB" sz="2400" dirty="0" err="1"/>
              <a:t>Ognenova</a:t>
            </a:r>
            <a:r>
              <a:rPr lang="en-GB" sz="2400" dirty="0"/>
              <a:t> and the pioneers of archaeological research.</a:t>
            </a:r>
          </a:p>
        </p:txBody>
      </p:sp>
    </p:spTree>
    <p:extLst>
      <p:ext uri="{BB962C8B-B14F-4D97-AF65-F5344CB8AC3E}">
        <p14:creationId xmlns:p14="http://schemas.microsoft.com/office/powerpoint/2010/main" val="3707735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879" y="1992169"/>
            <a:ext cx="7340225" cy="486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4376506" y="2736873"/>
            <a:ext cx="4090838" cy="0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9786326" y="2177646"/>
            <a:ext cx="0" cy="4012443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67344" y="2718984"/>
            <a:ext cx="73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0121" y="4102131"/>
            <a:ext cx="716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8 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9325967" y="874696"/>
            <a:ext cx="982313" cy="8125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51194">
            <a:off x="2625497" y="5536103"/>
            <a:ext cx="949790" cy="785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3FA7EE-1FC5-7015-D72A-C2DD3127CFD5}"/>
              </a:ext>
            </a:extLst>
          </p:cNvPr>
          <p:cNvSpPr txBox="1"/>
          <p:nvPr/>
        </p:nvSpPr>
        <p:spPr>
          <a:xfrm>
            <a:off x="162369" y="4302186"/>
            <a:ext cx="323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05102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FAB256-25B5-4210-BE47-29F00585CB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" b="99674" l="0" r="100000">
                        <a14:foregroundMark x1="109" y1="543" x2="109" y2="543"/>
                        <a14:foregroundMark x1="109" y1="99566" x2="109" y2="99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49" y="2261715"/>
            <a:ext cx="5983984" cy="30102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45C3727-0EA6-4356-AA8C-CABD78126DA8}"/>
              </a:ext>
            </a:extLst>
          </p:cNvPr>
          <p:cNvCxnSpPr>
            <a:cxnSpLocks/>
          </p:cNvCxnSpPr>
          <p:nvPr/>
        </p:nvCxnSpPr>
        <p:spPr>
          <a:xfrm flipH="1">
            <a:off x="826332" y="5976955"/>
            <a:ext cx="16183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7BF3643-3915-48F7-8836-509FB8115FC0}"/>
              </a:ext>
            </a:extLst>
          </p:cNvPr>
          <p:cNvSpPr txBox="1"/>
          <p:nvPr/>
        </p:nvSpPr>
        <p:spPr>
          <a:xfrm>
            <a:off x="2444695" y="5719137"/>
            <a:ext cx="10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m </a:t>
            </a:r>
            <a:endParaRPr lang="bg-BG" dirty="0"/>
          </a:p>
        </p:txBody>
      </p:sp>
      <p:pic>
        <p:nvPicPr>
          <p:cNvPr id="9" name="Picture 8" descr="A picture containing text, outdoor, linedrawing&#10;&#10;Description automatically generated">
            <a:extLst>
              <a:ext uri="{FF2B5EF4-FFF2-40B4-BE49-F238E27FC236}">
                <a16:creationId xmlns:a16="http://schemas.microsoft.com/office/drawing/2014/main" xmlns="" id="{C90139AF-BE50-4055-A6AE-94A8DE121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439" y="1903700"/>
            <a:ext cx="5240539" cy="33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4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655" y="2459504"/>
            <a:ext cx="5423189" cy="36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9" y="2459504"/>
            <a:ext cx="5423191" cy="363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FDD645-4F56-9534-7AE5-27C8B2519988}"/>
              </a:ext>
            </a:extLst>
          </p:cNvPr>
          <p:cNvSpPr txBox="1"/>
          <p:nvPr/>
        </p:nvSpPr>
        <p:spPr>
          <a:xfrm>
            <a:off x="572567" y="6279944"/>
            <a:ext cx="720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30673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13433" y="2231136"/>
            <a:ext cx="7936992" cy="5065776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6574987" y="4310674"/>
            <a:ext cx="143928" cy="159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56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199" y="5385546"/>
            <a:ext cx="8130617" cy="17519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0367974" y="5693424"/>
            <a:ext cx="1040137" cy="8604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829E5B-4684-40B4-BA55-79BF67537ED4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89" b="99831" l="4401" r="99711">
                        <a14:foregroundMark x1="2165" y1="35076" x2="7864" y2="28162"/>
                        <a14:foregroundMark x1="7864" y1="28162" x2="72367" y2="7757"/>
                        <a14:foregroundMark x1="5195" y1="31029" x2="1227" y2="41990"/>
                        <a14:foregroundMark x1="1227" y1="41990" x2="4473" y2="83642"/>
                        <a14:foregroundMark x1="4473" y1="83642" x2="10534" y2="99494"/>
                        <a14:foregroundMark x1="92496" y1="12816" x2="96825" y2="22766"/>
                        <a14:foregroundMark x1="96825" y1="22766" x2="97764" y2="31329"/>
                        <a14:foregroundMark x1="97627" y1="72305" x2="97309" y2="74270"/>
                        <a14:backgroundMark x1="99856" y1="37943" x2="99828" y2="39168"/>
                        <a14:backgroundMark x1="95787" y1="84982" x2="95599" y2="86003"/>
                        <a14:backgroundMark x1="98846" y1="31197" x2="99495" y2="60202"/>
                        <a14:backgroundMark x1="99495" y1="60202" x2="98773" y2="74030"/>
                        <a14:backgroundMark x1="98773" y1="74030" x2="95887" y2="86003"/>
                        <a14:backgroundMark x1="95887" y1="86003" x2="95022" y2="86003"/>
                        <a14:backgroundMark x1="99856" y1="78583" x2="96248" y2="90556"/>
                        <a14:backgroundMark x1="96248" y1="90556" x2="97186" y2="99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99" y="1853845"/>
            <a:ext cx="9923813" cy="492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D1BD5D-60AC-4AD7-B854-630BF1523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880943" y="416038"/>
            <a:ext cx="1040137" cy="86041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F9CB1D6-8A7A-4B40-90A9-A5E4D983D87B}"/>
              </a:ext>
            </a:extLst>
          </p:cNvPr>
          <p:cNvCxnSpPr>
            <a:cxnSpLocks/>
          </p:cNvCxnSpPr>
          <p:nvPr/>
        </p:nvCxnSpPr>
        <p:spPr>
          <a:xfrm flipH="1">
            <a:off x="3231650" y="5307338"/>
            <a:ext cx="5960652" cy="78208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8B5BB1-250C-331D-DCBB-8CC1144AB046}"/>
              </a:ext>
            </a:extLst>
          </p:cNvPr>
          <p:cNvSpPr txBox="1"/>
          <p:nvPr/>
        </p:nvSpPr>
        <p:spPr>
          <a:xfrm>
            <a:off x="9168517" y="5074356"/>
            <a:ext cx="73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16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A5833A-963C-3CF3-1176-CFCC630ADBB3}"/>
              </a:ext>
            </a:extLst>
          </p:cNvPr>
          <p:cNvSpPr txBox="1"/>
          <p:nvPr/>
        </p:nvSpPr>
        <p:spPr>
          <a:xfrm>
            <a:off x="241476" y="5027112"/>
            <a:ext cx="1880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40944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CF18F3-7574-4A88-AE48-A58766C2C38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431" y="2084831"/>
            <a:ext cx="7750583" cy="49442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CBC9DC-9BC8-776A-53A9-4945CB9E3B9A}"/>
              </a:ext>
            </a:extLst>
          </p:cNvPr>
          <p:cNvSpPr txBox="1"/>
          <p:nvPr/>
        </p:nvSpPr>
        <p:spPr>
          <a:xfrm>
            <a:off x="241476" y="5027112"/>
            <a:ext cx="1880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4406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13" y="2907420"/>
            <a:ext cx="5366173" cy="3592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89" y="2907419"/>
            <a:ext cx="5366171" cy="3592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110AF5-3722-39AC-10FD-F279D5CB822D}"/>
              </a:ext>
            </a:extLst>
          </p:cNvPr>
          <p:cNvSpPr txBox="1"/>
          <p:nvPr/>
        </p:nvSpPr>
        <p:spPr>
          <a:xfrm>
            <a:off x="602289" y="6488668"/>
            <a:ext cx="720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blocks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14582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50008" y="2084832"/>
            <a:ext cx="7746649" cy="4671464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486EE64-173B-40FB-B182-CFC8DF7A6455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5676499" y="3185962"/>
            <a:ext cx="832863" cy="9634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736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6" y="2758876"/>
            <a:ext cx="11080305" cy="400283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253336" y="2749545"/>
            <a:ext cx="10465297" cy="933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11362802" y="4040567"/>
            <a:ext cx="0" cy="1974166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5356282" y="4078989"/>
            <a:ext cx="645282" cy="533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29076">
            <a:off x="1501171" y="3792727"/>
            <a:ext cx="645282" cy="533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1258">
            <a:off x="7638622" y="4191303"/>
            <a:ext cx="655325" cy="542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>
            <a:off x="10870425" y="2558821"/>
            <a:ext cx="92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40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8106" y="4145827"/>
            <a:ext cx="92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6</a:t>
            </a:r>
            <a:r>
              <a:rPr lang="en-GB" sz="20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2C944C-F3FD-87CF-F601-F9EB0D8396B7}"/>
              </a:ext>
            </a:extLst>
          </p:cNvPr>
          <p:cNvSpPr txBox="1"/>
          <p:nvPr/>
        </p:nvSpPr>
        <p:spPr>
          <a:xfrm>
            <a:off x="415779" y="6488668"/>
            <a:ext cx="720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Classical or Hellenistic period walls (IV-III cent. BC)</a:t>
            </a:r>
            <a:r>
              <a:rPr lang="en-GB" b="1" dirty="0"/>
              <a:t> made of big ashlars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2119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86949" y="2192287"/>
            <a:ext cx="6586235" cy="4217657"/>
            <a:chOff x="1502230" y="303243"/>
            <a:chExt cx="9097347" cy="6270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0" y="303243"/>
              <a:ext cx="9097347" cy="627017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430417" y="2873828"/>
              <a:ext cx="317241" cy="4665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652018" y="3223727"/>
              <a:ext cx="95640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312617" y="3312367"/>
              <a:ext cx="235600" cy="18661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56784" y="3153747"/>
              <a:ext cx="699796" cy="2425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316825" y="3074437"/>
              <a:ext cx="139959" cy="1586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7616890" y="3651380"/>
              <a:ext cx="360783" cy="901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8260702" y="3303035"/>
              <a:ext cx="687355" cy="1679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8260702" y="3470987"/>
              <a:ext cx="136849" cy="9330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8948057" y="3312367"/>
              <a:ext cx="233265" cy="2519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386804" y="2752531"/>
              <a:ext cx="143849" cy="933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Pie 2"/>
            <p:cNvSpPr/>
            <p:nvPr/>
          </p:nvSpPr>
          <p:spPr>
            <a:xfrm>
              <a:off x="8101233" y="3654208"/>
              <a:ext cx="136849" cy="174736"/>
            </a:xfrm>
            <a:prstGeom prst="pi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34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42" y="2055503"/>
            <a:ext cx="3330231" cy="221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7" y="4496499"/>
            <a:ext cx="3194903" cy="213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77" y="2055502"/>
            <a:ext cx="3187337" cy="2216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42" y="4419012"/>
            <a:ext cx="3330231" cy="2244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31BE34-6D75-A4D2-49E0-D7B933D59FFF}"/>
              </a:ext>
            </a:extLst>
          </p:cNvPr>
          <p:cNvSpPr txBox="1"/>
          <p:nvPr/>
        </p:nvSpPr>
        <p:spPr>
          <a:xfrm>
            <a:off x="8017163" y="6616971"/>
            <a:ext cx="3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Pictures: Dr. B. </a:t>
            </a:r>
            <a:r>
              <a:rPr lang="en-US" sz="1600" dirty="0" err="1"/>
              <a:t>Zhablenski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43501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38D0ECED-7FEF-4B10-9081-9263BE6D9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550" y="2055189"/>
            <a:ext cx="6903838" cy="469768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537B4098-FD01-47E0-9AFB-D8710157C322}"/>
              </a:ext>
            </a:extLst>
          </p:cNvPr>
          <p:cNvSpPr/>
          <p:nvPr/>
        </p:nvSpPr>
        <p:spPr>
          <a:xfrm>
            <a:off x="8553331" y="5835466"/>
            <a:ext cx="256063" cy="1962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3E5383-E629-4BDD-6318-30FD2782A3E9}"/>
              </a:ext>
            </a:extLst>
          </p:cNvPr>
          <p:cNvSpPr txBox="1"/>
          <p:nvPr/>
        </p:nvSpPr>
        <p:spPr>
          <a:xfrm>
            <a:off x="405735" y="2694336"/>
            <a:ext cx="2332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so-called </a:t>
            </a:r>
            <a:r>
              <a:rPr lang="en-US" sz="1800" b="1" i="1" dirty="0"/>
              <a:t>Crescent-line</a:t>
            </a:r>
            <a:r>
              <a:rPr lang="en-US" sz="1800" b="1" dirty="0"/>
              <a:t> or </a:t>
            </a:r>
            <a:r>
              <a:rPr lang="en-US" sz="1800" b="1" i="1" dirty="0"/>
              <a:t>Thracian wall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130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cean floor&#10;&#10;Description automatically generated">
            <a:extLst>
              <a:ext uri="{FF2B5EF4-FFF2-40B4-BE49-F238E27FC236}">
                <a16:creationId xmlns:a16="http://schemas.microsoft.com/office/drawing/2014/main" xmlns="" id="{CA16587D-7D7F-4B30-8DBA-B78552FC98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788" y="2322483"/>
            <a:ext cx="6481156" cy="4320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FCC65-8897-36B0-5FB8-0D0B1B7F06F8}"/>
              </a:ext>
            </a:extLst>
          </p:cNvPr>
          <p:cNvSpPr txBox="1"/>
          <p:nvPr/>
        </p:nvSpPr>
        <p:spPr>
          <a:xfrm>
            <a:off x="454795" y="2245378"/>
            <a:ext cx="2332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so-called </a:t>
            </a:r>
            <a:r>
              <a:rPr lang="en-US" sz="1800" b="1" i="1" dirty="0"/>
              <a:t>Crescent-line</a:t>
            </a:r>
            <a:r>
              <a:rPr lang="en-US" sz="1800" b="1" dirty="0"/>
              <a:t> or </a:t>
            </a:r>
            <a:r>
              <a:rPr lang="en-US" sz="1800" b="1" i="1" dirty="0"/>
              <a:t>Thracian wall</a:t>
            </a:r>
            <a:r>
              <a:rPr lang="en-US" b="1" dirty="0"/>
              <a:t>.</a:t>
            </a:r>
            <a:r>
              <a:rPr lang="bg-BG" b="1" dirty="0"/>
              <a:t> </a:t>
            </a:r>
            <a:r>
              <a:rPr lang="en-US" b="1" dirty="0"/>
              <a:t>By: Dr. B. </a:t>
            </a:r>
            <a:r>
              <a:rPr lang="en-US" b="1" dirty="0" err="1"/>
              <a:t>Zhablenski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62342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xmlns="" id="{5BC7865A-F170-440E-8AD6-8D2E76D9C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8" b="92688" l="3440" r="100000">
                        <a14:foregroundMark x1="9837" y1="45269" x2="1207" y2="34839"/>
                        <a14:foregroundMark x1="0" y1="30753" x2="1147" y2="34731"/>
                        <a14:foregroundMark x1="8751" y1="2151" x2="0" y2="4194"/>
                        <a14:foregroundMark x1="8811" y1="2151" x2="19855" y2="2151"/>
                        <a14:foregroundMark x1="43754" y1="0" x2="19855" y2="2043"/>
                        <a14:foregroundMark x1="49909" y1="0" x2="97948" y2="5914"/>
                        <a14:foregroundMark x1="98008" y1="6022" x2="99940" y2="8495"/>
                        <a14:foregroundMark x1="99940" y1="24946" x2="96439" y2="30430"/>
                        <a14:foregroundMark x1="96439" y1="30538" x2="76222" y2="88817"/>
                        <a14:foregroundMark x1="76222" y1="88817" x2="67833" y2="97742"/>
                        <a14:foregroundMark x1="67773" y1="97742" x2="55703" y2="99892"/>
                        <a14:foregroundMark x1="38684" y1="99140" x2="42667" y2="99892"/>
                        <a14:foregroundMark x1="38684" y1="99140" x2="30718" y2="92796"/>
                        <a14:foregroundMark x1="30718" y1="92796" x2="29390" y2="89785"/>
                        <a14:foregroundMark x1="8389" y1="45269" x2="1267" y2="34516"/>
                        <a14:foregroundMark x1="0" y1="30323" x2="1207" y2="34409"/>
                        <a14:foregroundMark x1="1448" y1="3441" x2="0" y2="6882"/>
                        <a14:foregroundMark x1="10682" y1="0" x2="1509" y2="3333"/>
                        <a14:foregroundMark x1="20519" y1="0" x2="36331" y2="3548"/>
                        <a14:foregroundMark x1="36391" y1="3656" x2="58841" y2="1183"/>
                        <a14:foregroundMark x1="58841" y1="1183" x2="93784" y2="3226"/>
                        <a14:foregroundMark x1="93784" y1="3226" x2="98552" y2="15484"/>
                        <a14:foregroundMark x1="98552" y1="15484" x2="92939" y2="45699"/>
                        <a14:foregroundMark x1="82016" y1="28280" x2="75377" y2="11183"/>
                        <a14:foregroundMark x1="75377" y1="11183" x2="68014" y2="3871"/>
                        <a14:foregroundMark x1="68014" y1="3871" x2="55703" y2="1183"/>
                        <a14:foregroundMark x1="55703" y1="1183" x2="11648" y2="5269"/>
                        <a14:foregroundMark x1="11648" y1="5269" x2="3440" y2="18602"/>
                        <a14:foregroundMark x1="3440" y1="18602" x2="10682" y2="32473"/>
                        <a14:foregroundMark x1="0" y1="14301" x2="1448" y2="23118"/>
                        <a14:foregroundMark x1="9354" y1="108" x2="0" y2="4301"/>
                        <a14:foregroundMark x1="9415" y1="108" x2="45564" y2="4946"/>
                        <a14:foregroundMark x1="79300" y1="0" x2="45564" y2="4839"/>
                        <a14:foregroundMark x1="82861" y1="0" x2="99940" y2="3871"/>
                        <a14:foregroundMark x1="99940" y1="5484" x2="89559" y2="22151"/>
                        <a14:foregroundMark x1="89559" y1="22258" x2="83766" y2="24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6040" y="2151375"/>
            <a:ext cx="7680960" cy="4310786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544FB9-93A3-0C9C-F0C5-FD5FC842AF14}"/>
              </a:ext>
            </a:extLst>
          </p:cNvPr>
          <p:cNvSpPr txBox="1"/>
          <p:nvPr/>
        </p:nvSpPr>
        <p:spPr>
          <a:xfrm>
            <a:off x="337369" y="2151375"/>
            <a:ext cx="2332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so-called </a:t>
            </a:r>
            <a:r>
              <a:rPr lang="en-US" sz="1800" b="1" i="1" dirty="0"/>
              <a:t>Crescent-line</a:t>
            </a:r>
            <a:r>
              <a:rPr lang="en-US" sz="1800" b="1" dirty="0"/>
              <a:t> or </a:t>
            </a:r>
            <a:r>
              <a:rPr lang="en-US" sz="1800" b="1" i="1" dirty="0"/>
              <a:t>Thracian wall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770630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F536D21-480F-4DE5-AE7B-AE40FA1C4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872" y="2208472"/>
            <a:ext cx="7242047" cy="438723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7525E1-8470-140F-C5CB-B3D8DFE12809}"/>
              </a:ext>
            </a:extLst>
          </p:cNvPr>
          <p:cNvSpPr txBox="1"/>
          <p:nvPr/>
        </p:nvSpPr>
        <p:spPr>
          <a:xfrm>
            <a:off x="212820" y="2203583"/>
            <a:ext cx="2332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so-called </a:t>
            </a:r>
            <a:r>
              <a:rPr lang="en-US" sz="1800" b="1" i="1" dirty="0"/>
              <a:t>Crescent-line</a:t>
            </a:r>
            <a:r>
              <a:rPr lang="en-US" sz="1800" b="1" dirty="0"/>
              <a:t> or </a:t>
            </a:r>
            <a:r>
              <a:rPr lang="en-US" sz="1800" b="1" i="1" dirty="0"/>
              <a:t>Thracian wall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25785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ature, ocean floor&#10;&#10;Description automatically generated">
            <a:extLst>
              <a:ext uri="{FF2B5EF4-FFF2-40B4-BE49-F238E27FC236}">
                <a16:creationId xmlns:a16="http://schemas.microsoft.com/office/drawing/2014/main" xmlns="" id="{083B2153-985F-4838-AE97-1BD3F35F6B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298" y="2251037"/>
            <a:ext cx="5190148" cy="38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94E821-E1C8-AAD6-E83C-8E5AC03F9B07}"/>
              </a:ext>
            </a:extLst>
          </p:cNvPr>
          <p:cNvSpPr txBox="1"/>
          <p:nvPr/>
        </p:nvSpPr>
        <p:spPr>
          <a:xfrm>
            <a:off x="499739" y="6254133"/>
            <a:ext cx="559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so-called </a:t>
            </a:r>
            <a:r>
              <a:rPr lang="en-US" sz="1800" b="1" i="1" dirty="0"/>
              <a:t>Crescent-line</a:t>
            </a:r>
            <a:r>
              <a:rPr lang="en-US" sz="1800" b="1" dirty="0"/>
              <a:t> or </a:t>
            </a:r>
            <a:r>
              <a:rPr lang="en-US" sz="1800" b="1" i="1" dirty="0"/>
              <a:t>Thracian wall</a:t>
            </a:r>
            <a:r>
              <a:rPr lang="en-US" b="1" dirty="0"/>
              <a:t>.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45B782-E313-6D7A-EFA4-2D3401CA1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238390"/>
            <a:ext cx="5190147" cy="38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8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:\2017 Nesebar\orto_foto\Nessebar_3D\Columns_3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79" b="100000" l="777" r="9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945">
            <a:off x="729881" y="2560015"/>
            <a:ext cx="6892744" cy="36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:\2017 Nesebar\orto_foto\Nessebar_3D\Column1_3D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2943" y="1100401"/>
            <a:ext cx="3790303" cy="26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2017 Nesebar\orto_foto\Nessebar_3D\Column2_3D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17644"/>
            <a:ext cx="4743113" cy="221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24" r="9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990" y="3849889"/>
            <a:ext cx="5604587" cy="3008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0EB8F5-8E5D-B2C7-F0A1-D0B9B750C665}"/>
              </a:ext>
            </a:extLst>
          </p:cNvPr>
          <p:cNvSpPr txBox="1"/>
          <p:nvPr/>
        </p:nvSpPr>
        <p:spPr>
          <a:xfrm>
            <a:off x="2668247" y="6465941"/>
            <a:ext cx="559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Architectural elements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74824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719B75A7-234C-44D7-8418-B5AC0707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5444" y1="16416" x2="65444" y2="16416"/>
                        <a14:foregroundMark x1="67391" y1="3614" x2="67391" y2="3614"/>
                        <a14:foregroundMark x1="72192" y1="14834" x2="72192" y2="14834"/>
                        <a14:foregroundMark x1="76087" y1="12048" x2="76087" y2="12048"/>
                        <a14:foregroundMark x1="90806" y1="15211" x2="90806" y2="15211"/>
                        <a14:foregroundMark x1="97736" y1="25678" x2="97736" y2="25678"/>
                        <a14:foregroundMark x1="70516" y1="96310" x2="70516" y2="96310"/>
                        <a14:foregroundMark x1="30888" y1="68976" x2="30888" y2="68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832" y="2046371"/>
            <a:ext cx="7854026" cy="4725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46F223-D7CF-55BC-A73B-14F1D21A79FB}"/>
              </a:ext>
            </a:extLst>
          </p:cNvPr>
          <p:cNvSpPr txBox="1"/>
          <p:nvPr/>
        </p:nvSpPr>
        <p:spPr>
          <a:xfrm>
            <a:off x="98087" y="2254701"/>
            <a:ext cx="184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harbours of Nessebar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23149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719B75A7-234C-44D7-8418-B5AC0707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70" y="2256986"/>
            <a:ext cx="6084855" cy="4368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590D9E-2C69-4BF5-BBAB-0E91781D39FA}"/>
              </a:ext>
            </a:extLst>
          </p:cNvPr>
          <p:cNvSpPr txBox="1"/>
          <p:nvPr/>
        </p:nvSpPr>
        <p:spPr>
          <a:xfrm>
            <a:off x="4501376" y="141150"/>
            <a:ext cx="340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ancient harbor of </a:t>
            </a:r>
            <a:r>
              <a:rPr lang="en-US" dirty="0" err="1"/>
              <a:t>Nessebar</a:t>
            </a:r>
            <a:endParaRPr lang="bg-BG" dirty="0"/>
          </a:p>
        </p:txBody>
      </p:sp>
      <p:pic>
        <p:nvPicPr>
          <p:cNvPr id="4" name="Picture 3" descr="A picture containing cake, birthday, plant, decorated&#10;&#10;Description automatically generated">
            <a:extLst>
              <a:ext uri="{FF2B5EF4-FFF2-40B4-BE49-F238E27FC236}">
                <a16:creationId xmlns:a16="http://schemas.microsoft.com/office/drawing/2014/main" xmlns="" id="{1AD3D9C0-BE36-4B58-BD3F-EF51FCD08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906" y="2007755"/>
            <a:ext cx="5352816" cy="4709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AC2DA3-34FB-DBFF-FAA8-074EAAA2B54F}"/>
              </a:ext>
            </a:extLst>
          </p:cNvPr>
          <p:cNvSpPr txBox="1"/>
          <p:nvPr/>
        </p:nvSpPr>
        <p:spPr>
          <a:xfrm>
            <a:off x="602288" y="6534834"/>
            <a:ext cx="570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breakwaters of piled-up stones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6415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8E0C7F-5B5D-495D-94ED-6EECA476FC6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71" y="1754662"/>
            <a:ext cx="5298539" cy="51978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88AF0A-6DAD-476D-BF78-D0B5A1EFDC77}"/>
              </a:ext>
            </a:extLst>
          </p:cNvPr>
          <p:cNvSpPr txBox="1"/>
          <p:nvPr/>
        </p:nvSpPr>
        <p:spPr>
          <a:xfrm>
            <a:off x="344671" y="169465"/>
            <a:ext cx="290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Breakwater / Antiquity?</a:t>
            </a:r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69F1D7-63DA-4E4C-B946-2FB8F6BA419F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1754662"/>
            <a:ext cx="5725795" cy="561975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FDE886F-6607-4C81-B82E-333F1CEC050C}"/>
              </a:ext>
            </a:extLst>
          </p:cNvPr>
          <p:cNvCxnSpPr>
            <a:cxnSpLocks/>
          </p:cNvCxnSpPr>
          <p:nvPr/>
        </p:nvCxnSpPr>
        <p:spPr>
          <a:xfrm>
            <a:off x="4976267" y="2076519"/>
            <a:ext cx="1475303" cy="2866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5C1BAD-C06D-4D33-8C99-376A722A5112}"/>
              </a:ext>
            </a:extLst>
          </p:cNvPr>
          <p:cNvSpPr txBox="1"/>
          <p:nvPr/>
        </p:nvSpPr>
        <p:spPr>
          <a:xfrm>
            <a:off x="6305266" y="4972197"/>
            <a:ext cx="80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 m</a:t>
            </a:r>
            <a:endParaRPr lang="bg-BG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06B2802-AFBE-4D03-96AB-0DF67AF52CEA}"/>
              </a:ext>
            </a:extLst>
          </p:cNvPr>
          <p:cNvCxnSpPr>
            <a:cxnSpLocks/>
          </p:cNvCxnSpPr>
          <p:nvPr/>
        </p:nvCxnSpPr>
        <p:spPr>
          <a:xfrm flipV="1">
            <a:off x="3370711" y="5370673"/>
            <a:ext cx="3015297" cy="1576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FA987C-06E6-685F-9810-D13D433BCF14}"/>
              </a:ext>
            </a:extLst>
          </p:cNvPr>
          <p:cNvSpPr txBox="1"/>
          <p:nvPr/>
        </p:nvSpPr>
        <p:spPr>
          <a:xfrm>
            <a:off x="262625" y="4631821"/>
            <a:ext cx="161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breakwaters of piled-up stones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404116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C52A93-A90D-4A7A-844F-CD58739B1F6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88" y="2331719"/>
            <a:ext cx="5135880" cy="352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9F3367-15D3-45D8-86D5-F614C41223B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152" y="2331719"/>
            <a:ext cx="5242560" cy="35204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4E361C-0D33-9A7A-EB7B-D359AE32BE23}"/>
              </a:ext>
            </a:extLst>
          </p:cNvPr>
          <p:cNvSpPr txBox="1"/>
          <p:nvPr/>
        </p:nvSpPr>
        <p:spPr>
          <a:xfrm>
            <a:off x="636471" y="6039178"/>
            <a:ext cx="570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breakwaters of piled-up stones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02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602" y="2177723"/>
            <a:ext cx="2697260" cy="4186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414" y="2208998"/>
            <a:ext cx="2730608" cy="4195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A2A284-065F-6516-DD2C-43BF4DD69E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49" y="2201512"/>
            <a:ext cx="2806923" cy="4210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C05524-AB71-B54B-C678-6D42FDFFB6D3}"/>
              </a:ext>
            </a:extLst>
          </p:cNvPr>
          <p:cNvSpPr txBox="1"/>
          <p:nvPr/>
        </p:nvSpPr>
        <p:spPr>
          <a:xfrm>
            <a:off x="8294254" y="6411896"/>
            <a:ext cx="3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Pictures: Dr. B. </a:t>
            </a:r>
            <a:r>
              <a:rPr lang="en-US" sz="1600" dirty="0" err="1"/>
              <a:t>Zhablenski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8261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00B7EC-3F8E-4799-B924-238CFF5E4706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4" b="98163" l="1970" r="98485">
                        <a14:foregroundMark x1="9091" y1="8924" x2="9091" y2="8924"/>
                        <a14:foregroundMark x1="2121" y1="14436" x2="2121" y2="14436"/>
                        <a14:foregroundMark x1="94545" y1="81365" x2="94545" y2="81365"/>
                        <a14:foregroundMark x1="90758" y1="98425" x2="90758" y2="98425"/>
                        <a14:foregroundMark x1="98485" y1="84777" x2="98485" y2="84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6641">
            <a:off x="679084" y="-107947"/>
            <a:ext cx="10750200" cy="6217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6B191F2-0E46-464D-AF4A-3307901E67E2}"/>
              </a:ext>
            </a:extLst>
          </p:cNvPr>
          <p:cNvCxnSpPr>
            <a:cxnSpLocks/>
          </p:cNvCxnSpPr>
          <p:nvPr/>
        </p:nvCxnSpPr>
        <p:spPr>
          <a:xfrm>
            <a:off x="682083" y="4348259"/>
            <a:ext cx="1082783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9B0878-31F7-4219-8EBB-A59699ABE8B6}"/>
              </a:ext>
            </a:extLst>
          </p:cNvPr>
          <p:cNvSpPr txBox="1"/>
          <p:nvPr/>
        </p:nvSpPr>
        <p:spPr>
          <a:xfrm>
            <a:off x="11426284" y="4070379"/>
            <a:ext cx="80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 m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037BA4-3DFA-432E-BEFA-31A9D5AE3C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36225">
            <a:off x="1172651" y="2673083"/>
            <a:ext cx="10066151" cy="60005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210182-974B-44D7-B8B7-42DC71BB2B0D}"/>
              </a:ext>
            </a:extLst>
          </p:cNvPr>
          <p:cNvSpPr txBox="1"/>
          <p:nvPr/>
        </p:nvSpPr>
        <p:spPr>
          <a:xfrm>
            <a:off x="8704680" y="359579"/>
            <a:ext cx="290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Breakwater / Late Antiquity?</a:t>
            </a:r>
            <a:endParaRPr lang="bg-B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CC16F6-48EA-D231-2D2F-0733E1215834}"/>
              </a:ext>
            </a:extLst>
          </p:cNvPr>
          <p:cNvSpPr txBox="1"/>
          <p:nvPr/>
        </p:nvSpPr>
        <p:spPr>
          <a:xfrm>
            <a:off x="682083" y="6488668"/>
            <a:ext cx="570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breakwaters of piled-up stones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869902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Archiv_Zablenski\CD_2\MALAK\Untitled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795" y="2084026"/>
            <a:ext cx="5729168" cy="41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Archiv_Zablenski\CD_2\MALAK\IMG_27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792" y="2039670"/>
            <a:ext cx="2805876" cy="42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4DF87C-CA9A-EF62-9AE6-8CA3C96CDAAC}"/>
              </a:ext>
            </a:extLst>
          </p:cNvPr>
          <p:cNvSpPr txBox="1"/>
          <p:nvPr/>
        </p:nvSpPr>
        <p:spPr>
          <a:xfrm>
            <a:off x="1097944" y="6389556"/>
            <a:ext cx="570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Ancient breakwaters of piled-up stones</a:t>
            </a:r>
            <a:r>
              <a:rPr lang="en-US" b="1" dirty="0"/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20256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BD97AA98-C609-534E-29FA-B598FE1CA5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54" y="2223759"/>
            <a:ext cx="5736064" cy="4211288"/>
          </a:xfrm>
          <a:prstGeom prst="rect">
            <a:avLst/>
          </a:prstGeom>
        </p:spPr>
      </p:pic>
      <p:pic>
        <p:nvPicPr>
          <p:cNvPr id="5" name="Picture 4" descr="A picture containing person, outdoor, water, sky&#10;&#10;Description automatically generated">
            <a:extLst>
              <a:ext uri="{FF2B5EF4-FFF2-40B4-BE49-F238E27FC236}">
                <a16:creationId xmlns:a16="http://schemas.microsoft.com/office/drawing/2014/main" xmlns="" id="{C7837E58-B693-62E5-4A06-18D0B69F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223759"/>
            <a:ext cx="5981517" cy="4105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F6F443-F8B2-236F-C3AD-BC4FAE198526}"/>
              </a:ext>
            </a:extLst>
          </p:cNvPr>
          <p:cNvSpPr txBox="1"/>
          <p:nvPr/>
        </p:nvSpPr>
        <p:spPr>
          <a:xfrm>
            <a:off x="479577" y="6435048"/>
            <a:ext cx="11832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Over 60 years of underwater archaeological research of Nessebar – L. </a:t>
            </a:r>
            <a:r>
              <a:rPr lang="en-US" b="1" dirty="0" err="1"/>
              <a:t>Ognenova</a:t>
            </a:r>
            <a:r>
              <a:rPr lang="en-US" b="1" dirty="0"/>
              <a:t> (1960 – 1984) &amp; CUA (2015 – present)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3276499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="" id="{9DBA0D9D-49C9-410B-8FCF-8DE5CBE85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387" y="2014078"/>
            <a:ext cx="6161213" cy="462091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xmlns="" id="{5E5D7E57-C2E1-4E88-A7E2-EDF43AACA5FB}"/>
              </a:ext>
            </a:extLst>
          </p:cNvPr>
          <p:cNvSpPr/>
          <p:nvPr/>
        </p:nvSpPr>
        <p:spPr>
          <a:xfrm rot="21072399">
            <a:off x="8120320" y="1349815"/>
            <a:ext cx="4257289" cy="5360585"/>
          </a:xfrm>
          <a:prstGeom prst="parallelogram">
            <a:avLst/>
          </a:prstGeom>
          <a:solidFill>
            <a:srgbClr val="F5B81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bg-BG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BEFC03-AF46-42FC-8F38-92991C6E9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272" y="1342238"/>
            <a:ext cx="334962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Balkan Heritage Field School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Received in 2018 SPECIAL MENTION of the Europa Nostra Jury for extensive contribution to education in archaeology and conservation, through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charset="0"/>
              </a:rPr>
              <a:t>multinational collaboration</a:t>
            </a:r>
            <a:endParaRPr lang="bg-B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2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E3EDD-E8A7-4527-8EE5-0755DD92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48" y="179838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next challenges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AD355F-A122-45DC-A6FD-8320BAED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00" y="3489822"/>
            <a:ext cx="10239273" cy="2457973"/>
          </a:xfrm>
        </p:spPr>
        <p:txBody>
          <a:bodyPr>
            <a:normAutofit/>
          </a:bodyPr>
          <a:lstStyle/>
          <a:p>
            <a:r>
              <a:rPr lang="en-US" sz="2400" dirty="0"/>
              <a:t>Turning Nessebar into an underwater cultural  touristic destination</a:t>
            </a:r>
          </a:p>
          <a:p>
            <a:r>
              <a:rPr lang="en-US" sz="2400" dirty="0"/>
              <a:t>Making underwater cultural heritage more visible to the general public</a:t>
            </a:r>
          </a:p>
          <a:p>
            <a:r>
              <a:rPr lang="en-US" sz="2400" dirty="0"/>
              <a:t>Conservation of the underwater monuments</a:t>
            </a:r>
          </a:p>
          <a:p>
            <a:r>
              <a:rPr lang="en-US" sz="2400" dirty="0"/>
              <a:t>Protection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5158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uba diver under water&#10;&#10;Description automatically generated with medium confidence">
            <a:extLst>
              <a:ext uri="{FF2B5EF4-FFF2-40B4-BE49-F238E27FC236}">
                <a16:creationId xmlns:a16="http://schemas.microsoft.com/office/drawing/2014/main" xmlns="" id="{7B8D1170-3818-4F43-9862-F767EEF28F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190" y="1999694"/>
            <a:ext cx="8413279" cy="4732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1C445C-D8DC-4690-8AC9-36C9E2911C7A}"/>
              </a:ext>
            </a:extLst>
          </p:cNvPr>
          <p:cNvSpPr txBox="1"/>
          <p:nvPr/>
        </p:nvSpPr>
        <p:spPr>
          <a:xfrm>
            <a:off x="2069813" y="2187437"/>
            <a:ext cx="237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3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45" y="2818700"/>
            <a:ext cx="5389329" cy="3592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897" y="2818700"/>
            <a:ext cx="5389328" cy="3592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DC8B7D-3DF6-641A-4CCC-663D21FF4522}"/>
              </a:ext>
            </a:extLst>
          </p:cNvPr>
          <p:cNvSpPr txBox="1"/>
          <p:nvPr/>
        </p:nvSpPr>
        <p:spPr>
          <a:xfrm>
            <a:off x="9354532" y="6411585"/>
            <a:ext cx="3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Pictures: Dr. B. </a:t>
            </a:r>
            <a:r>
              <a:rPr lang="en-US" sz="1600" dirty="0" err="1"/>
              <a:t>Zhablenski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3485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65" y="2773353"/>
            <a:ext cx="5136371" cy="3424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93" y="2773353"/>
            <a:ext cx="5136368" cy="3424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897730-CEE2-A98C-07B2-310DBA97DD7A}"/>
              </a:ext>
            </a:extLst>
          </p:cNvPr>
          <p:cNvSpPr txBox="1"/>
          <p:nvPr/>
        </p:nvSpPr>
        <p:spPr>
          <a:xfrm>
            <a:off x="8829963" y="6367589"/>
            <a:ext cx="3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Pictures: Dr. B. </a:t>
            </a:r>
            <a:r>
              <a:rPr lang="en-US" sz="1600" dirty="0" err="1"/>
              <a:t>Zhablenski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7229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041" y="2170545"/>
            <a:ext cx="3298632" cy="4442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36" y="2170545"/>
            <a:ext cx="3291434" cy="4442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D2E4C7-FC11-0ACA-E89C-E545667C279F}"/>
              </a:ext>
            </a:extLst>
          </p:cNvPr>
          <p:cNvSpPr txBox="1"/>
          <p:nvPr/>
        </p:nvSpPr>
        <p:spPr>
          <a:xfrm>
            <a:off x="7703127" y="6613237"/>
            <a:ext cx="359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Pictures: Dr. B. </a:t>
            </a:r>
            <a:r>
              <a:rPr lang="en-US" sz="1600" dirty="0" err="1"/>
              <a:t>Zhablenski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5045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linedrawing&#10;&#10;Description automatically generated">
            <a:extLst>
              <a:ext uri="{FF2B5EF4-FFF2-40B4-BE49-F238E27FC236}">
                <a16:creationId xmlns:a16="http://schemas.microsoft.com/office/drawing/2014/main" xmlns="" id="{8881CA44-0DB1-4A3F-A459-6F4272BF7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255" y="2302013"/>
            <a:ext cx="8517536" cy="426965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8ED18C-399B-0E0F-8199-3FC5EE2231ED}"/>
              </a:ext>
            </a:extLst>
          </p:cNvPr>
          <p:cNvSpPr txBox="1"/>
          <p:nvPr/>
        </p:nvSpPr>
        <p:spPr>
          <a:xfrm>
            <a:off x="2099388" y="6518609"/>
            <a:ext cx="881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Ground-plan of underwater archaeological sites; L. </a:t>
            </a:r>
            <a:r>
              <a:rPr lang="en-US" dirty="0" err="1"/>
              <a:t>Ognenova’s</a:t>
            </a:r>
            <a:r>
              <a:rPr lang="en-US" dirty="0"/>
              <a:t> archive.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803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3742</TotalTime>
  <Words>725</Words>
  <Application>Microsoft Office PowerPoint</Application>
  <PresentationFormat>Custom</PresentationFormat>
  <Paragraphs>82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next challenges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Jesica</dc:creator>
  <cp:lastModifiedBy>Admin</cp:lastModifiedBy>
  <cp:revision>21</cp:revision>
  <dcterms:created xsi:type="dcterms:W3CDTF">2018-08-30T12:28:00Z</dcterms:created>
  <dcterms:modified xsi:type="dcterms:W3CDTF">2022-11-26T15:22:07Z</dcterms:modified>
</cp:coreProperties>
</file>