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18" r:id="rId3"/>
    <p:sldId id="258" r:id="rId4"/>
    <p:sldId id="320" r:id="rId5"/>
    <p:sldId id="322" r:id="rId6"/>
    <p:sldId id="319" r:id="rId7"/>
    <p:sldId id="326" r:id="rId8"/>
    <p:sldId id="327" r:id="rId9"/>
    <p:sldId id="331" r:id="rId10"/>
    <p:sldId id="324" r:id="rId11"/>
    <p:sldId id="321" r:id="rId12"/>
    <p:sldId id="332" r:id="rId13"/>
    <p:sldId id="333" r:id="rId14"/>
    <p:sldId id="419" r:id="rId15"/>
    <p:sldId id="418" r:id="rId16"/>
    <p:sldId id="386" r:id="rId17"/>
    <p:sldId id="420" r:id="rId18"/>
    <p:sldId id="292" r:id="rId19"/>
    <p:sldId id="421" r:id="rId20"/>
    <p:sldId id="267" r:id="rId21"/>
    <p:sldId id="278" r:id="rId22"/>
    <p:sldId id="358" r:id="rId23"/>
    <p:sldId id="359" r:id="rId24"/>
    <p:sldId id="360" r:id="rId25"/>
    <p:sldId id="362" r:id="rId26"/>
    <p:sldId id="364" r:id="rId27"/>
    <p:sldId id="366" r:id="rId28"/>
    <p:sldId id="312" r:id="rId29"/>
    <p:sldId id="368" r:id="rId30"/>
    <p:sldId id="274" r:id="rId31"/>
    <p:sldId id="371" r:id="rId32"/>
    <p:sldId id="272" r:id="rId33"/>
    <p:sldId id="387" r:id="rId34"/>
    <p:sldId id="372" r:id="rId35"/>
    <p:sldId id="373" r:id="rId36"/>
    <p:sldId id="348" r:id="rId37"/>
    <p:sldId id="435" r:id="rId38"/>
    <p:sldId id="270" r:id="rId39"/>
    <p:sldId id="375" r:id="rId40"/>
    <p:sldId id="393" r:id="rId41"/>
    <p:sldId id="388" r:id="rId42"/>
    <p:sldId id="427" r:id="rId43"/>
    <p:sldId id="428" r:id="rId44"/>
    <p:sldId id="422" r:id="rId45"/>
    <p:sldId id="286" r:id="rId46"/>
    <p:sldId id="379" r:id="rId47"/>
    <p:sldId id="383" r:id="rId48"/>
    <p:sldId id="380" r:id="rId49"/>
    <p:sldId id="382" r:id="rId50"/>
    <p:sldId id="378" r:id="rId51"/>
    <p:sldId id="434" r:id="rId52"/>
    <p:sldId id="436" r:id="rId53"/>
    <p:sldId id="417" r:id="rId54"/>
    <p:sldId id="389" r:id="rId55"/>
    <p:sldId id="432" r:id="rId5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>
        <p:scale>
          <a:sx n="87" d="100"/>
          <a:sy n="87" d="100"/>
        </p:scale>
        <p:origin x="-115" y="-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D033C2-9CD9-40B1-95C1-87EFBED1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347FF7-71E2-4BBD-B0E1-C19C85A5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C2CF96-7B06-4E83-9398-3B77AA0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084FA3-6372-46F6-B9D0-5991EBCB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8333EB-53DE-4E36-B77D-35FD380C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556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84F96B-E5E8-4853-94B0-161CC403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5CDE1B-2E4C-4E19-ADE1-8D9639416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C1EF8D-9A78-41DA-8364-53F63C6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D22AB6-1DB5-4FB5-8DAC-DA6A5A6D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D19745-9F01-449A-B98B-248647E8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12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9C82C4-5B0E-4054-B31D-93BB142C5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F964B6-30F3-4CF9-8282-D16A7922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42F0FF-C65E-4EBD-8117-110016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CD6E5-9235-4EC9-A0A5-49CFE1C8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5C860-B527-4D1F-895F-E0F83D0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97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270178-B92E-4171-9221-DAA10610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0A8DDC-FBD0-4178-9245-0F7F8E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E74238-062D-45C8-8CD5-A6AC72D8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F6D569-F057-47E3-86F7-0FEB5B16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A7FE9D-FBCD-4C0E-B586-582E0A01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2995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8EB021-0FAA-45FE-9550-E86E14C3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EBA7D1-EB8C-4FE1-906F-EF8B0EA6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8BA703-8B85-4045-B0D0-A6B4492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09661D-570B-48CF-B6E2-56A1AB5B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59AA92-CDB6-4A37-9D39-1B851C79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651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E5A8-E364-4366-9005-75238A8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76ACD3-4B56-4B20-A85D-72093580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674A4F-BFA6-495E-A86F-3E6A44B85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7B34FB-A94D-4C52-A100-61EC1EDE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2CE6-DB17-4A41-9830-FF202FAC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CA0614-F381-4140-9518-2387AEF3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2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2EE06E-9996-42D2-87E9-A09ECD51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AAA1E9-1CB4-4E0C-A432-D59EBFA0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A237AA-9083-409B-B480-F7EE3D11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999317-8C8E-49ED-9C5A-1AB88077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321BE8-BFEF-4F87-BABB-67AD22111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42C2F6B-90BB-4F8A-B824-882773E8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149D699-A2E1-4864-BBEB-1448B8F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4E7EC8A-9B6D-4F03-B201-5E6A60F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8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69D1C-3D15-43FE-8E38-7CE7F614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B888C7-BAD8-46F0-A089-E210364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B5D4B0-2B6A-4836-9EFD-B8C6A2B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9E6713E-CAE5-4DA9-8268-C7D07B66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11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1A3F1FB-A038-42CE-83BA-465A90DE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1EC4EB-14F9-4AC0-A8BB-5C2596F0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4BB822-41C9-48A3-8D57-821DAAC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3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AC3692-D0A7-4241-9182-6664E77F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BBA7E2-045A-4811-840C-3092837B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90CC26-C161-453F-B385-70C391A27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AD37C8-BEFC-4CB8-B650-844FF08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9A74CD-351F-44EE-8311-8C68AE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44BBA4-DC7E-4911-9D68-0E3364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03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69A42-7FAA-4D27-908C-35BFD74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7093274-470F-4B7D-811D-0A7A71F60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3F26CA-60BC-4463-B1A9-2A1B56C0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935512-E02D-4633-B6B2-8A933DE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F66991-A93E-4AEE-AD44-ED6317E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492903-5361-4E53-8F50-CA570C44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900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5018B6-C2D3-460A-B054-1320D6A0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D4477A-7B1B-4CA5-B49F-7B1F4464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3A7DEB-FFDA-4D4D-A92A-46BE9DB1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0539D6-68CC-4F33-B5BC-7F799FFE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FA194A-469C-4EC2-9F39-F56C9874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81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59.png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18.wdp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23.wdp"/><Relationship Id="rId4" Type="http://schemas.openxmlformats.org/officeDocument/2006/relationships/image" Target="../media/image75.png"/><Relationship Id="rId9" Type="http://schemas.microsoft.com/office/2007/relationships/hdphoto" Target="../media/hdphoto25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69894A-5283-B48F-A3F9-41BF3EB31A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963" y="2538474"/>
            <a:ext cx="6042301" cy="4044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50FA04-0C97-C780-629D-42C6631C9482}"/>
              </a:ext>
            </a:extLst>
          </p:cNvPr>
          <p:cNvSpPr txBox="1"/>
          <p:nvPr/>
        </p:nvSpPr>
        <p:spPr>
          <a:xfrm>
            <a:off x="3400337" y="2066126"/>
            <a:ext cx="5802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ПОДВОДНИ АРХЕОЛОГИЧЕСКИ ПРОУЧВАНИЯ НА НЕСЕБЪР</a:t>
            </a:r>
            <a:endParaRPr lang="bg-BG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088" y="2005369"/>
            <a:ext cx="7009823" cy="4673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C19204-E98E-4003-9D09-DDA10CC37F5C}"/>
              </a:ext>
            </a:extLst>
          </p:cNvPr>
          <p:cNvSpPr txBox="1"/>
          <p:nvPr/>
        </p:nvSpPr>
        <p:spPr>
          <a:xfrm>
            <a:off x="92363" y="1906425"/>
            <a:ext cx="2429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Люба </a:t>
            </a:r>
            <a:r>
              <a:rPr lang="bg-BG" sz="2400" dirty="0" err="1"/>
              <a:t>Огненова</a:t>
            </a:r>
            <a:r>
              <a:rPr lang="bg-BG" sz="2400" dirty="0"/>
              <a:t> и нейния екип през 80-те г. на ХХ в.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309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535" y="2214712"/>
            <a:ext cx="7656929" cy="424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E9938E-D60B-2809-FD9A-ECB60E8E5172}"/>
              </a:ext>
            </a:extLst>
          </p:cNvPr>
          <p:cNvSpPr txBox="1"/>
          <p:nvPr/>
        </p:nvSpPr>
        <p:spPr>
          <a:xfrm>
            <a:off x="250593" y="2030045"/>
            <a:ext cx="1947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Карта на археологическите паметници на Несебър за кандидатурата на града за паметник на </a:t>
            </a:r>
            <a:r>
              <a:rPr lang="bg-BG" dirty="0" err="1"/>
              <a:t>Юнеско</a:t>
            </a:r>
            <a:r>
              <a:rPr lang="bg-BG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27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Archiv_Zablenski\CD_2\MALAK\Kart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878" y="2276238"/>
            <a:ext cx="7258243" cy="408576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8ABC08D-8759-E717-6A8C-418FBF1D4FCF}"/>
              </a:ext>
            </a:extLst>
          </p:cNvPr>
          <p:cNvSpPr txBox="1"/>
          <p:nvPr/>
        </p:nvSpPr>
        <p:spPr>
          <a:xfrm>
            <a:off x="2374084" y="6432413"/>
            <a:ext cx="924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Археологически обекти под вода; Фигура: Х. Прешленов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694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="" xmlns:a16="http://schemas.microsoft.com/office/drawing/2014/main" id="{DA9E1C9B-A825-8CA2-BD56-3042B5538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141" y="1966588"/>
            <a:ext cx="9392239" cy="48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2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360" y="2419146"/>
            <a:ext cx="5015510" cy="4089312"/>
          </a:xfrm>
          <a:prstGeom prst="rect">
            <a:avLst/>
          </a:prstGeom>
        </p:spPr>
      </p:pic>
      <p:pic>
        <p:nvPicPr>
          <p:cNvPr id="5" name="Picture 2" descr="J:\Archiv_Zablenski\CD_2\MALAK\19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77" y="2419146"/>
            <a:ext cx="5833056" cy="40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8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water, sky&#10;&#10;Description automatically generated">
            <a:extLst>
              <a:ext uri="{FF2B5EF4-FFF2-40B4-BE49-F238E27FC236}">
                <a16:creationId xmlns="" xmlns:a16="http://schemas.microsoft.com/office/drawing/2014/main" id="{15B792A1-E13E-4A00-B64A-815621FC9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07" y="2177390"/>
            <a:ext cx="7846077" cy="4223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9D6374-F17F-ACE4-E2BB-45CA5CBE3DDB}"/>
              </a:ext>
            </a:extLst>
          </p:cNvPr>
          <p:cNvSpPr txBox="1"/>
          <p:nvPr/>
        </p:nvSpPr>
        <p:spPr>
          <a:xfrm>
            <a:off x="8756073" y="6400801"/>
            <a:ext cx="167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CUA’s team 2018</a:t>
            </a: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A4445A-0541-DD7B-9623-701D30D71846}"/>
              </a:ext>
            </a:extLst>
          </p:cNvPr>
          <p:cNvSpPr txBox="1"/>
          <p:nvPr/>
        </p:nvSpPr>
        <p:spPr>
          <a:xfrm>
            <a:off x="159391" y="2177390"/>
            <a:ext cx="2327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Теренни проучвания на Центъра за подводна археология: 2015 – до сега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123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D896CF-22C4-49A6-9B38-223EDDBAF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0" y="2123828"/>
            <a:ext cx="5307431" cy="3538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79C04C-1D9A-4836-94D7-F7DA75D794D9}"/>
              </a:ext>
            </a:extLst>
          </p:cNvPr>
          <p:cNvSpPr txBox="1"/>
          <p:nvPr/>
        </p:nvSpPr>
        <p:spPr>
          <a:xfrm>
            <a:off x="479662" y="5838187"/>
            <a:ext cx="4630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/>
              <a:t>Дигитален теренен модел </a:t>
            </a:r>
            <a:r>
              <a:rPr lang="en-GB" sz="2000" dirty="0"/>
              <a:t>– </a:t>
            </a:r>
            <a:r>
              <a:rPr lang="bg-BG" sz="2000" dirty="0"/>
              <a:t>от многолъчев и еднолъчев </a:t>
            </a:r>
            <a:r>
              <a:rPr lang="bg-BG" sz="2000" dirty="0" err="1"/>
              <a:t>ехолот</a:t>
            </a:r>
            <a:r>
              <a:rPr lang="en-GB" sz="2000" dirty="0"/>
              <a:t>. </a:t>
            </a:r>
            <a:r>
              <a:rPr lang="bg-BG" sz="2000" dirty="0"/>
              <a:t>Фигура</a:t>
            </a:r>
            <a:r>
              <a:rPr lang="en-GB" sz="2000" dirty="0"/>
              <a:t>: </a:t>
            </a:r>
            <a:r>
              <a:rPr lang="bg-BG" sz="2000" dirty="0"/>
              <a:t>инж. К. </a:t>
            </a:r>
            <a:r>
              <a:rPr lang="bg-BG" sz="2000" dirty="0" err="1"/>
              <a:t>Велковски</a:t>
            </a:r>
            <a:endParaRPr lang="en-GB" sz="2000" dirty="0"/>
          </a:p>
        </p:txBody>
      </p:sp>
      <p:pic>
        <p:nvPicPr>
          <p:cNvPr id="6" name="Picture 5" descr="A close up&#10;&#10;Description automatically generated">
            <a:extLst>
              <a:ext uri="{FF2B5EF4-FFF2-40B4-BE49-F238E27FC236}">
                <a16:creationId xmlns="" xmlns:a16="http://schemas.microsoft.com/office/drawing/2014/main" id="{65E61216-24BD-43F1-8C6F-219DF3654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" b="99152" l="0" r="99047">
                        <a14:foregroundMark x1="12394" y1="12157" x2="9752" y2="6099"/>
                        <a14:foregroundMark x1="9752" y1="6099" x2="6047" y2="1535"/>
                        <a14:foregroundMark x1="6047" y1="1535" x2="1308" y2="404"/>
                        <a14:foregroundMark x1="34749" y1="92182" x2="37020" y2="98142"/>
                        <a14:foregroundMark x1="37020" y1="98142" x2="41705" y2="99919"/>
                        <a14:foregroundMark x1="41705" y1="99919" x2="46391" y2="99152"/>
                        <a14:foregroundMark x1="46624" y1="98779" x2="50985" y2="91780"/>
                        <a14:foregroundMark x1="89921" y1="39863" x2="94034" y2="43376"/>
                        <a14:foregroundMark x1="94034" y1="43376" x2="99092" y2="53964"/>
                        <a14:foregroundMark x1="97439" y1="49435" x2="98782" y2="54788"/>
                        <a14:foregroundMark x1="98039" y1="49717" x2="98768" y2="54827"/>
                        <a14:backgroundMark x1="38327" y1="87237" x2="34405" y2="91721"/>
                        <a14:backgroundMark x1="34405" y1="91721" x2="38491" y2="87964"/>
                        <a14:backgroundMark x1="38491" y1="87964" x2="38409" y2="87884"/>
                        <a14:backgroundMark x1="46799" y1="99152" x2="43122" y2="99919"/>
                        <a14:backgroundMark x1="94525" y1="43376" x2="97140" y2="49152"/>
                        <a14:backgroundMark x1="97140" y1="49152" x2="94334" y2="43780"/>
                        <a14:backgroundMark x1="99700" y1="53756" x2="97303" y2="60137"/>
                        <a14:backgroundMark x1="97303" y1="60137" x2="92890" y2="63449"/>
                        <a14:backgroundMark x1="92890" y1="63449" x2="97439" y2="60864"/>
                        <a14:backgroundMark x1="97439" y1="60864" x2="99591" y2="54685"/>
                        <a14:backgroundMark x1="99591" y1="54685" x2="99864" y2="51737"/>
                        <a14:backgroundMark x1="93598" y1="63853" x2="90874" y2="63449"/>
                        <a14:backgroundMark x1="92155" y1="64095" x2="92073" y2="63853"/>
                        <a14:backgroundMark x1="92890" y1="63974" x2="89785" y2="63691"/>
                        <a14:backgroundMark x1="52819" y1="89297" x2="52275" y2="89418"/>
                        <a14:backgroundMark x1="52084" y1="89580" x2="52084" y2="89580"/>
                        <a14:backgroundMark x1="52084" y1="89580" x2="52356" y2="89015"/>
                        <a14:backgroundMark x1="51457" y1="92246" x2="51185" y2="92246"/>
                        <a14:backgroundMark x1="50640" y1="93457" x2="50640" y2="92811"/>
                        <a14:backgroundMark x1="2588" y1="283" x2="27" y2="2827"/>
                        <a14:backgroundMark x1="2670" y1="404" x2="490" y2="0"/>
                        <a14:backgroundMark x1="1035" y1="808" x2="1226" y2="525"/>
                        <a14:backgroundMark x1="1662" y1="404" x2="1117" y2="929"/>
                        <a14:backgroundMark x1="52547" y1="89580" x2="51648" y2="91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652" y="2739623"/>
            <a:ext cx="6296348" cy="4246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B7DC4E-C944-4FA4-ABF4-9757B556F77B}"/>
              </a:ext>
            </a:extLst>
          </p:cNvPr>
          <p:cNvSpPr txBox="1"/>
          <p:nvPr/>
        </p:nvSpPr>
        <p:spPr>
          <a:xfrm>
            <a:off x="7412206" y="2422282"/>
            <a:ext cx="46306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/>
              <a:t>Дигитален теренен модел от многолъчев </a:t>
            </a:r>
            <a:r>
              <a:rPr lang="bg-BG" sz="2000" dirty="0" err="1"/>
              <a:t>ехолот</a:t>
            </a:r>
            <a:r>
              <a:rPr lang="bg-BG" sz="2000" dirty="0"/>
              <a:t> </a:t>
            </a:r>
            <a:r>
              <a:rPr lang="en-GB" sz="2000" dirty="0"/>
              <a:t>+ </a:t>
            </a:r>
            <a:r>
              <a:rPr lang="bg-BG" sz="2000" dirty="0" err="1"/>
              <a:t>фотограметричен</a:t>
            </a:r>
            <a:r>
              <a:rPr lang="bg-BG" sz="2000" dirty="0"/>
              <a:t> дигитален теренен модел от  </a:t>
            </a:r>
            <a:r>
              <a:rPr lang="bg-BG" sz="2000" dirty="0" err="1"/>
              <a:t>ортофотографии</a:t>
            </a:r>
            <a:r>
              <a:rPr lang="en-GB" sz="2000" dirty="0"/>
              <a:t>. </a:t>
            </a:r>
            <a:r>
              <a:rPr lang="bg-BG" sz="2000" dirty="0"/>
              <a:t>Фигура: инж. К. </a:t>
            </a:r>
            <a:r>
              <a:rPr lang="bg-BG" sz="2000" dirty="0" err="1"/>
              <a:t>Велковски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124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0804" y="2004968"/>
            <a:ext cx="7725452" cy="4727581"/>
            <a:chOff x="1702340" y="505838"/>
            <a:chExt cx="8852171" cy="6070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340" y="505838"/>
              <a:ext cx="8852171" cy="60700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22914" y="2341984"/>
              <a:ext cx="317241" cy="4385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389845" y="2659224"/>
              <a:ext cx="3164666" cy="22766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102082" y="3324809"/>
              <a:ext cx="1866122" cy="9610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BCF007-8256-DDB0-AA58-ABB982433429}"/>
              </a:ext>
            </a:extLst>
          </p:cNvPr>
          <p:cNvSpPr/>
          <p:nvPr/>
        </p:nvSpPr>
        <p:spPr>
          <a:xfrm rot="17630327">
            <a:off x="4816212" y="5633842"/>
            <a:ext cx="166255" cy="92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72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2230" y="252909"/>
            <a:ext cx="9097347" cy="6270173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2F09992-E211-450A-8A18-E6ADC6EC876C}"/>
              </a:ext>
            </a:extLst>
          </p:cNvPr>
          <p:cNvSpPr/>
          <p:nvPr/>
        </p:nvSpPr>
        <p:spPr>
          <a:xfrm>
            <a:off x="5176007" y="2835222"/>
            <a:ext cx="45719" cy="4665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8A580B8-4755-4820-AC6C-7A91CBA90945}"/>
              </a:ext>
            </a:extLst>
          </p:cNvPr>
          <p:cNvGrpSpPr/>
          <p:nvPr/>
        </p:nvGrpSpPr>
        <p:grpSpPr>
          <a:xfrm>
            <a:off x="1502230" y="202575"/>
            <a:ext cx="9097347" cy="6270173"/>
            <a:chOff x="1502230" y="303243"/>
            <a:chExt cx="9097347" cy="6270173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9A87F2E-C8F3-4E87-A9CF-FC78DFB47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D56ACA3D-2741-47C0-8CF1-37C4329628C7}"/>
                </a:ext>
              </a:extLst>
            </p:cNvPr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6868F556-3D26-4A76-9611-C0339768B69D}"/>
                </a:ext>
              </a:extLst>
            </p:cNvPr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74FC10F3-5A1F-46C0-830A-4C48DC797AE8}"/>
                </a:ext>
              </a:extLst>
            </p:cNvPr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0C12BE25-B8A8-428A-B69C-CE28E1B3BA56}"/>
                </a:ext>
              </a:extLst>
            </p:cNvPr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EED191CA-E1BB-44B6-A7F3-482631A64B0B}"/>
                </a:ext>
              </a:extLst>
            </p:cNvPr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BBE4B500-5DDD-448B-8E94-1E95B9BA8808}"/>
                </a:ext>
              </a:extLst>
            </p:cNvPr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BE396703-A264-4B97-AF55-45233AD4FE33}"/>
                </a:ext>
              </a:extLst>
            </p:cNvPr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9A423ED-3AF0-4906-B0E3-F2C8B837D12D}"/>
                </a:ext>
              </a:extLst>
            </p:cNvPr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83AEE75A-720C-4B38-B8DC-FEC423CF32B7}"/>
                </a:ext>
              </a:extLst>
            </p:cNvPr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5C7D8524-AD18-4054-BD0A-2A9B19EB06FA}"/>
                </a:ext>
              </a:extLst>
            </p:cNvPr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ie 2">
              <a:extLst>
                <a:ext uri="{FF2B5EF4-FFF2-40B4-BE49-F238E27FC236}">
                  <a16:creationId xmlns="" xmlns:a16="http://schemas.microsoft.com/office/drawing/2014/main" id="{859BA675-B271-48AF-AE22-641D3C479865}"/>
                </a:ext>
              </a:extLst>
            </p:cNvPr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A4EA1C3C-1714-4453-B5A5-4786472397C0}"/>
              </a:ext>
            </a:extLst>
          </p:cNvPr>
          <p:cNvSpPr/>
          <p:nvPr/>
        </p:nvSpPr>
        <p:spPr>
          <a:xfrm>
            <a:off x="4967314" y="2878864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4E0AE593-3A7B-45A6-8CF9-5997FA287429}"/>
              </a:ext>
            </a:extLst>
          </p:cNvPr>
          <p:cNvSpPr/>
          <p:nvPr/>
        </p:nvSpPr>
        <p:spPr>
          <a:xfrm>
            <a:off x="5176006" y="2832211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6BBE7991-C341-4D94-B090-5B3FBBAD7727}"/>
              </a:ext>
            </a:extLst>
          </p:cNvPr>
          <p:cNvSpPr/>
          <p:nvPr/>
        </p:nvSpPr>
        <p:spPr>
          <a:xfrm>
            <a:off x="4861011" y="3000776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668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49" y="2268557"/>
            <a:ext cx="11481881" cy="435257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34655" y="47470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0197830" y="402076"/>
            <a:ext cx="651754" cy="972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953345" y="236864"/>
            <a:ext cx="76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3961809" y="5082032"/>
            <a:ext cx="1422695" cy="117687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Arrow Connector 11"/>
          <p:cNvCxnSpPr/>
          <p:nvPr/>
        </p:nvCxnSpPr>
        <p:spPr>
          <a:xfrm flipH="1">
            <a:off x="918617" y="6372832"/>
            <a:ext cx="10955317" cy="933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10836" y="6382163"/>
            <a:ext cx="91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15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43452E-9278-D711-E2C1-F827CB908616}"/>
              </a:ext>
            </a:extLst>
          </p:cNvPr>
          <p:cNvSpPr txBox="1"/>
          <p:nvPr/>
        </p:nvSpPr>
        <p:spPr>
          <a:xfrm>
            <a:off x="1308939" y="6436470"/>
            <a:ext cx="44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12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781" y="2021181"/>
            <a:ext cx="114929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Мелсамбрия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Месамбрия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Месемврия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Несебър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>
                <a:latin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сторически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сведения</a:t>
            </a: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Мелсабрия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, град на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цар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Мелса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първата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половина на I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хил.пр.Хр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градът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е принадлежал на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тракийско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племе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с легендарен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цар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Мелса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Месамбрия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6 в. пр. Хр. (510 г.)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дорийски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колонисти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от Мегара,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Византион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Халкедон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създават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колония на полуострова</a:t>
            </a: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втората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половина на 4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в.пр.Хр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градът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става сред най-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мощните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гръцки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колонии по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Западното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Черноморие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2 век.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пр.Хр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Месамбрия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влиза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във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война с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Аполонея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Понтика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Анхиало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72/71 пр. н. е.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Месамбрия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поставена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под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римски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контрол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от М.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Лукул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първото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десетилетие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на 1в. е включен в </a:t>
            </a:r>
            <a:r>
              <a:rPr lang="ru-RU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Римската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 империя</a:t>
            </a: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31014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16" y="2592252"/>
            <a:ext cx="5620322" cy="3762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364" y="2592251"/>
            <a:ext cx="5620324" cy="3762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0ECBDA-6E88-0467-AD95-D27598ED0083}"/>
              </a:ext>
            </a:extLst>
          </p:cNvPr>
          <p:cNvSpPr txBox="1"/>
          <p:nvPr/>
        </p:nvSpPr>
        <p:spPr>
          <a:xfrm>
            <a:off x="319038" y="6488668"/>
            <a:ext cx="44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14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38"/>
          <a:stretch/>
        </p:blipFill>
        <p:spPr>
          <a:xfrm>
            <a:off x="448057" y="1913566"/>
            <a:ext cx="5999584" cy="4682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41" y="2657499"/>
            <a:ext cx="5633237" cy="3771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919870-91A9-53D6-E979-79AD1690E96B}"/>
              </a:ext>
            </a:extLst>
          </p:cNvPr>
          <p:cNvSpPr txBox="1"/>
          <p:nvPr/>
        </p:nvSpPr>
        <p:spPr>
          <a:xfrm>
            <a:off x="6367500" y="6411056"/>
            <a:ext cx="44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385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12969" y="2063692"/>
            <a:ext cx="7566061" cy="4484300"/>
            <a:chOff x="1702340" y="505838"/>
            <a:chExt cx="8852171" cy="6070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340" y="505838"/>
              <a:ext cx="8852171" cy="60700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22914" y="2341984"/>
              <a:ext cx="317241" cy="4385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389845" y="2659224"/>
              <a:ext cx="3164666" cy="22766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102082" y="3324809"/>
              <a:ext cx="1866122" cy="9610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40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150" y="6396335"/>
            <a:ext cx="8515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План на археологическите обекти от братя Шкорпил, 1908 г.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015" y="2144372"/>
            <a:ext cx="6102057" cy="4377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7765" y="1571996"/>
            <a:ext cx="2883277" cy="5286004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3340359" y="2858082"/>
            <a:ext cx="7459533" cy="1210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Archiv_Zablenski\CD_2\MALAK\IMG_27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712" y="2058898"/>
            <a:ext cx="3034476" cy="45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39" y="2058898"/>
            <a:ext cx="7220145" cy="445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236893-87D9-FB6C-A836-402581044AA4}"/>
              </a:ext>
            </a:extLst>
          </p:cNvPr>
          <p:cNvSpPr txBox="1"/>
          <p:nvPr/>
        </p:nvSpPr>
        <p:spPr>
          <a:xfrm>
            <a:off x="511984" y="6488668"/>
            <a:ext cx="44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455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9" y="2667802"/>
            <a:ext cx="5125618" cy="3844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371" y="2667802"/>
            <a:ext cx="5125619" cy="3844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67FC38-9407-3498-4BC2-BDCE0EE99DA0}"/>
              </a:ext>
            </a:extLst>
          </p:cNvPr>
          <p:cNvSpPr txBox="1"/>
          <p:nvPr/>
        </p:nvSpPr>
        <p:spPr>
          <a:xfrm>
            <a:off x="621040" y="6488668"/>
            <a:ext cx="58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в опус </a:t>
            </a:r>
            <a:r>
              <a:rPr lang="bg-BG" dirty="0" err="1"/>
              <a:t>микстум</a:t>
            </a:r>
            <a:r>
              <a:rPr lang="bg-BG" dirty="0"/>
              <a:t>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985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3E04BC-4DBC-4154-B4F5-1408FFC37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103" y="2314395"/>
            <a:ext cx="5231745" cy="3923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951E18-1B0D-4540-8DDD-B57BC6547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8" b="973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458" y="1696343"/>
            <a:ext cx="7078561" cy="4797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228EB7F-8A05-C830-A375-50128818737D}"/>
              </a:ext>
            </a:extLst>
          </p:cNvPr>
          <p:cNvSpPr txBox="1"/>
          <p:nvPr/>
        </p:nvSpPr>
        <p:spPr>
          <a:xfrm>
            <a:off x="621040" y="6488668"/>
            <a:ext cx="58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в опус </a:t>
            </a:r>
            <a:r>
              <a:rPr lang="bg-BG" dirty="0" err="1"/>
              <a:t>микстум</a:t>
            </a:r>
            <a:r>
              <a:rPr lang="bg-BG" dirty="0"/>
              <a:t>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4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989F4C-F3D4-4643-9B61-9F39BE9D6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40" y="2052023"/>
            <a:ext cx="5915526" cy="4436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E510C8-945C-4FF4-80E5-B5366B55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" b="994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309" y="1369562"/>
            <a:ext cx="5361212" cy="5488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CEE4B6-4276-DA7C-31F7-EB7C9868FA47}"/>
              </a:ext>
            </a:extLst>
          </p:cNvPr>
          <p:cNvSpPr txBox="1"/>
          <p:nvPr/>
        </p:nvSpPr>
        <p:spPr>
          <a:xfrm>
            <a:off x="621040" y="6488668"/>
            <a:ext cx="58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Ранновизантийка</a:t>
            </a:r>
            <a:r>
              <a:rPr lang="bg-BG" dirty="0"/>
              <a:t> стена в опус </a:t>
            </a:r>
            <a:r>
              <a:rPr lang="bg-BG" dirty="0" err="1"/>
              <a:t>микстум</a:t>
            </a:r>
            <a:r>
              <a:rPr lang="bg-BG" dirty="0"/>
              <a:t>( </a:t>
            </a:r>
            <a:r>
              <a:rPr lang="en-US" dirty="0"/>
              <a:t>V-VI </a:t>
            </a:r>
            <a:r>
              <a:rPr lang="bg-BG" dirty="0"/>
              <a:t>в. сл. Хр.)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632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50008" y="2084832"/>
            <a:ext cx="7746649" cy="4671464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676499" y="3185962"/>
            <a:ext cx="832863" cy="963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40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="" xmlns:a16="http://schemas.microsoft.com/office/drawing/2014/main" id="{A5FF4832-A6EF-4996-A543-FC89D5D3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105" l="100" r="99100">
                        <a14:foregroundMark x1="6200" y1="12175" x2="6200" y2="12175"/>
                        <a14:foregroundMark x1="2100" y1="34557" x2="2100" y2="34557"/>
                        <a14:foregroundMark x1="16000" y1="627" x2="16000" y2="627"/>
                        <a14:foregroundMark x1="97500" y1="44584" x2="97500" y2="44584"/>
                        <a14:foregroundMark x1="99100" y1="72158" x2="99100" y2="72158"/>
                        <a14:foregroundMark x1="97950" y1="99105" x2="97950" y2="99105"/>
                        <a14:foregroundMark x1="100" y1="38854" x2="150" y2="4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76" y="1892808"/>
            <a:ext cx="1227932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BB75157-F446-4C16-9FBC-1996ABE7B691}"/>
              </a:ext>
            </a:extLst>
          </p:cNvPr>
          <p:cNvCxnSpPr/>
          <p:nvPr/>
        </p:nvCxnSpPr>
        <p:spPr>
          <a:xfrm>
            <a:off x="111095" y="40165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854ACDA-26CA-4C1E-8C06-A18BD229FD17}"/>
              </a:ext>
            </a:extLst>
          </p:cNvPr>
          <p:cNvCxnSpPr/>
          <p:nvPr/>
        </p:nvCxnSpPr>
        <p:spPr>
          <a:xfrm>
            <a:off x="635720" y="5775761"/>
            <a:ext cx="1640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F6C540-C7CA-45C8-9F05-86DA3E1A34C1}"/>
              </a:ext>
            </a:extLst>
          </p:cNvPr>
          <p:cNvSpPr txBox="1"/>
          <p:nvPr/>
        </p:nvSpPr>
        <p:spPr>
          <a:xfrm>
            <a:off x="2464589" y="5591095"/>
            <a:ext cx="10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 </a:t>
            </a:r>
            <a:endParaRPr lang="bg-BG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FD7EC4-E97F-423B-9EFA-5231EA3637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36296">
            <a:off x="5511149" y="4778529"/>
            <a:ext cx="335199" cy="2772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1E4947-4CD0-426B-AB42-82427E97E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38316">
            <a:off x="6120277" y="194559"/>
            <a:ext cx="335199" cy="2772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2D0CD4-A35D-42B7-B0C4-A433581A8E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7531">
            <a:off x="7696831" y="4617380"/>
            <a:ext cx="335199" cy="2772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25DB73-B513-7272-C826-04BCF94A4E47}"/>
              </a:ext>
            </a:extLst>
          </p:cNvPr>
          <p:cNvSpPr txBox="1"/>
          <p:nvPr/>
        </p:nvSpPr>
        <p:spPr>
          <a:xfrm>
            <a:off x="384560" y="6160302"/>
            <a:ext cx="52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Стени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направени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5592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Archiv_Zablenski\CD_2\5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028" y="2113919"/>
            <a:ext cx="6641879" cy="41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37236" y="6326909"/>
            <a:ext cx="359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Снимка: Д-р Б. </a:t>
            </a:r>
            <a:r>
              <a:rPr lang="bg-BG" sz="2400" dirty="0" err="1"/>
              <a:t>Жабленски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2876" y="6295692"/>
            <a:ext cx="776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Люба </a:t>
            </a:r>
            <a:r>
              <a:rPr lang="bg-BG" sz="2400" dirty="0" err="1"/>
              <a:t>Огненова</a:t>
            </a:r>
            <a:r>
              <a:rPr lang="bg-BG" sz="2400" dirty="0"/>
              <a:t> и пионерите на </a:t>
            </a:r>
            <a:r>
              <a:rPr lang="bg-BG" sz="2400" dirty="0" err="1"/>
              <a:t>подводнитте</a:t>
            </a:r>
            <a:r>
              <a:rPr lang="bg-BG" sz="2400" dirty="0"/>
              <a:t> проучвания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0773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879" y="1992169"/>
            <a:ext cx="7340225" cy="486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4376506" y="2736873"/>
            <a:ext cx="4090838" cy="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9786326" y="2177646"/>
            <a:ext cx="0" cy="401244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67344" y="2718984"/>
            <a:ext cx="73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0121" y="4102131"/>
            <a:ext cx="71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9325967" y="874696"/>
            <a:ext cx="982313" cy="8125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51194">
            <a:off x="2625497" y="5536103"/>
            <a:ext cx="949790" cy="785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C1EF7A-57C7-C3B2-87D0-A1081F4D62AF}"/>
              </a:ext>
            </a:extLst>
          </p:cNvPr>
          <p:cNvSpPr txBox="1"/>
          <p:nvPr/>
        </p:nvSpPr>
        <p:spPr>
          <a:xfrm>
            <a:off x="191614" y="3744211"/>
            <a:ext cx="3021370" cy="123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Стени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направени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5102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FAB256-25B5-4210-BE47-29F00585CB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" b="99674" l="0" r="100000">
                        <a14:foregroundMark x1="109" y1="543" x2="109" y2="543"/>
                        <a14:foregroundMark x1="109" y1="99566" x2="109" y2="99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49" y="2261715"/>
            <a:ext cx="5983984" cy="30102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45C3727-0EA6-4356-AA8C-CABD78126DA8}"/>
              </a:ext>
            </a:extLst>
          </p:cNvPr>
          <p:cNvCxnSpPr>
            <a:cxnSpLocks/>
          </p:cNvCxnSpPr>
          <p:nvPr/>
        </p:nvCxnSpPr>
        <p:spPr>
          <a:xfrm flipH="1">
            <a:off x="826332" y="5976955"/>
            <a:ext cx="16183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7BF3643-3915-48F7-8836-509FB8115FC0}"/>
              </a:ext>
            </a:extLst>
          </p:cNvPr>
          <p:cNvSpPr txBox="1"/>
          <p:nvPr/>
        </p:nvSpPr>
        <p:spPr>
          <a:xfrm>
            <a:off x="2444695" y="5719137"/>
            <a:ext cx="10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 </a:t>
            </a:r>
            <a:endParaRPr lang="bg-BG" dirty="0"/>
          </a:p>
        </p:txBody>
      </p:sp>
      <p:pic>
        <p:nvPicPr>
          <p:cNvPr id="9" name="Picture 8" descr="A picture containing text, outdoor, linedrawing&#10;&#10;Description automatically generated">
            <a:extLst>
              <a:ext uri="{FF2B5EF4-FFF2-40B4-BE49-F238E27FC236}">
                <a16:creationId xmlns="" xmlns:a16="http://schemas.microsoft.com/office/drawing/2014/main" id="{C90139AF-BE50-4055-A6AE-94A8DE121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439" y="1903700"/>
            <a:ext cx="5240539" cy="3368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0285BD-92A9-73E7-7093-5F6B967BC29E}"/>
              </a:ext>
            </a:extLst>
          </p:cNvPr>
          <p:cNvSpPr txBox="1"/>
          <p:nvPr/>
        </p:nvSpPr>
        <p:spPr>
          <a:xfrm>
            <a:off x="384560" y="6160302"/>
            <a:ext cx="995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Стени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направени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6750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655" y="2459504"/>
            <a:ext cx="5423189" cy="36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9" y="2459504"/>
            <a:ext cx="5423191" cy="36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ECD80C-A816-4681-22FE-81CCB1278B6D}"/>
              </a:ext>
            </a:extLst>
          </p:cNvPr>
          <p:cNvSpPr txBox="1"/>
          <p:nvPr/>
        </p:nvSpPr>
        <p:spPr>
          <a:xfrm>
            <a:off x="569117" y="6185469"/>
            <a:ext cx="1021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Стени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направени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30673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13433" y="2231136"/>
            <a:ext cx="7936992" cy="5065776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6574987" y="4310674"/>
            <a:ext cx="143928" cy="159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56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99" y="5385546"/>
            <a:ext cx="8130617" cy="1751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0367974" y="5693424"/>
            <a:ext cx="1040137" cy="8604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E829E5B-4684-40B4-BA55-79BF67537ED4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9" b="99831" l="4401" r="99711">
                        <a14:foregroundMark x1="2165" y1="35076" x2="7864" y2="28162"/>
                        <a14:foregroundMark x1="7864" y1="28162" x2="72367" y2="7757"/>
                        <a14:foregroundMark x1="5195" y1="31029" x2="1227" y2="41990"/>
                        <a14:foregroundMark x1="1227" y1="41990" x2="4473" y2="83642"/>
                        <a14:foregroundMark x1="4473" y1="83642" x2="10534" y2="99494"/>
                        <a14:foregroundMark x1="92496" y1="12816" x2="96825" y2="22766"/>
                        <a14:foregroundMark x1="96825" y1="22766" x2="97764" y2="31329"/>
                        <a14:foregroundMark x1="97627" y1="72305" x2="97309" y2="74270"/>
                        <a14:backgroundMark x1="99856" y1="37943" x2="99828" y2="39168"/>
                        <a14:backgroundMark x1="95787" y1="84982" x2="95599" y2="86003"/>
                        <a14:backgroundMark x1="98846" y1="31197" x2="99495" y2="60202"/>
                        <a14:backgroundMark x1="99495" y1="60202" x2="98773" y2="74030"/>
                        <a14:backgroundMark x1="98773" y1="74030" x2="95887" y2="86003"/>
                        <a14:backgroundMark x1="95887" y1="86003" x2="95022" y2="86003"/>
                        <a14:backgroundMark x1="99856" y1="78583" x2="96248" y2="90556"/>
                        <a14:backgroundMark x1="96248" y1="90556" x2="97186" y2="99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594" y="1937330"/>
            <a:ext cx="9923813" cy="492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D1BD5D-60AC-4AD7-B854-630BF1523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880943" y="416038"/>
            <a:ext cx="1040137" cy="86041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F9CB1D6-8A7A-4B40-90A9-A5E4D983D87B}"/>
              </a:ext>
            </a:extLst>
          </p:cNvPr>
          <p:cNvCxnSpPr>
            <a:cxnSpLocks/>
          </p:cNvCxnSpPr>
          <p:nvPr/>
        </p:nvCxnSpPr>
        <p:spPr>
          <a:xfrm flipH="1">
            <a:off x="2872452" y="5687568"/>
            <a:ext cx="5960652" cy="78208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8B5BB1-250C-331D-DCBB-8CC1144AB046}"/>
              </a:ext>
            </a:extLst>
          </p:cNvPr>
          <p:cNvSpPr txBox="1"/>
          <p:nvPr/>
        </p:nvSpPr>
        <p:spPr>
          <a:xfrm>
            <a:off x="8887660" y="5487513"/>
            <a:ext cx="73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16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D1DE5A-03BD-604C-87AC-A02D6BEB52EC}"/>
              </a:ext>
            </a:extLst>
          </p:cNvPr>
          <p:cNvSpPr txBox="1"/>
          <p:nvPr/>
        </p:nvSpPr>
        <p:spPr>
          <a:xfrm>
            <a:off x="83211" y="4528849"/>
            <a:ext cx="1841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Стена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направена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40944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13" y="2907420"/>
            <a:ext cx="5366173" cy="3592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89" y="2907419"/>
            <a:ext cx="5366171" cy="3592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B01930-AEAB-11A7-3837-772823A90929}"/>
              </a:ext>
            </a:extLst>
          </p:cNvPr>
          <p:cNvSpPr txBox="1"/>
          <p:nvPr/>
        </p:nvSpPr>
        <p:spPr>
          <a:xfrm>
            <a:off x="496514" y="6499650"/>
            <a:ext cx="1011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Стена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направена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14582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CF18F3-7574-4A88-AE48-A58766C2C38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866" y="2084831"/>
            <a:ext cx="7371148" cy="43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41973C-2236-8CA5-02BD-5364C229BACA}"/>
              </a:ext>
            </a:extLst>
          </p:cNvPr>
          <p:cNvSpPr txBox="1"/>
          <p:nvPr/>
        </p:nvSpPr>
        <p:spPr>
          <a:xfrm>
            <a:off x="1340905" y="6488668"/>
            <a:ext cx="102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Стени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направена от </a:t>
            </a:r>
            <a:r>
              <a:rPr lang="bg-BG" b="1" dirty="0"/>
              <a:t>големи блокове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4064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50008" y="2084832"/>
            <a:ext cx="7746649" cy="4671464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676499" y="3185962"/>
            <a:ext cx="832863" cy="963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736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6" y="2749545"/>
            <a:ext cx="11080305" cy="400283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253336" y="2749545"/>
            <a:ext cx="10465297" cy="933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11362802" y="4040567"/>
            <a:ext cx="0" cy="1974166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5356282" y="3878935"/>
            <a:ext cx="645282" cy="533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372759" y="3769977"/>
            <a:ext cx="645282" cy="533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1258">
            <a:off x="7694358" y="4204596"/>
            <a:ext cx="655325" cy="542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10870425" y="2558821"/>
            <a:ext cx="92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40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8106" y="4145827"/>
            <a:ext cx="92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6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BDD4DB-0FB2-B633-E23D-9288122D09ED}"/>
              </a:ext>
            </a:extLst>
          </p:cNvPr>
          <p:cNvSpPr txBox="1"/>
          <p:nvPr/>
        </p:nvSpPr>
        <p:spPr>
          <a:xfrm>
            <a:off x="398700" y="6488668"/>
            <a:ext cx="1078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Стена от класическия или </a:t>
            </a:r>
            <a:r>
              <a:rPr lang="bg-BG" sz="1800" b="1" dirty="0" err="1"/>
              <a:t>елинистическия</a:t>
            </a:r>
            <a:r>
              <a:rPr lang="bg-BG" sz="1800" b="1" dirty="0"/>
              <a:t> период</a:t>
            </a:r>
            <a:r>
              <a:rPr lang="en-US" sz="1800" b="1" dirty="0"/>
              <a:t> (IV-III </a:t>
            </a:r>
            <a:r>
              <a:rPr lang="bg-BG" sz="1800" b="1" dirty="0"/>
              <a:t>в. пр. </a:t>
            </a:r>
            <a:r>
              <a:rPr lang="bg-BG" sz="1800" b="1" dirty="0" err="1"/>
              <a:t>Хр</a:t>
            </a:r>
            <a:r>
              <a:rPr lang="en-US" sz="1800" b="1" dirty="0"/>
              <a:t>)</a:t>
            </a:r>
            <a:r>
              <a:rPr lang="bg-BG" sz="1800" b="1" dirty="0"/>
              <a:t>, направена от </a:t>
            </a:r>
            <a:r>
              <a:rPr lang="bg-BG" b="1" dirty="0"/>
              <a:t>големи плочести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2119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86949" y="2192287"/>
            <a:ext cx="6586235" cy="4217657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CBBEFE-7503-CCBE-53C0-3DB237048A5A}"/>
              </a:ext>
            </a:extLst>
          </p:cNvPr>
          <p:cNvSpPr txBox="1"/>
          <p:nvPr/>
        </p:nvSpPr>
        <p:spPr>
          <a:xfrm>
            <a:off x="577244" y="2055189"/>
            <a:ext cx="235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634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42" y="2055503"/>
            <a:ext cx="3330231" cy="221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7" y="4496499"/>
            <a:ext cx="3194903" cy="213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7" y="2055502"/>
            <a:ext cx="3187337" cy="2216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42" y="4419012"/>
            <a:ext cx="3330231" cy="2244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714346-2570-3D23-8BE8-A7E2447B4FD1}"/>
              </a:ext>
            </a:extLst>
          </p:cNvPr>
          <p:cNvSpPr txBox="1"/>
          <p:nvPr/>
        </p:nvSpPr>
        <p:spPr>
          <a:xfrm>
            <a:off x="7196677" y="6513586"/>
            <a:ext cx="3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Снимки: д-р Б. </a:t>
            </a:r>
            <a:r>
              <a:rPr lang="bg-BG" dirty="0" err="1"/>
              <a:t>Жабленски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501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38D0ECED-7FEF-4B10-9081-9263BE6D9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550" y="2055189"/>
            <a:ext cx="6903838" cy="46976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537B4098-FD01-47E0-9AFB-D8710157C322}"/>
              </a:ext>
            </a:extLst>
          </p:cNvPr>
          <p:cNvSpPr/>
          <p:nvPr/>
        </p:nvSpPr>
        <p:spPr>
          <a:xfrm>
            <a:off x="8553331" y="5835466"/>
            <a:ext cx="256063" cy="1962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6A5140-B43E-454E-5E84-E435F3C99341}"/>
              </a:ext>
            </a:extLst>
          </p:cNvPr>
          <p:cNvSpPr txBox="1"/>
          <p:nvPr/>
        </p:nvSpPr>
        <p:spPr>
          <a:xfrm>
            <a:off x="577244" y="2055189"/>
            <a:ext cx="235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130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="" xmlns:a16="http://schemas.microsoft.com/office/drawing/2014/main" id="{5BC7865A-F170-440E-8AD6-8D2E76D9C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8" b="92688" l="3440" r="100000">
                        <a14:foregroundMark x1="9837" y1="45269" x2="1207" y2="34839"/>
                        <a14:foregroundMark x1="0" y1="30753" x2="1147" y2="34731"/>
                        <a14:foregroundMark x1="8751" y1="2151" x2="0" y2="4194"/>
                        <a14:foregroundMark x1="8811" y1="2151" x2="19855" y2="2151"/>
                        <a14:foregroundMark x1="43754" y1="0" x2="19855" y2="2043"/>
                        <a14:foregroundMark x1="49909" y1="0" x2="97948" y2="5914"/>
                        <a14:foregroundMark x1="98008" y1="6022" x2="99940" y2="8495"/>
                        <a14:foregroundMark x1="99940" y1="24946" x2="96439" y2="30430"/>
                        <a14:foregroundMark x1="96439" y1="30538" x2="76222" y2="88817"/>
                        <a14:foregroundMark x1="76222" y1="88817" x2="67833" y2="97742"/>
                        <a14:foregroundMark x1="67773" y1="97742" x2="55703" y2="99892"/>
                        <a14:foregroundMark x1="38684" y1="99140" x2="42667" y2="99892"/>
                        <a14:foregroundMark x1="38684" y1="99140" x2="30718" y2="92796"/>
                        <a14:foregroundMark x1="30718" y1="92796" x2="29390" y2="89785"/>
                        <a14:foregroundMark x1="8389" y1="45269" x2="1267" y2="34516"/>
                        <a14:foregroundMark x1="0" y1="30323" x2="1207" y2="34409"/>
                        <a14:foregroundMark x1="1448" y1="3441" x2="0" y2="6882"/>
                        <a14:foregroundMark x1="10682" y1="0" x2="1509" y2="3333"/>
                        <a14:foregroundMark x1="20519" y1="0" x2="36331" y2="3548"/>
                        <a14:foregroundMark x1="36391" y1="3656" x2="58841" y2="1183"/>
                        <a14:foregroundMark x1="58841" y1="1183" x2="93784" y2="3226"/>
                        <a14:foregroundMark x1="93784" y1="3226" x2="98552" y2="15484"/>
                        <a14:foregroundMark x1="98552" y1="15484" x2="92939" y2="45699"/>
                        <a14:foregroundMark x1="82016" y1="28280" x2="75377" y2="11183"/>
                        <a14:foregroundMark x1="75377" y1="11183" x2="68014" y2="3871"/>
                        <a14:foregroundMark x1="68014" y1="3871" x2="55703" y2="1183"/>
                        <a14:foregroundMark x1="55703" y1="1183" x2="11648" y2="5269"/>
                        <a14:foregroundMark x1="11648" y1="5269" x2="3440" y2="18602"/>
                        <a14:foregroundMark x1="3440" y1="18602" x2="10682" y2="32473"/>
                        <a14:foregroundMark x1="0" y1="14301" x2="1448" y2="23118"/>
                        <a14:foregroundMark x1="9354" y1="108" x2="0" y2="4301"/>
                        <a14:foregroundMark x1="9415" y1="108" x2="45564" y2="4946"/>
                        <a14:foregroundMark x1="79300" y1="0" x2="45564" y2="4839"/>
                        <a14:foregroundMark x1="82861" y1="0" x2="99940" y2="3871"/>
                        <a14:foregroundMark x1="99940" y1="5484" x2="89559" y2="22151"/>
                        <a14:foregroundMark x1="89559" y1="22258" x2="83766" y2="24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6040" y="2151375"/>
            <a:ext cx="7680960" cy="4310786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585658-711A-DA92-E487-33EFEAD83DE6}"/>
              </a:ext>
            </a:extLst>
          </p:cNvPr>
          <p:cNvSpPr txBox="1"/>
          <p:nvPr/>
        </p:nvSpPr>
        <p:spPr>
          <a:xfrm>
            <a:off x="248734" y="2151375"/>
            <a:ext cx="235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77063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F536D21-480F-4DE5-AE7B-AE40FA1C4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872" y="2208472"/>
            <a:ext cx="7242047" cy="438723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F820D9-6D1F-89B2-E8FA-04921CCF75AA}"/>
              </a:ext>
            </a:extLst>
          </p:cNvPr>
          <p:cNvSpPr txBox="1"/>
          <p:nvPr/>
        </p:nvSpPr>
        <p:spPr>
          <a:xfrm>
            <a:off x="248734" y="2151375"/>
            <a:ext cx="235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25785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cean floor&#10;&#10;Description automatically generated">
            <a:extLst>
              <a:ext uri="{FF2B5EF4-FFF2-40B4-BE49-F238E27FC236}">
                <a16:creationId xmlns="" xmlns:a16="http://schemas.microsoft.com/office/drawing/2014/main" id="{CA16587D-7D7F-4B30-8DBA-B78552FC98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22" y="1268614"/>
            <a:ext cx="6481156" cy="4320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D2E05E-CE04-4E71-4280-2F631F3AF09E}"/>
              </a:ext>
            </a:extLst>
          </p:cNvPr>
          <p:cNvSpPr txBox="1"/>
          <p:nvPr/>
        </p:nvSpPr>
        <p:spPr>
          <a:xfrm>
            <a:off x="248734" y="2151375"/>
            <a:ext cx="2357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r>
              <a:rPr lang="bg-BG" b="1" dirty="0"/>
              <a:t> Снимка: д-р Б. </a:t>
            </a:r>
            <a:r>
              <a:rPr lang="bg-BG" b="1" dirty="0" err="1"/>
              <a:t>Жабленски</a:t>
            </a:r>
            <a:r>
              <a:rPr lang="bg-BG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62342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ature, ocean floor&#10;&#10;Description automatically generated">
            <a:extLst>
              <a:ext uri="{FF2B5EF4-FFF2-40B4-BE49-F238E27FC236}">
                <a16:creationId xmlns="" xmlns:a16="http://schemas.microsoft.com/office/drawing/2014/main" id="{083B2153-985F-4838-AE97-1BD3F35F6B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61" y="2270521"/>
            <a:ext cx="5160117" cy="387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A8BC9B-C1BE-C09A-85B3-2EF4E2B5E0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238390"/>
            <a:ext cx="5190147" cy="3892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447701-00BC-0695-3C0B-AF4AC0E70CA0}"/>
              </a:ext>
            </a:extLst>
          </p:cNvPr>
          <p:cNvSpPr txBox="1"/>
          <p:nvPr/>
        </p:nvSpPr>
        <p:spPr>
          <a:xfrm>
            <a:off x="562061" y="6156625"/>
            <a:ext cx="643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Така наречената „Дъговидна стена“ или „Тракийска стена“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8878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:\2017 Nesebar\orto_foto\Nessebar_3D\Columns_3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79" b="100000" l="777" r="9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945">
            <a:off x="729881" y="2560015"/>
            <a:ext cx="6892744" cy="3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:\2017 Nesebar\orto_foto\Nessebar_3D\Column1_3D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2943" y="1100401"/>
            <a:ext cx="3790303" cy="26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2017 Nesebar\orto_foto\Nessebar_3D\Column2_3D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17644"/>
            <a:ext cx="4743113" cy="22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9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990" y="3849889"/>
            <a:ext cx="5604587" cy="3008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86B51E-FAD8-0376-C596-8BB76985FF9B}"/>
              </a:ext>
            </a:extLst>
          </p:cNvPr>
          <p:cNvSpPr txBox="1"/>
          <p:nvPr/>
        </p:nvSpPr>
        <p:spPr>
          <a:xfrm>
            <a:off x="5872294" y="5981350"/>
            <a:ext cx="23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Архитектурни елементи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74824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="" xmlns:a16="http://schemas.microsoft.com/office/drawing/2014/main" id="{719B75A7-234C-44D7-8418-B5AC0707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450" y1="16447" x2="65450" y2="16447"/>
                        <a14:foregroundMark x1="67354" y1="3694" x2="67354" y2="3694"/>
                        <a14:foregroundMark x1="72169" y1="14864" x2="72169" y2="14864"/>
                        <a14:foregroundMark x1="76085" y1="12049" x2="76085" y2="12049"/>
                        <a14:foregroundMark x1="90794" y1="15215" x2="90794" y2="15215"/>
                        <a14:foregroundMark x1="97778" y1="25770" x2="97778" y2="25770"/>
                        <a14:foregroundMark x1="70476" y1="96394" x2="70476" y2="96394"/>
                        <a14:foregroundMark x1="30847" y1="69041" x2="30847" y2="6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832" y="2046371"/>
            <a:ext cx="7854026" cy="4725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FAD78E-D253-68CF-4FAF-A7BA62046BF9}"/>
              </a:ext>
            </a:extLst>
          </p:cNvPr>
          <p:cNvSpPr txBox="1"/>
          <p:nvPr/>
        </p:nvSpPr>
        <p:spPr>
          <a:xfrm>
            <a:off x="275241" y="2239746"/>
            <a:ext cx="2357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Древните пристанища на Несебър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23149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="" xmlns:a16="http://schemas.microsoft.com/office/drawing/2014/main" id="{719B75A7-234C-44D7-8418-B5AC0707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70" y="2256986"/>
            <a:ext cx="6084855" cy="4368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590D9E-2C69-4BF5-BBAB-0E91781D39FA}"/>
              </a:ext>
            </a:extLst>
          </p:cNvPr>
          <p:cNvSpPr txBox="1"/>
          <p:nvPr/>
        </p:nvSpPr>
        <p:spPr>
          <a:xfrm>
            <a:off x="4501376" y="141150"/>
            <a:ext cx="340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ancient harbor of </a:t>
            </a:r>
            <a:r>
              <a:rPr lang="en-US" dirty="0" err="1"/>
              <a:t>Nessebar</a:t>
            </a:r>
            <a:endParaRPr lang="bg-BG" dirty="0"/>
          </a:p>
        </p:txBody>
      </p:sp>
      <p:pic>
        <p:nvPicPr>
          <p:cNvPr id="4" name="Picture 3" descr="A picture containing cake, birthday, plant, decorated&#10;&#10;Description automatically generated">
            <a:extLst>
              <a:ext uri="{FF2B5EF4-FFF2-40B4-BE49-F238E27FC236}">
                <a16:creationId xmlns="" xmlns:a16="http://schemas.microsoft.com/office/drawing/2014/main" id="{1AD3D9C0-BE36-4B58-BD3F-EF51FCD08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906" y="2007755"/>
            <a:ext cx="5352816" cy="4709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CAA923-2606-2158-BB78-9D1D5DD77ACD}"/>
              </a:ext>
            </a:extLst>
          </p:cNvPr>
          <p:cNvSpPr txBox="1"/>
          <p:nvPr/>
        </p:nvSpPr>
        <p:spPr>
          <a:xfrm>
            <a:off x="493354" y="6532184"/>
            <a:ext cx="616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Вълноломи от натрупани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6415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8E0C7F-5B5D-495D-94ED-6EECA476FC6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71" y="1754662"/>
            <a:ext cx="5298539" cy="51978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88AF0A-6DAD-476D-BF78-D0B5A1EFDC77}"/>
              </a:ext>
            </a:extLst>
          </p:cNvPr>
          <p:cNvSpPr txBox="1"/>
          <p:nvPr/>
        </p:nvSpPr>
        <p:spPr>
          <a:xfrm>
            <a:off x="344671" y="169465"/>
            <a:ext cx="290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Breakwater / Antiquity?</a:t>
            </a:r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69F1D7-63DA-4E4C-B946-2FB8F6BA419F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754662"/>
            <a:ext cx="5725795" cy="561975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FDE886F-6607-4C81-B82E-333F1CEC050C}"/>
              </a:ext>
            </a:extLst>
          </p:cNvPr>
          <p:cNvCxnSpPr>
            <a:cxnSpLocks/>
          </p:cNvCxnSpPr>
          <p:nvPr/>
        </p:nvCxnSpPr>
        <p:spPr>
          <a:xfrm>
            <a:off x="4976267" y="2076519"/>
            <a:ext cx="1475303" cy="2866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5C1BAD-C06D-4D33-8C99-376A722A5112}"/>
              </a:ext>
            </a:extLst>
          </p:cNvPr>
          <p:cNvSpPr txBox="1"/>
          <p:nvPr/>
        </p:nvSpPr>
        <p:spPr>
          <a:xfrm>
            <a:off x="6305266" y="4972197"/>
            <a:ext cx="80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 m</a:t>
            </a:r>
            <a:endParaRPr lang="bg-BG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06B2802-AFBE-4D03-96AB-0DF67AF52CEA}"/>
              </a:ext>
            </a:extLst>
          </p:cNvPr>
          <p:cNvCxnSpPr>
            <a:cxnSpLocks/>
          </p:cNvCxnSpPr>
          <p:nvPr/>
        </p:nvCxnSpPr>
        <p:spPr>
          <a:xfrm flipV="1">
            <a:off x="3370711" y="5370673"/>
            <a:ext cx="3015297" cy="1576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373F99-8847-315E-BB6D-8D2DB2D8D08B}"/>
              </a:ext>
            </a:extLst>
          </p:cNvPr>
          <p:cNvSpPr txBox="1"/>
          <p:nvPr/>
        </p:nvSpPr>
        <p:spPr>
          <a:xfrm>
            <a:off x="6159399" y="5896305"/>
            <a:ext cx="189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Вълнолом от натрупани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40411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C52A93-A90D-4A7A-844F-CD58739B1F6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88" y="2331719"/>
            <a:ext cx="5135880" cy="352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9F3367-15D3-45D8-86D5-F614C41223B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152" y="2331719"/>
            <a:ext cx="5242560" cy="35204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C4F040-2B16-641E-EB12-528000AB9F9F}"/>
              </a:ext>
            </a:extLst>
          </p:cNvPr>
          <p:cNvSpPr txBox="1"/>
          <p:nvPr/>
        </p:nvSpPr>
        <p:spPr>
          <a:xfrm>
            <a:off x="780288" y="6013751"/>
            <a:ext cx="489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Вълнолом от натрупани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02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602" y="2177723"/>
            <a:ext cx="2697260" cy="4186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414" y="2208998"/>
            <a:ext cx="2730608" cy="419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A2A284-065F-6516-DD2C-43BF4DD69E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49" y="2201512"/>
            <a:ext cx="2806923" cy="4210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16A9C6-4E7E-9855-D3FC-7C9840B52AED}"/>
              </a:ext>
            </a:extLst>
          </p:cNvPr>
          <p:cNvSpPr txBox="1"/>
          <p:nvPr/>
        </p:nvSpPr>
        <p:spPr>
          <a:xfrm>
            <a:off x="8278857" y="6488668"/>
            <a:ext cx="3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Снимки: д-р Б. </a:t>
            </a:r>
            <a:r>
              <a:rPr lang="bg-BG" dirty="0" err="1"/>
              <a:t>Жабленски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261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00B7EC-3F8E-4799-B924-238CFF5E470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4" b="98163" l="1970" r="98485">
                        <a14:foregroundMark x1="9091" y1="8924" x2="9091" y2="8924"/>
                        <a14:foregroundMark x1="2121" y1="14436" x2="2121" y2="14436"/>
                        <a14:foregroundMark x1="94545" y1="81365" x2="94545" y2="81365"/>
                        <a14:foregroundMark x1="90758" y1="98425" x2="90758" y2="98425"/>
                        <a14:foregroundMark x1="98485" y1="84777" x2="98485" y2="84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6641">
            <a:off x="679084" y="-107947"/>
            <a:ext cx="10750200" cy="6217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F6B191F2-0E46-464D-AF4A-3307901E67E2}"/>
              </a:ext>
            </a:extLst>
          </p:cNvPr>
          <p:cNvCxnSpPr>
            <a:cxnSpLocks/>
          </p:cNvCxnSpPr>
          <p:nvPr/>
        </p:nvCxnSpPr>
        <p:spPr>
          <a:xfrm>
            <a:off x="682083" y="4348259"/>
            <a:ext cx="1082783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9B0878-31F7-4219-8EBB-A59699ABE8B6}"/>
              </a:ext>
            </a:extLst>
          </p:cNvPr>
          <p:cNvSpPr txBox="1"/>
          <p:nvPr/>
        </p:nvSpPr>
        <p:spPr>
          <a:xfrm>
            <a:off x="11426284" y="4070379"/>
            <a:ext cx="80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 m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037BA4-3DFA-432E-BEFA-31A9D5AE3C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36225">
            <a:off x="1172651" y="2673083"/>
            <a:ext cx="10066151" cy="6000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210182-974B-44D7-B8B7-42DC71BB2B0D}"/>
              </a:ext>
            </a:extLst>
          </p:cNvPr>
          <p:cNvSpPr txBox="1"/>
          <p:nvPr/>
        </p:nvSpPr>
        <p:spPr>
          <a:xfrm>
            <a:off x="8704680" y="359579"/>
            <a:ext cx="290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Breakwater / Late Antiquity?</a:t>
            </a:r>
            <a:endParaRPr lang="bg-BG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F6ACA1-E44F-95E4-C4FB-892B16FA1714}"/>
              </a:ext>
            </a:extLst>
          </p:cNvPr>
          <p:cNvSpPr txBox="1"/>
          <p:nvPr/>
        </p:nvSpPr>
        <p:spPr>
          <a:xfrm>
            <a:off x="682083" y="6382867"/>
            <a:ext cx="489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Вълнолом от натрупани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86990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Archiv_Zablenski\CD_2\MALAK\Untitled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795" y="2084026"/>
            <a:ext cx="5729168" cy="41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Archiv_Zablenski\CD_2\MALAK\IMG_27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792" y="2039670"/>
            <a:ext cx="2805876" cy="42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66A11B-BF71-DF16-923E-94E7B2434481}"/>
              </a:ext>
            </a:extLst>
          </p:cNvPr>
          <p:cNvSpPr txBox="1"/>
          <p:nvPr/>
        </p:nvSpPr>
        <p:spPr>
          <a:xfrm>
            <a:off x="1132626" y="6340922"/>
            <a:ext cx="489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b="1" dirty="0"/>
              <a:t>Вълнолом от натрупани камъни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20256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BD97AA98-C609-534E-29FA-B598FE1CA5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36" y="2223760"/>
            <a:ext cx="5736064" cy="4211288"/>
          </a:xfrm>
          <a:prstGeom prst="rect">
            <a:avLst/>
          </a:prstGeom>
        </p:spPr>
      </p:pic>
      <p:pic>
        <p:nvPicPr>
          <p:cNvPr id="5" name="Picture 4" descr="A picture containing person, outdoor, water, sky&#10;&#10;Description automatically generated">
            <a:extLst>
              <a:ext uri="{FF2B5EF4-FFF2-40B4-BE49-F238E27FC236}">
                <a16:creationId xmlns="" xmlns:a16="http://schemas.microsoft.com/office/drawing/2014/main" id="{C7837E58-B693-62E5-4A06-18D0B69F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483" y="2276855"/>
            <a:ext cx="5981517" cy="4105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F6F443-F8B2-236F-C3AD-BC4FAE198526}"/>
              </a:ext>
            </a:extLst>
          </p:cNvPr>
          <p:cNvSpPr txBox="1"/>
          <p:nvPr/>
        </p:nvSpPr>
        <p:spPr>
          <a:xfrm>
            <a:off x="245453" y="6381952"/>
            <a:ext cx="11650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Над 60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подводни</a:t>
            </a:r>
            <a:r>
              <a:rPr lang="ru-RU" dirty="0"/>
              <a:t> археологически </a:t>
            </a:r>
            <a:r>
              <a:rPr lang="ru-RU" dirty="0" err="1"/>
              <a:t>проучвания</a:t>
            </a:r>
            <a:r>
              <a:rPr lang="ru-RU" dirty="0"/>
              <a:t> на </a:t>
            </a:r>
            <a:r>
              <a:rPr lang="ru-RU" dirty="0" err="1"/>
              <a:t>Несебър</a:t>
            </a:r>
            <a:r>
              <a:rPr lang="ru-RU" dirty="0"/>
              <a:t> – Л. </a:t>
            </a:r>
            <a:r>
              <a:rPr lang="ru-RU" dirty="0" err="1"/>
              <a:t>Огненова</a:t>
            </a:r>
            <a:r>
              <a:rPr lang="ru-RU" dirty="0"/>
              <a:t> (1960 – 1984) &amp; ЦПА (2015 – до </a:t>
            </a:r>
            <a:r>
              <a:rPr lang="ru-RU" dirty="0" err="1"/>
              <a:t>сега</a:t>
            </a:r>
            <a:r>
              <a:rPr lang="ru-RU" sz="2000" dirty="0"/>
              <a:t>)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276499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9DBA0D9D-49C9-410B-8FCF-8DE5CBE85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387" y="2014078"/>
            <a:ext cx="6161213" cy="462091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="" xmlns:a16="http://schemas.microsoft.com/office/drawing/2014/main" id="{5E5D7E57-C2E1-4E88-A7E2-EDF43AACA5FB}"/>
              </a:ext>
            </a:extLst>
          </p:cNvPr>
          <p:cNvSpPr/>
          <p:nvPr/>
        </p:nvSpPr>
        <p:spPr>
          <a:xfrm rot="21072399">
            <a:off x="8120320" y="1349815"/>
            <a:ext cx="4257289" cy="5360585"/>
          </a:xfrm>
          <a:prstGeom prst="parallelogram">
            <a:avLst/>
          </a:prstGeom>
          <a:solidFill>
            <a:srgbClr val="F5B81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BEFC03-AF46-42FC-8F38-92991C6E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272" y="1342238"/>
            <a:ext cx="334962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Полево училище „Балканско наследство</a:t>
            </a:r>
            <a:r>
              <a:rPr lang="bg-B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“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През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2018 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получи „специално споменаване“ на европейските награди за приноси в областта на културата „Европа </a:t>
            </a:r>
            <a:r>
              <a:rPr lang="bg-BG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Ностра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“ за изключителен принос в областта на образованието по археология и консервация чрез международно сътрудничество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07192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E3EDD-E8A7-4527-8EE5-0755DD92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48" y="1798384"/>
            <a:ext cx="10515600" cy="1325563"/>
          </a:xfrm>
        </p:spPr>
        <p:txBody>
          <a:bodyPr/>
          <a:lstStyle/>
          <a:p>
            <a:pPr algn="ctr"/>
            <a:r>
              <a:rPr lang="bg-BG" dirty="0"/>
              <a:t>Бъдещите предизвикателства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AD355F-A122-45DC-A6FD-8320BAED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01" y="3489822"/>
            <a:ext cx="9664117" cy="2457973"/>
          </a:xfrm>
        </p:spPr>
        <p:txBody>
          <a:bodyPr>
            <a:normAutofit/>
          </a:bodyPr>
          <a:lstStyle/>
          <a:p>
            <a:r>
              <a:rPr lang="bg-BG" dirty="0"/>
              <a:t>Превръщане на Несебър в дестинация за подводен туризъм;</a:t>
            </a:r>
            <a:endParaRPr lang="en-US" dirty="0"/>
          </a:p>
          <a:p>
            <a:r>
              <a:rPr lang="bg-BG" dirty="0"/>
              <a:t>Представянето на подводното културно наследство на широката публика;</a:t>
            </a:r>
            <a:endParaRPr lang="en-US" dirty="0"/>
          </a:p>
          <a:p>
            <a:r>
              <a:rPr lang="bg-BG" dirty="0"/>
              <a:t>Консервация на подводните културни паметници;</a:t>
            </a:r>
            <a:endParaRPr lang="en-US" dirty="0"/>
          </a:p>
          <a:p>
            <a:r>
              <a:rPr lang="bg-BG" dirty="0"/>
              <a:t>Опазване на културното наследство.</a:t>
            </a:r>
            <a:endParaRPr lang="en-US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5158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uba diver under water&#10;&#10;Description automatically generated with medium confidence">
            <a:extLst>
              <a:ext uri="{FF2B5EF4-FFF2-40B4-BE49-F238E27FC236}">
                <a16:creationId xmlns="" xmlns:a16="http://schemas.microsoft.com/office/drawing/2014/main" id="{7B8D1170-3818-4F43-9862-F767EEF28F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90" y="1999694"/>
            <a:ext cx="8413279" cy="473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1C445C-D8DC-4690-8AC9-36C9E2911C7A}"/>
              </a:ext>
            </a:extLst>
          </p:cNvPr>
          <p:cNvSpPr txBox="1"/>
          <p:nvPr/>
        </p:nvSpPr>
        <p:spPr>
          <a:xfrm>
            <a:off x="2069813" y="2187437"/>
            <a:ext cx="237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chemeClr val="accent1">
                    <a:lumMod val="75000"/>
                  </a:schemeClr>
                </a:solidFill>
              </a:rPr>
              <a:t>Благодаря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3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45" y="2818700"/>
            <a:ext cx="5389329" cy="3592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897" y="2818700"/>
            <a:ext cx="5389328" cy="3592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37E495-D8CF-186D-699E-8EAB9FB260FA}"/>
              </a:ext>
            </a:extLst>
          </p:cNvPr>
          <p:cNvSpPr txBox="1"/>
          <p:nvPr/>
        </p:nvSpPr>
        <p:spPr>
          <a:xfrm>
            <a:off x="6257110" y="6488668"/>
            <a:ext cx="3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Снимки: д-р Б. </a:t>
            </a:r>
            <a:r>
              <a:rPr lang="bg-BG" dirty="0" err="1"/>
              <a:t>Жабленски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85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65" y="2773353"/>
            <a:ext cx="5136371" cy="3424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93" y="2773353"/>
            <a:ext cx="5136368" cy="3424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B711C9-4DFF-9CF9-B88C-AF8708817A05}"/>
              </a:ext>
            </a:extLst>
          </p:cNvPr>
          <p:cNvSpPr txBox="1"/>
          <p:nvPr/>
        </p:nvSpPr>
        <p:spPr>
          <a:xfrm>
            <a:off x="5829272" y="6287083"/>
            <a:ext cx="3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Снимки: д-р Б. </a:t>
            </a:r>
            <a:r>
              <a:rPr lang="bg-BG" dirty="0" err="1"/>
              <a:t>Жабленски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29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041" y="2170545"/>
            <a:ext cx="3298632" cy="4442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36" y="2170545"/>
            <a:ext cx="3291434" cy="4442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180964-5C33-78CD-D98B-383B6C5A5FBA}"/>
              </a:ext>
            </a:extLst>
          </p:cNvPr>
          <p:cNvSpPr txBox="1"/>
          <p:nvPr/>
        </p:nvSpPr>
        <p:spPr>
          <a:xfrm>
            <a:off x="6613236" y="6533325"/>
            <a:ext cx="3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Снимки: д-р Б. </a:t>
            </a:r>
            <a:r>
              <a:rPr lang="bg-BG" dirty="0" err="1"/>
              <a:t>Жабленски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45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linedrawing&#10;&#10;Description automatically generated">
            <a:extLst>
              <a:ext uri="{FF2B5EF4-FFF2-40B4-BE49-F238E27FC236}">
                <a16:creationId xmlns="" xmlns:a16="http://schemas.microsoft.com/office/drawing/2014/main" id="{8881CA44-0DB1-4A3F-A459-6F4272BF7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255" y="2302013"/>
            <a:ext cx="8517536" cy="426965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F218D9-D093-ACA6-D7CB-9DAC26CD8E59}"/>
              </a:ext>
            </a:extLst>
          </p:cNvPr>
          <p:cNvSpPr txBox="1"/>
          <p:nvPr/>
        </p:nvSpPr>
        <p:spPr>
          <a:xfrm>
            <a:off x="2099388" y="6518609"/>
            <a:ext cx="881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План на археологически обекти под вода. Архив на Л. </a:t>
            </a:r>
            <a:r>
              <a:rPr lang="bg-BG" dirty="0" err="1"/>
              <a:t>Огненова</a:t>
            </a:r>
            <a:r>
              <a:rPr lang="bg-BG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803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768</Words>
  <Application>Microsoft Office PowerPoint</Application>
  <PresentationFormat>Custom</PresentationFormat>
  <Paragraphs>83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Бъдещите предизвикателства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Jesica</dc:creator>
  <cp:lastModifiedBy>Admin</cp:lastModifiedBy>
  <cp:revision>22</cp:revision>
  <dcterms:created xsi:type="dcterms:W3CDTF">2018-08-30T12:28:00Z</dcterms:created>
  <dcterms:modified xsi:type="dcterms:W3CDTF">2022-11-26T15:20:16Z</dcterms:modified>
</cp:coreProperties>
</file>