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0" r:id="rId3"/>
    <p:sldId id="259" r:id="rId4"/>
    <p:sldId id="262" r:id="rId5"/>
    <p:sldId id="266" r:id="rId6"/>
    <p:sldId id="264" r:id="rId7"/>
    <p:sldId id="267" r:id="rId8"/>
    <p:sldId id="278" r:id="rId9"/>
    <p:sldId id="282" r:id="rId10"/>
    <p:sldId id="277" r:id="rId11"/>
    <p:sldId id="279" r:id="rId12"/>
    <p:sldId id="281" r:id="rId13"/>
    <p:sldId id="268" r:id="rId14"/>
    <p:sldId id="271" r:id="rId15"/>
    <p:sldId id="263" r:id="rId16"/>
    <p:sldId id="273" r:id="rId17"/>
    <p:sldId id="275" r:id="rId18"/>
    <p:sldId id="276" r:id="rId19"/>
    <p:sldId id="274" r:id="rId20"/>
    <p:sldId id="269" r:id="rId21"/>
    <p:sldId id="272" r:id="rId22"/>
    <p:sldId id="270" r:id="rId23"/>
    <p:sldId id="265" r:id="rId2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14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D033C2-9CD9-40B1-95C1-87EFBED17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A347FF7-71E2-4BBD-B0E1-C19C85A59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C2CF96-7B06-4E83-9398-3B77AA05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084FA3-6372-46F6-B9D0-5991EBCB7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8333EB-53DE-4E36-B77D-35FD380C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15565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84F96B-E5E8-4853-94B0-161CC403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5CDE1B-2E4C-4E19-ADE1-8D9639416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C1EF8D-9A78-41DA-8364-53F63C678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D22AB6-1DB5-4FB5-8DAC-DA6A5A6D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D19745-9F01-449A-B98B-248647E8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912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19C82C4-5B0E-4054-B31D-93BB142C5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DF964B6-30F3-4CF9-8282-D16A79224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42F0FF-C65E-4EBD-8117-110016342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6CD6E5-9235-4EC9-A0A5-49CFE1C8E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A5C860-B527-4D1F-895F-E0F83D00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5974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270178-B92E-4171-9221-DAA10610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0A8DDC-FBD0-4178-9245-0F7F8E781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E74238-062D-45C8-8CD5-A6AC72D8C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F6D569-F057-47E3-86F7-0FEB5B160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A7FE9D-FBCD-4C0E-B586-582E0A01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995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8EB021-0FAA-45FE-9550-E86E14C3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EBA7D1-EB8C-4FE1-906F-EF8B0EA6E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8BA703-8B85-4045-B0D0-A6B449201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09661D-570B-48CF-B6E2-56A1AB5B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59AA92-CDB6-4A37-9D39-1B851C79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651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9AE5A8-E364-4366-9005-75238A8B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76ACD3-4B56-4B20-A85D-720935809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674A4F-BFA6-495E-A86F-3E6A44B85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7B34FB-A94D-4C52-A100-61EC1EDEE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BD2CE6-DB17-4A41-9830-FF202FAC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8CA0614-F381-4140-9518-2387AEF3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927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2EE06E-9996-42D2-87E9-A09ECD51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AAA1E9-1CB4-4E0C-A432-D59EBFA0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A237AA-9083-409B-B480-F7EE3D119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B999317-8C8E-49ED-9C5A-1AB880777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3321BE8-BFEF-4F87-BABB-67AD22111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42C2F6B-90BB-4F8A-B824-882773E8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149D699-A2E1-4864-BBEB-1448B8F0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4E7EC8A-9B6D-4F03-B201-5E6A60FA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186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C69D1C-3D15-43FE-8E38-7CE7F614C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4B888C7-BAD8-46F0-A089-E2103641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B5D4B0-2B6A-4836-9EFD-B8C6A2BE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9E6713E-CAE5-4DA9-8268-C7D07B66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117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1A3F1FB-A038-42CE-83BA-465A90DE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1EC4EB-14F9-4AC0-A8BB-5C2596F0A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4BB822-41C9-48A3-8D57-821DAAC4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0238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AC3692-D0A7-4241-9182-6664E77F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BBA7E2-045A-4811-840C-3092837B0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90CC26-C161-453F-B385-70C391A27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AD37C8-BEFC-4CB8-B650-844FF081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9A74CD-351F-44EE-8311-8C68AE58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44BBA4-DC7E-4911-9D68-0E336437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032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B69A42-7FAA-4D27-908C-35BFD74A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7093274-470F-4B7D-811D-0A7A71F60B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3F26CA-60BC-4463-B1A9-2A1B56C06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6935512-E02D-4633-B6B2-8A933DEF4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FF66991-A93E-4AEE-AD44-ED6317E4E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492903-5361-4E53-8F50-CA570C44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4900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5018B6-C2D3-460A-B054-1320D6A0B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D4477A-7B1B-4CA5-B49F-7B1F4464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F3A7DEB-FFDA-4D4D-A92A-46BE9DB176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6417E-01D5-487C-8D2F-9442D2DCEC50}" type="datetimeFigureOut">
              <a:rPr lang="ro-RO" smtClean="0"/>
              <a:t>26.11.2022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0539D6-68CC-4F33-B5BC-7F799FFEE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FA194A-469C-4EC2-9F39-F56C9874E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BDB7-FC6B-44C4-A97C-B6C80261BB3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9812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F04460-9156-816F-7764-02D499A0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530" y="3115352"/>
            <a:ext cx="9874134" cy="1325563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Нежни</a:t>
            </a:r>
            <a:r>
              <a:rPr lang="ru-RU" sz="4500" b="1" dirty="0">
                <a:solidFill>
                  <a:srgbClr val="0070C0"/>
                </a:solidFill>
                <a:latin typeface="Garamond" panose="02020404030301010803" pitchFamily="18" charset="0"/>
              </a:rPr>
              <a:t> </a:t>
            </a:r>
            <a:r>
              <a:rPr lang="ru-RU" sz="45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ръце</a:t>
            </a:r>
            <a:r>
              <a:rPr lang="ru-RU" sz="4500" b="1" dirty="0">
                <a:solidFill>
                  <a:srgbClr val="0070C0"/>
                </a:solidFill>
                <a:latin typeface="Garamond" panose="02020404030301010803" pitchFamily="18" charset="0"/>
              </a:rPr>
              <a:t> за </a:t>
            </a:r>
            <a:r>
              <a:rPr lang="ru-RU" sz="45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сурови</a:t>
            </a:r>
            <a:r>
              <a:rPr lang="ru-RU" sz="4500" b="1" dirty="0">
                <a:solidFill>
                  <a:srgbClr val="0070C0"/>
                </a:solidFill>
                <a:latin typeface="Garamond" panose="02020404030301010803" pitchFamily="18" charset="0"/>
              </a:rPr>
              <a:t> </a:t>
            </a:r>
            <a:r>
              <a:rPr lang="ru-RU" sz="45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професии</a:t>
            </a:r>
            <a:r>
              <a:rPr lang="ru-RU" sz="4500" b="1" dirty="0">
                <a:solidFill>
                  <a:srgbClr val="0070C0"/>
                </a:solidFill>
                <a:latin typeface="Garamond" panose="02020404030301010803" pitchFamily="18" charset="0"/>
              </a:rPr>
              <a:t>. </a:t>
            </a:r>
            <a:br>
              <a:rPr lang="ru-RU" sz="4500" b="1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sz="45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Молдовски</a:t>
            </a:r>
            <a:r>
              <a:rPr lang="ru-RU" sz="4500" b="1" dirty="0">
                <a:solidFill>
                  <a:srgbClr val="0070C0"/>
                </a:solidFill>
                <a:latin typeface="Garamond" panose="02020404030301010803" pitchFamily="18" charset="0"/>
              </a:rPr>
              <a:t> </a:t>
            </a:r>
            <a:r>
              <a:rPr lang="ru-RU" sz="45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дами-археолози</a:t>
            </a:r>
            <a:r>
              <a:rPr lang="ru-RU" sz="4500" b="1" dirty="0">
                <a:solidFill>
                  <a:srgbClr val="0070C0"/>
                </a:solidFill>
                <a:latin typeface="Garamond" panose="02020404030301010803" pitchFamily="18" charset="0"/>
              </a:rPr>
              <a:t> </a:t>
            </a:r>
            <a:r>
              <a:rPr lang="ru-RU" sz="45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през</a:t>
            </a:r>
            <a:r>
              <a:rPr lang="ru-RU" sz="4500" b="1" dirty="0">
                <a:solidFill>
                  <a:srgbClr val="0070C0"/>
                </a:solidFill>
                <a:latin typeface="Garamond" panose="02020404030301010803" pitchFamily="18" charset="0"/>
              </a:rPr>
              <a:t> </a:t>
            </a:r>
            <a:r>
              <a:rPr lang="ru-RU" sz="4500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вековете</a:t>
            </a:r>
            <a:endParaRPr lang="ru-RU" sz="4500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3460" y="50925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bg-BG" b="1" dirty="0">
                <a:solidFill>
                  <a:srgbClr val="0070C0"/>
                </a:solidFill>
                <a:latin typeface="Garamond" panose="02020404030301010803" pitchFamily="18" charset="0"/>
              </a:rPr>
              <a:t>Мариана </a:t>
            </a:r>
            <a:r>
              <a:rPr lang="bg-BG" b="1" dirty="0" err="1">
                <a:solidFill>
                  <a:srgbClr val="0070C0"/>
                </a:solidFill>
                <a:latin typeface="Garamond" panose="02020404030301010803" pitchFamily="18" charset="0"/>
              </a:rPr>
              <a:t>Василаке</a:t>
            </a:r>
            <a:r>
              <a:rPr lang="ro-RO" b="1" dirty="0">
                <a:solidFill>
                  <a:srgbClr val="0070C0"/>
                </a:solidFill>
                <a:latin typeface="Garamond" panose="02020404030301010803" pitchFamily="18" charset="0"/>
              </a:rPr>
              <a:t/>
            </a:r>
            <a:br>
              <a:rPr lang="ro-RO" b="1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Garamond" panose="02020404030301010803" pitchFamily="18" charset="0"/>
              </a:rPr>
              <a:t>Национален исторически музей на Молдова</a:t>
            </a:r>
            <a:endParaRPr lang="en-AU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6758" y="6205904"/>
            <a:ext cx="307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70C0"/>
                </a:solidFill>
                <a:latin typeface="Garamond" panose="02020404030301010803" pitchFamily="18" charset="0"/>
              </a:rPr>
              <a:t>Несебър</a:t>
            </a:r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</a:rPr>
              <a:t>, 10-12</a:t>
            </a:r>
            <a:r>
              <a:rPr lang="bg-BG" dirty="0">
                <a:solidFill>
                  <a:srgbClr val="0070C0"/>
                </a:solidFill>
                <a:latin typeface="Garamond" panose="02020404030301010803" pitchFamily="18" charset="0"/>
              </a:rPr>
              <a:t> октомври </a:t>
            </a:r>
            <a:r>
              <a:rPr lang="en-US" dirty="0">
                <a:solidFill>
                  <a:srgbClr val="0070C0"/>
                </a:solidFill>
                <a:latin typeface="Garamond" panose="02020404030301010803" pitchFamily="18" charset="0"/>
              </a:rPr>
              <a:t>2022</a:t>
            </a:r>
            <a:endParaRPr lang="en-AU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833" y="5988266"/>
            <a:ext cx="2565555" cy="612039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Наталия Серова</a:t>
            </a:r>
            <a:r>
              <a:rPr lang="ro-RO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, </a:t>
            </a:r>
            <a:r>
              <a:rPr lang="ro-RO" sz="2000" b="1" dirty="0">
                <a:latin typeface="Garamond" panose="02020404030301010803" pitchFamily="18" charset="0"/>
              </a:rPr>
              <a:t>1981</a:t>
            </a:r>
            <a:endParaRPr lang="en-AU" sz="2000" b="1" dirty="0"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7745" y="2144685"/>
            <a:ext cx="3038342" cy="45949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42" y="2144685"/>
            <a:ext cx="2461338" cy="3733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9977" y="2877648"/>
            <a:ext cx="4134990" cy="277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811" y="6132423"/>
            <a:ext cx="2194559" cy="523702"/>
          </a:xfrm>
        </p:spPr>
        <p:txBody>
          <a:bodyPr>
            <a:normAutofit fontScale="90000"/>
          </a:bodyPr>
          <a:lstStyle/>
          <a:p>
            <a:r>
              <a:rPr lang="bg-BG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Галина </a:t>
            </a:r>
            <a:r>
              <a:rPr lang="bg-BG" sz="20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Григориева</a:t>
            </a:r>
            <a:endParaRPr lang="en-AU" sz="20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009" y="2415672"/>
            <a:ext cx="5123772" cy="35702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69" y="2205493"/>
            <a:ext cx="5444234" cy="33310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17345" y="6093677"/>
            <a:ext cx="11641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500" dirty="0" err="1">
                <a:latin typeface="Garamond" panose="02020404030301010803" pitchFamily="18" charset="0"/>
              </a:rPr>
              <a:t>Расков</a:t>
            </a:r>
            <a:r>
              <a:rPr lang="ro-RO" sz="1500" dirty="0">
                <a:latin typeface="Garamond" panose="02020404030301010803" pitchFamily="18" charset="0"/>
              </a:rPr>
              <a:t>, </a:t>
            </a:r>
            <a:r>
              <a:rPr lang="en-GB" sz="1500" dirty="0">
                <a:latin typeface="Garamond" panose="02020404030301010803" pitchFamily="18" charset="0"/>
              </a:rPr>
              <a:t>1971</a:t>
            </a:r>
            <a:endParaRPr lang="en-AU" sz="1500" dirty="0">
              <a:latin typeface="Garamond" panose="020204040303010108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2745" y="5609754"/>
            <a:ext cx="15279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500" dirty="0" err="1">
                <a:latin typeface="Garamond" panose="02020404030301010803" pitchFamily="18" charset="0"/>
              </a:rPr>
              <a:t>Варваровка</a:t>
            </a:r>
            <a:r>
              <a:rPr lang="ro-RO" sz="1500" dirty="0">
                <a:latin typeface="Garamond" panose="02020404030301010803" pitchFamily="18" charset="0"/>
              </a:rPr>
              <a:t>, </a:t>
            </a:r>
            <a:r>
              <a:rPr lang="en-GB" sz="1500" dirty="0">
                <a:latin typeface="Garamond" panose="02020404030301010803" pitchFamily="18" charset="0"/>
              </a:rPr>
              <a:t>19</a:t>
            </a:r>
            <a:r>
              <a:rPr lang="ro-RO" sz="1500" dirty="0">
                <a:latin typeface="Garamond" panose="02020404030301010803" pitchFamily="18" charset="0"/>
              </a:rPr>
              <a:t>6</a:t>
            </a:r>
            <a:r>
              <a:rPr lang="en-GB" sz="1500" dirty="0">
                <a:latin typeface="Garamond" panose="02020404030301010803" pitchFamily="18" charset="0"/>
              </a:rPr>
              <a:t>1</a:t>
            </a:r>
            <a:endParaRPr lang="en-AU" sz="15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1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011" y="2420129"/>
            <a:ext cx="4138612" cy="41386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5578" y="5769032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ctr"/>
            <a:r>
              <a:rPr lang="bg-BG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Мая </a:t>
            </a:r>
            <a:r>
              <a:rPr lang="bg-BG" sz="20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Кашуба</a:t>
            </a:r>
            <a:endParaRPr lang="en-GB" sz="2000" b="1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 algn="r"/>
            <a:r>
              <a:rPr lang="bg-BG" sz="1500" dirty="0">
                <a:solidFill>
                  <a:srgbClr val="111111"/>
                </a:solidFill>
                <a:latin typeface="Garamond" panose="02020404030301010803" pitchFamily="18" charset="0"/>
              </a:rPr>
              <a:t>Институт за история на материалната култура към Руската академия на науките</a:t>
            </a:r>
            <a:r>
              <a:rPr lang="en-GB" sz="1500" dirty="0">
                <a:solidFill>
                  <a:srgbClr val="111111"/>
                </a:solidFill>
                <a:latin typeface="Garamond" panose="02020404030301010803" pitchFamily="18" charset="0"/>
              </a:rPr>
              <a:t>· </a:t>
            </a:r>
            <a:r>
              <a:rPr lang="bg-BG" sz="1500" dirty="0">
                <a:solidFill>
                  <a:srgbClr val="111111"/>
                </a:solidFill>
                <a:latin typeface="Garamond" panose="02020404030301010803" pitchFamily="18" charset="0"/>
              </a:rPr>
              <a:t>Факултет по археология на Кавказ и Централна Азия</a:t>
            </a:r>
            <a:endParaRPr lang="en-GB" sz="1500" b="0" i="0" dirty="0">
              <a:solidFill>
                <a:srgbClr val="111111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26" y="2119634"/>
            <a:ext cx="2518371" cy="3563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7820" y="2119634"/>
            <a:ext cx="2569358" cy="364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25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988" y="2067158"/>
            <a:ext cx="3150870" cy="4201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2572" y="5951913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Наталия </a:t>
            </a:r>
            <a:r>
              <a:rPr lang="bg-BG" sz="20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Матеевичи</a:t>
            </a:r>
            <a:endParaRPr lang="en-US" sz="20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767" y="2067158"/>
            <a:ext cx="2713760" cy="438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247" y="2174117"/>
            <a:ext cx="3250623" cy="43341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90094" y="6249488"/>
            <a:ext cx="2475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0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Родича</a:t>
            </a:r>
            <a:r>
              <a:rPr lang="ro-RO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 </a:t>
            </a:r>
            <a:r>
              <a:rPr lang="bg-BG" sz="20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Урсу</a:t>
            </a:r>
            <a:r>
              <a:rPr lang="ro-RO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-</a:t>
            </a:r>
            <a:r>
              <a:rPr lang="bg-BG" sz="20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Наниу</a:t>
            </a:r>
            <a:endParaRPr lang="en-US" sz="20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41" y="2117883"/>
            <a:ext cx="5590829" cy="396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9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9513" y="2316330"/>
            <a:ext cx="2356959" cy="3823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713" y="2316330"/>
            <a:ext cx="2703736" cy="38238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41359" y="5666358"/>
            <a:ext cx="232467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Светлана </a:t>
            </a:r>
            <a:r>
              <a:rPr lang="bg-BG" sz="20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Реабтева</a:t>
            </a:r>
            <a:endParaRPr lang="en-US" sz="2000" b="1" dirty="0">
              <a:solidFill>
                <a:srgbClr val="000099"/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sz="1500" dirty="0">
                <a:latin typeface="Garamond" panose="02020404030301010803" pitchFamily="18" charset="0"/>
              </a:rPr>
              <a:t>7.12.1965 – 15.06.2019</a:t>
            </a:r>
            <a:endParaRPr lang="en-AU" sz="1500" dirty="0">
              <a:latin typeface="Garamond" panose="020204040303010108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4131" y="2150074"/>
            <a:ext cx="1951140" cy="31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00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463" y="6060584"/>
            <a:ext cx="2129444" cy="415637"/>
          </a:xfrm>
        </p:spPr>
        <p:txBody>
          <a:bodyPr>
            <a:normAutofit fontScale="90000"/>
          </a:bodyPr>
          <a:lstStyle/>
          <a:p>
            <a:r>
              <a:rPr lang="bg-BG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Екатерина </a:t>
            </a:r>
            <a:r>
              <a:rPr lang="bg-BG" sz="20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Абизов</a:t>
            </a:r>
            <a:endParaRPr lang="en-AU" sz="20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889" y="2124883"/>
            <a:ext cx="6711385" cy="4351338"/>
          </a:xfrm>
        </p:spPr>
      </p:pic>
    </p:spTree>
    <p:extLst>
      <p:ext uri="{BB962C8B-B14F-4D97-AF65-F5344CB8AC3E}">
        <p14:creationId xmlns:p14="http://schemas.microsoft.com/office/powerpoint/2010/main" val="2997910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41" y="2225499"/>
            <a:ext cx="3011517" cy="301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803" y="2691012"/>
            <a:ext cx="2668385" cy="3794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367" y="2691012"/>
            <a:ext cx="2616604" cy="37577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9141" y="5563585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srgbClr val="000099"/>
                </a:solidFill>
                <a:latin typeface="Garamond" panose="02020404030301010803" pitchFamily="18" charset="0"/>
              </a:rPr>
              <a:t>Людмила </a:t>
            </a:r>
            <a:r>
              <a:rPr lang="bg-BG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Бакуменко</a:t>
            </a:r>
            <a:r>
              <a:rPr lang="en-GB" b="1" dirty="0">
                <a:solidFill>
                  <a:srgbClr val="000099"/>
                </a:solidFill>
                <a:latin typeface="Garamond" panose="02020404030301010803" pitchFamily="18" charset="0"/>
              </a:rPr>
              <a:t>-</a:t>
            </a:r>
            <a:r>
              <a:rPr lang="bg-BG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Пернеу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3804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1847" y="2119744"/>
            <a:ext cx="3185688" cy="4605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423" y="2119744"/>
            <a:ext cx="5449501" cy="36557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07565" y="5987534"/>
            <a:ext cx="1925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Лариса </a:t>
            </a:r>
            <a:r>
              <a:rPr lang="bg-BG" sz="20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Чобану</a:t>
            </a:r>
            <a:endParaRPr lang="en-US" sz="20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02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82402" y="6119988"/>
            <a:ext cx="22461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Ангела </a:t>
            </a:r>
            <a:r>
              <a:rPr lang="bg-BG" sz="20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Сималжик</a:t>
            </a:r>
            <a:endParaRPr lang="en-US" sz="20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952" y="2381165"/>
            <a:ext cx="3067025" cy="3647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236" y="2021009"/>
            <a:ext cx="3180736" cy="4499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11" y="2021008"/>
            <a:ext cx="3130646" cy="442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5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Рисунок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31" y="112387"/>
            <a:ext cx="2446866" cy="33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410" y="2095919"/>
            <a:ext cx="4475135" cy="4233333"/>
          </a:xfrm>
          <a:prstGeom prst="rect">
            <a:avLst/>
          </a:prstGeom>
        </p:spPr>
      </p:pic>
      <p:pic>
        <p:nvPicPr>
          <p:cNvPr id="5" name="Picture 7" descr="Stratum VI-Nivel I_SW-NO_20-08-2011_Canon (2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31" y="4478011"/>
            <a:ext cx="2836334" cy="212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ase_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6586" y="112387"/>
            <a:ext cx="2635414" cy="37258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9419" y="3554681"/>
            <a:ext cx="15824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g-BG" b="1" dirty="0" err="1">
                <a:latin typeface="Garamond" panose="02020404030301010803" pitchFamily="18" charset="0"/>
              </a:rPr>
              <a:t>Петрени</a:t>
            </a:r>
            <a:endParaRPr lang="en-GB" b="1" dirty="0">
              <a:latin typeface="Garamond" panose="02020404030301010803" pitchFamily="18" charset="0"/>
            </a:endParaRPr>
          </a:p>
          <a:p>
            <a:pPr algn="r"/>
            <a:r>
              <a:rPr lang="bg-BG" b="1" dirty="0">
                <a:latin typeface="Garamond" panose="02020404030301010803" pitchFamily="18" charset="0"/>
              </a:rPr>
              <a:t>Елена </a:t>
            </a:r>
            <a:r>
              <a:rPr lang="bg-BG" b="1" dirty="0" err="1">
                <a:latin typeface="Garamond" panose="02020404030301010803" pitchFamily="18" charset="0"/>
              </a:rPr>
              <a:t>Бузнеа</a:t>
            </a:r>
            <a:endParaRPr lang="en-GB" b="1" dirty="0">
              <a:latin typeface="Garamond" panose="02020404030301010803" pitchFamily="18" charset="0"/>
            </a:endParaRPr>
          </a:p>
          <a:p>
            <a:pPr algn="r"/>
            <a:r>
              <a:rPr lang="en-GB" b="1" dirty="0">
                <a:latin typeface="Garamond" panose="02020404030301010803" pitchFamily="18" charset="0"/>
              </a:rPr>
              <a:t>1901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490" y="3838253"/>
            <a:ext cx="3342096" cy="29086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01331" y="6420596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>
                <a:latin typeface="Garamond" panose="02020404030301010803" pitchFamily="18" charset="0"/>
              </a:rPr>
              <a:t>2011-2015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428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22" y="2122113"/>
            <a:ext cx="4056611" cy="40566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58288" y="6178724"/>
            <a:ext cx="2012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Мариана </a:t>
            </a:r>
            <a:r>
              <a:rPr lang="bg-BG" sz="20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Сирбу</a:t>
            </a:r>
            <a:endParaRPr lang="en-US" sz="20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 descr="Ar putea fi o imagine cu 1 persoană, stând în picioare, zid de cărămidă, monument şi în aer liber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2737" y="2122113"/>
            <a:ext cx="3023270" cy="405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532114" y="6178724"/>
            <a:ext cx="1689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Ливия </a:t>
            </a:r>
            <a:r>
              <a:rPr lang="bg-BG" sz="20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Сирбу</a:t>
            </a:r>
            <a:endParaRPr lang="en-US" sz="20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380" y="2504556"/>
            <a:ext cx="3853726" cy="32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13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72" y="4239440"/>
            <a:ext cx="3583334" cy="239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110" y="2061556"/>
            <a:ext cx="2672196" cy="3562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980" y="3448032"/>
            <a:ext cx="4791595" cy="318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65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64" y="6323068"/>
            <a:ext cx="362150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500" b="1" dirty="0">
                <a:solidFill>
                  <a:srgbClr val="000099"/>
                </a:solidFill>
                <a:latin typeface="Garamond" panose="02020404030301010803" pitchFamily="18" charset="0"/>
              </a:rPr>
              <a:t>... </a:t>
            </a:r>
            <a:r>
              <a:rPr lang="bg-BG" sz="1500" b="1" dirty="0">
                <a:solidFill>
                  <a:srgbClr val="000099"/>
                </a:solidFill>
                <a:latin typeface="Garamond" panose="02020404030301010803" pitchFamily="18" charset="0"/>
              </a:rPr>
              <a:t>Влюбена в целия този </a:t>
            </a:r>
            <a:r>
              <a:rPr lang="ro-RO" sz="1500" b="1" dirty="0">
                <a:solidFill>
                  <a:srgbClr val="000099"/>
                </a:solidFill>
                <a:latin typeface="Garamond" panose="02020404030301010803" pitchFamily="18" charset="0"/>
              </a:rPr>
              <a:t>”</a:t>
            </a:r>
            <a:r>
              <a:rPr lang="bg-BG" sz="1500" b="1" dirty="0">
                <a:solidFill>
                  <a:srgbClr val="000099"/>
                </a:solidFill>
                <a:latin typeface="Garamond" panose="02020404030301010803" pitchFamily="18" charset="0"/>
              </a:rPr>
              <a:t>нежен</a:t>
            </a:r>
            <a:r>
              <a:rPr lang="ro-RO" sz="1500" b="1" dirty="0">
                <a:solidFill>
                  <a:srgbClr val="000099"/>
                </a:solidFill>
                <a:latin typeface="Garamond" panose="02020404030301010803" pitchFamily="18" charset="0"/>
              </a:rPr>
              <a:t>” </a:t>
            </a:r>
            <a:r>
              <a:rPr lang="bg-BG" sz="1500" b="1" dirty="0">
                <a:solidFill>
                  <a:srgbClr val="000099"/>
                </a:solidFill>
                <a:latin typeface="Garamond" panose="02020404030301010803" pitchFamily="18" charset="0"/>
              </a:rPr>
              <a:t>свят</a:t>
            </a:r>
            <a:r>
              <a:rPr lang="ro-RO" sz="1500" b="1" dirty="0">
                <a:solidFill>
                  <a:srgbClr val="000099"/>
                </a:solidFill>
                <a:latin typeface="Garamond" panose="02020404030301010803" pitchFamily="18" charset="0"/>
              </a:rPr>
              <a:t>...</a:t>
            </a:r>
            <a:endParaRPr lang="en-US" sz="15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501" y="2018875"/>
            <a:ext cx="3315273" cy="4605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568" y="2694436"/>
            <a:ext cx="5442949" cy="3628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6835" y="2120060"/>
            <a:ext cx="3898669" cy="369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93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32312" y="3632661"/>
            <a:ext cx="9144000" cy="1024457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000099"/>
                </a:solidFill>
                <a:latin typeface="Garamond" panose="02020404030301010803" pitchFamily="18" charset="0"/>
              </a:rPr>
              <a:t/>
            </a:r>
            <a:br>
              <a:rPr lang="ro-RO" b="1" dirty="0">
                <a:solidFill>
                  <a:srgbClr val="000099"/>
                </a:solidFill>
                <a:latin typeface="Garamond" panose="02020404030301010803" pitchFamily="18" charset="0"/>
              </a:rPr>
            </a:br>
            <a:r>
              <a:rPr lang="ro-RO" b="1" dirty="0">
                <a:solidFill>
                  <a:srgbClr val="000099"/>
                </a:solidFill>
                <a:latin typeface="Garamond" panose="02020404030301010803" pitchFamily="18" charset="0"/>
              </a:rPr>
              <a:t/>
            </a:r>
            <a:br>
              <a:rPr lang="ro-RO" b="1" dirty="0">
                <a:solidFill>
                  <a:srgbClr val="000099"/>
                </a:solidFill>
                <a:latin typeface="Garamond" panose="02020404030301010803" pitchFamily="18" charset="0"/>
              </a:rPr>
            </a:br>
            <a:r>
              <a:rPr lang="bg-BG" b="1" dirty="0">
                <a:solidFill>
                  <a:srgbClr val="000099"/>
                </a:solidFill>
                <a:latin typeface="Garamond" panose="02020404030301010803" pitchFamily="18" charset="0"/>
              </a:rPr>
              <a:t>Благодаря за вниманието</a:t>
            </a:r>
            <a:r>
              <a:rPr lang="ro-RO" b="1" dirty="0">
                <a:solidFill>
                  <a:srgbClr val="000099"/>
                </a:solidFill>
                <a:latin typeface="Garamond" panose="02020404030301010803" pitchFamily="18" charset="0"/>
              </a:rPr>
              <a:t>!</a:t>
            </a:r>
            <a:endParaRPr lang="en-AU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3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13" y="2170712"/>
            <a:ext cx="3011522" cy="429658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809" y="2087510"/>
            <a:ext cx="4965294" cy="34994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5951" y="2170712"/>
            <a:ext cx="3200400" cy="40100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42783" y="5634433"/>
            <a:ext cx="628442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Ирина </a:t>
            </a:r>
            <a:r>
              <a:rPr lang="bg-BG" sz="20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Фабричиус</a:t>
            </a:r>
            <a:r>
              <a:rPr lang="en-US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/>
            </a:r>
            <a:br>
              <a:rPr lang="en-US" sz="2000" b="1" dirty="0">
                <a:solidFill>
                  <a:srgbClr val="000099"/>
                </a:solidFill>
                <a:latin typeface="Garamond" panose="02020404030301010803" pitchFamily="18" charset="0"/>
              </a:rPr>
            </a:br>
            <a:r>
              <a:rPr lang="en-US" sz="1500" b="1" dirty="0">
                <a:solidFill>
                  <a:srgbClr val="000099"/>
                </a:solidFill>
                <a:latin typeface="Garamond" panose="02020404030301010803" pitchFamily="18" charset="0"/>
              </a:rPr>
              <a:t>1882, </a:t>
            </a:r>
            <a:r>
              <a:rPr lang="bg-BG" sz="1500" b="1" dirty="0">
                <a:solidFill>
                  <a:srgbClr val="000099"/>
                </a:solidFill>
                <a:latin typeface="Garamond" panose="02020404030301010803" pitchFamily="18" charset="0"/>
              </a:rPr>
              <a:t>Киев</a:t>
            </a:r>
            <a:r>
              <a:rPr lang="en-US" sz="1500" b="1" dirty="0">
                <a:solidFill>
                  <a:srgbClr val="000099"/>
                </a:solidFill>
                <a:latin typeface="Garamond" panose="02020404030301010803" pitchFamily="18" charset="0"/>
              </a:rPr>
              <a:t> – 1966, </a:t>
            </a:r>
            <a:r>
              <a:rPr lang="bg-BG" sz="1500" b="1" dirty="0">
                <a:solidFill>
                  <a:srgbClr val="000099"/>
                </a:solidFill>
                <a:latin typeface="Garamond" panose="02020404030301010803" pitchFamily="18" charset="0"/>
              </a:rPr>
              <a:t>Санкт Петербург</a:t>
            </a:r>
            <a:endParaRPr lang="en-GB" sz="1500" b="1" dirty="0">
              <a:latin typeface="Garamond" panose="02020404030301010803" pitchFamily="18" charset="0"/>
            </a:endParaRPr>
          </a:p>
          <a:p>
            <a:pPr algn="just"/>
            <a:r>
              <a:rPr lang="bg-BG" sz="1500" b="1" dirty="0">
                <a:latin typeface="Garamond" panose="02020404030301010803" pitchFamily="18" charset="0"/>
              </a:rPr>
              <a:t>Специалист по история и култура на степните скитски племена и населението на горската степ на Украйна от скитската епоха</a:t>
            </a:r>
            <a:r>
              <a:rPr lang="en-GB" sz="1500" b="1" dirty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038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6849" y="2281566"/>
            <a:ext cx="255025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>Татяна </a:t>
            </a:r>
            <a:r>
              <a:rPr lang="bg-BG" sz="20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Оболдуева</a:t>
            </a:r>
            <a:r>
              <a:rPr lang="ro-RO" dirty="0">
                <a:solidFill>
                  <a:srgbClr val="000099"/>
                </a:solidFill>
                <a:latin typeface="Garamond" panose="02020404030301010803" pitchFamily="18" charset="0"/>
              </a:rPr>
              <a:t/>
            </a:r>
            <a:br>
              <a:rPr lang="ro-RO" dirty="0">
                <a:solidFill>
                  <a:srgbClr val="000099"/>
                </a:solidFill>
                <a:latin typeface="Garamond" panose="02020404030301010803" pitchFamily="18" charset="0"/>
              </a:rPr>
            </a:br>
            <a:r>
              <a:rPr lang="bg-BG" sz="1500" dirty="0">
                <a:latin typeface="Garamond" panose="02020404030301010803" pitchFamily="18" charset="0"/>
              </a:rPr>
              <a:t>Киев</a:t>
            </a:r>
            <a:r>
              <a:rPr lang="ro-RO" sz="1500" dirty="0">
                <a:latin typeface="Garamond" panose="02020404030301010803" pitchFamily="18" charset="0"/>
              </a:rPr>
              <a:t>, 1908-1995</a:t>
            </a:r>
            <a:endParaRPr lang="en-AU" sz="1500" dirty="0">
              <a:latin typeface="Garamond" panose="020204040303010108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66" y="2244358"/>
            <a:ext cx="2942838" cy="43342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73302" y="6193948"/>
            <a:ext cx="226696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500" dirty="0">
                <a:latin typeface="Garamond" panose="02020404030301010803" pitchFamily="18" charset="0"/>
              </a:rPr>
              <a:t>октомври</a:t>
            </a:r>
            <a:r>
              <a:rPr lang="en-AU" sz="1500" dirty="0">
                <a:latin typeface="Garamond" panose="02020404030301010803" pitchFamily="18" charset="0"/>
              </a:rPr>
              <a:t>  – </a:t>
            </a:r>
            <a:r>
              <a:rPr lang="bg-BG" sz="1500" dirty="0">
                <a:latin typeface="Garamond" panose="02020404030301010803" pitchFamily="18" charset="0"/>
              </a:rPr>
              <a:t>ноември </a:t>
            </a:r>
            <a:r>
              <a:rPr lang="en-AU" sz="1500" dirty="0">
                <a:latin typeface="Garamond" panose="02020404030301010803" pitchFamily="18" charset="0"/>
              </a:rPr>
              <a:t>1946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332" y="3103589"/>
            <a:ext cx="4341178" cy="28992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615" y="3103589"/>
            <a:ext cx="4025306" cy="29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98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45" y="2079625"/>
            <a:ext cx="3545842" cy="4351338"/>
          </a:xfrm>
        </p:spPr>
      </p:pic>
      <p:sp>
        <p:nvSpPr>
          <p:cNvPr id="6" name="Rectangle 5"/>
          <p:cNvSpPr/>
          <p:nvPr/>
        </p:nvSpPr>
        <p:spPr>
          <a:xfrm>
            <a:off x="1571790" y="6430963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1903-1968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3940387" y="2685633"/>
            <a:ext cx="73375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/>
              <a:t>Руският археолог</a:t>
            </a:r>
            <a:r>
              <a:rPr lang="en-GB" dirty="0"/>
              <a:t> </a:t>
            </a:r>
            <a:r>
              <a:rPr lang="bg-BG" dirty="0" err="1"/>
              <a:t>Пасек</a:t>
            </a:r>
            <a:r>
              <a:rPr lang="bg-BG" dirty="0"/>
              <a:t> завършва образуванието си в Ленинградския университет, след което работи в Държавната академия по история на изкуството и Института по археология към Академията на науките на СССР</a:t>
            </a:r>
            <a:r>
              <a:rPr lang="en-GB" dirty="0"/>
              <a:t>. </a:t>
            </a:r>
            <a:r>
              <a:rPr lang="bg-BG" dirty="0"/>
              <a:t>От</a:t>
            </a:r>
            <a:r>
              <a:rPr lang="en-GB" dirty="0"/>
              <a:t> 1934 </a:t>
            </a:r>
            <a:r>
              <a:rPr lang="bg-BG" dirty="0"/>
              <a:t>взема активно участие или ръководи археологически експедиции в Украинска ССР и в Молдовската автономна съветска социалистическа република  на обекти от епохата на триполската култура</a:t>
            </a:r>
            <a:r>
              <a:rPr lang="en-GB" dirty="0"/>
              <a:t>, </a:t>
            </a:r>
            <a:r>
              <a:rPr lang="bg-BG" dirty="0"/>
              <a:t>най-известен от които е археологическия обект </a:t>
            </a:r>
            <a:r>
              <a:rPr lang="bg-BG" dirty="0" err="1"/>
              <a:t>Коломишчина</a:t>
            </a:r>
            <a:r>
              <a:rPr lang="en-GB" dirty="0"/>
              <a:t>. </a:t>
            </a:r>
            <a:r>
              <a:rPr lang="bg-BG" dirty="0" err="1"/>
              <a:t>Пасек</a:t>
            </a:r>
            <a:r>
              <a:rPr lang="bg-BG" dirty="0"/>
              <a:t> въвежда схема за периодизация на триполската култура, която получава и запазва широк прием</a:t>
            </a:r>
            <a:r>
              <a:rPr lang="en-GB" dirty="0"/>
              <a:t>. </a:t>
            </a:r>
            <a:r>
              <a:rPr lang="bg-BG" dirty="0"/>
              <a:t>Сред основните ѝ трудове са „Периодизация на триполските селища“, 1949 година </a:t>
            </a:r>
            <a:r>
              <a:rPr lang="en-GB" dirty="0"/>
              <a:t>(A Periodization of </a:t>
            </a:r>
            <a:r>
              <a:rPr lang="en-GB" dirty="0" err="1"/>
              <a:t>Trypilian</a:t>
            </a:r>
            <a:r>
              <a:rPr lang="en-GB" dirty="0"/>
              <a:t> Settlements, 1949) </a:t>
            </a:r>
            <a:r>
              <a:rPr lang="bg-BG" dirty="0"/>
              <a:t>и</a:t>
            </a:r>
            <a:r>
              <a:rPr lang="en-GB" dirty="0"/>
              <a:t> </a:t>
            </a:r>
            <a:r>
              <a:rPr lang="bg-BG" dirty="0"/>
              <a:t>“Ранни земеделски триполски племена по </a:t>
            </a:r>
            <a:r>
              <a:rPr lang="bg-BG" dirty="0" err="1"/>
              <a:t>Приднестровието</a:t>
            </a:r>
            <a:r>
              <a:rPr lang="bg-BG" dirty="0"/>
              <a:t>“, 1961 година </a:t>
            </a:r>
            <a:r>
              <a:rPr lang="en-GB" dirty="0"/>
              <a:t>(Early Agricultural [</a:t>
            </a:r>
            <a:r>
              <a:rPr lang="en-GB" dirty="0" err="1"/>
              <a:t>Trypilian</a:t>
            </a:r>
            <a:r>
              <a:rPr lang="en-GB" dirty="0"/>
              <a:t>] Tribes of the </a:t>
            </a:r>
            <a:r>
              <a:rPr lang="en-GB" dirty="0" err="1"/>
              <a:t>Dnister</a:t>
            </a:r>
            <a:r>
              <a:rPr lang="en-GB" dirty="0"/>
              <a:t> Region, 1961). </a:t>
            </a:r>
            <a:endParaRPr lang="en-AU" dirty="0"/>
          </a:p>
          <a:p>
            <a:pPr algn="r"/>
            <a:r>
              <a:rPr lang="bg-BG" i="1" dirty="0"/>
              <a:t>Енциклопедия на Украйна</a:t>
            </a:r>
            <a:r>
              <a:rPr lang="en-AU" dirty="0"/>
              <a:t>, </a:t>
            </a:r>
            <a:r>
              <a:rPr lang="bg-BG" dirty="0"/>
              <a:t>том </a:t>
            </a:r>
            <a:r>
              <a:rPr lang="en-AU" dirty="0"/>
              <a:t>3 (1993)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07138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082" y="5862309"/>
            <a:ext cx="2279646" cy="336021"/>
          </a:xfrm>
        </p:spPr>
        <p:txBody>
          <a:bodyPr>
            <a:noAutofit/>
          </a:bodyPr>
          <a:lstStyle/>
          <a:p>
            <a:pPr marL="0" indent="0"/>
            <a:r>
              <a:rPr lang="ro-RO" sz="1500" dirty="0">
                <a:latin typeface="Garamond" panose="02020404030301010803" pitchFamily="18" charset="0"/>
              </a:rPr>
              <a:t>1954, </a:t>
            </a:r>
            <a:r>
              <a:rPr lang="bg-BG" sz="1500" dirty="0" err="1">
                <a:latin typeface="Garamond" panose="02020404030301010803" pitchFamily="18" charset="0"/>
              </a:rPr>
              <a:t>Флорещ</a:t>
            </a:r>
            <a:r>
              <a:rPr lang="ro-RO" sz="1500" dirty="0">
                <a:latin typeface="Garamond" panose="02020404030301010803" pitchFamily="18" charset="0"/>
              </a:rPr>
              <a:t>, </a:t>
            </a:r>
            <a:r>
              <a:rPr lang="bg-BG" sz="1500" dirty="0" err="1">
                <a:latin typeface="Garamond" panose="02020404030301010803" pitchFamily="18" charset="0"/>
              </a:rPr>
              <a:t>Мъркулещ</a:t>
            </a:r>
            <a:endParaRPr lang="en-AU" sz="1500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0346" y="2521610"/>
            <a:ext cx="2699004" cy="3776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46958" y="6397835"/>
            <a:ext cx="13019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1500" dirty="0">
                <a:latin typeface="Garamond" panose="02020404030301010803" pitchFamily="18" charset="0"/>
              </a:rPr>
              <a:t>1954, </a:t>
            </a:r>
            <a:r>
              <a:rPr lang="bg-BG" sz="1500" dirty="0" err="1">
                <a:latin typeface="Garamond" panose="02020404030301010803" pitchFamily="18" charset="0"/>
              </a:rPr>
              <a:t>Алчедар</a:t>
            </a:r>
            <a:endParaRPr lang="en-AU" sz="1500" dirty="0">
              <a:latin typeface="Garamond" panose="020204040303010108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2482" y="4970057"/>
            <a:ext cx="299793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500" dirty="0" err="1">
                <a:latin typeface="Garamond" panose="02020404030301010803" pitchFamily="18" charset="0"/>
              </a:rPr>
              <a:t>Офатинци</a:t>
            </a:r>
            <a:r>
              <a:rPr lang="ro-RO" sz="1500" dirty="0">
                <a:latin typeface="Garamond" panose="02020404030301010803" pitchFamily="18" charset="0"/>
              </a:rPr>
              <a:t>, </a:t>
            </a:r>
            <a:r>
              <a:rPr lang="bg-BG" sz="1500" dirty="0">
                <a:latin typeface="Garamond" panose="02020404030301010803" pitchFamily="18" charset="0"/>
              </a:rPr>
              <a:t>палеолитен обект</a:t>
            </a:r>
            <a:r>
              <a:rPr lang="ro-RO" sz="1500" dirty="0">
                <a:latin typeface="Garamond" panose="02020404030301010803" pitchFamily="18" charset="0"/>
              </a:rPr>
              <a:t>, 1947</a:t>
            </a:r>
            <a:endParaRPr lang="en-AU" sz="1500" dirty="0"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08" y="2003546"/>
            <a:ext cx="4464996" cy="28427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618" y="3041484"/>
            <a:ext cx="4161513" cy="27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5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488" y="6519917"/>
            <a:ext cx="2686319" cy="234634"/>
          </a:xfrm>
        </p:spPr>
        <p:txBody>
          <a:bodyPr>
            <a:normAutofit fontScale="90000"/>
          </a:bodyPr>
          <a:lstStyle/>
          <a:p>
            <a:r>
              <a:rPr lang="bg-BG" sz="2200" b="1" dirty="0">
                <a:solidFill>
                  <a:srgbClr val="000099"/>
                </a:solidFill>
                <a:latin typeface="Garamond" panose="02020404030301010803" pitchFamily="18" charset="0"/>
              </a:rPr>
              <a:t>Екатерина Черниш</a:t>
            </a:r>
            <a:r>
              <a:rPr lang="en-GB" sz="3000" b="1" dirty="0">
                <a:solidFill>
                  <a:srgbClr val="000099"/>
                </a:solidFill>
              </a:rPr>
              <a:t/>
            </a:r>
            <a:br>
              <a:rPr lang="en-GB" sz="3000" b="1" dirty="0">
                <a:solidFill>
                  <a:srgbClr val="000099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364" y="2693944"/>
            <a:ext cx="4290170" cy="28250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80" y="2201601"/>
            <a:ext cx="2867005" cy="43737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34681" y="5698204"/>
            <a:ext cx="62753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500" dirty="0">
                <a:latin typeface="Garamond" panose="02020404030301010803" pitchFamily="18" charset="0"/>
              </a:rPr>
              <a:t>1957</a:t>
            </a:r>
            <a:r>
              <a:rPr lang="en-GB" b="1" dirty="0">
                <a:solidFill>
                  <a:srgbClr val="000099"/>
                </a:solidFill>
              </a:rPr>
              <a:t/>
            </a:r>
            <a:br>
              <a:rPr lang="en-GB" b="1" dirty="0">
                <a:solidFill>
                  <a:srgbClr val="000099"/>
                </a:solidFill>
              </a:rPr>
            </a:br>
            <a:r>
              <a:rPr lang="en-GB" dirty="0"/>
              <a:t/>
            </a:r>
            <a:br>
              <a:rPr lang="en-GB" dirty="0"/>
            </a:b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614" y="2201601"/>
            <a:ext cx="34194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7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145" y="6497333"/>
            <a:ext cx="2219500" cy="360667"/>
          </a:xfrm>
        </p:spPr>
        <p:txBody>
          <a:bodyPr>
            <a:normAutofit fontScale="90000"/>
          </a:bodyPr>
          <a:lstStyle/>
          <a:p>
            <a:r>
              <a:rPr lang="bg-BG" sz="2200" b="1" dirty="0">
                <a:solidFill>
                  <a:srgbClr val="000099"/>
                </a:solidFill>
                <a:latin typeface="Garamond" panose="02020404030301010803" pitchFamily="18" charset="0"/>
              </a:rPr>
              <a:t>Тамара </a:t>
            </a:r>
            <a:r>
              <a:rPr lang="bg-BG" sz="2200" b="1" dirty="0" err="1">
                <a:solidFill>
                  <a:srgbClr val="000099"/>
                </a:solidFill>
                <a:latin typeface="Garamond" panose="02020404030301010803" pitchFamily="18" charset="0"/>
              </a:rPr>
              <a:t>Мовша</a:t>
            </a:r>
            <a:r>
              <a:rPr lang="en-GB" sz="2000" b="1" dirty="0">
                <a:solidFill>
                  <a:srgbClr val="000099"/>
                </a:solidFill>
                <a:latin typeface="Garamond" panose="02020404030301010803" pitchFamily="18" charset="0"/>
              </a:rPr>
              <a:t/>
            </a:r>
            <a:br>
              <a:rPr lang="en-GB" sz="2000" b="1" dirty="0">
                <a:solidFill>
                  <a:srgbClr val="000099"/>
                </a:solidFill>
                <a:latin typeface="Garamond" panose="02020404030301010803" pitchFamily="18" charset="0"/>
              </a:rPr>
            </a:br>
            <a:endParaRPr lang="en-AU" sz="2000" b="1" dirty="0">
              <a:solidFill>
                <a:srgbClr val="000099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769" y="1987244"/>
            <a:ext cx="2852252" cy="435791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547" y="2109084"/>
            <a:ext cx="4952089" cy="3610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4772" y="5787317"/>
            <a:ext cx="76172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500" dirty="0">
                <a:latin typeface="Garamond" panose="02020404030301010803" pitchFamily="18" charset="0"/>
              </a:rPr>
              <a:t>Молдовска експедиция</a:t>
            </a:r>
            <a:r>
              <a:rPr lang="en-AU" sz="1500" dirty="0">
                <a:latin typeface="Garamond" panose="02020404030301010803" pitchFamily="18" charset="0"/>
              </a:rPr>
              <a:t>, 1957. </a:t>
            </a:r>
            <a:r>
              <a:rPr lang="bg-BG" sz="1500" dirty="0">
                <a:latin typeface="Garamond" panose="02020404030301010803" pitchFamily="18" charset="0"/>
              </a:rPr>
              <a:t>При разкопките на село </a:t>
            </a:r>
            <a:r>
              <a:rPr lang="bg-BG" sz="1500" dirty="0" err="1">
                <a:latin typeface="Garamond" panose="02020404030301010803" pitchFamily="18" charset="0"/>
              </a:rPr>
              <a:t>Алкедар</a:t>
            </a:r>
            <a:r>
              <a:rPr lang="bg-BG" sz="1500" dirty="0">
                <a:latin typeface="Garamond" panose="02020404030301010803" pitchFamily="18" charset="0"/>
              </a:rPr>
              <a:t>, ръководени от Г. Б. </a:t>
            </a:r>
            <a:r>
              <a:rPr lang="bg-BG" sz="1500" dirty="0" err="1">
                <a:latin typeface="Garamond" panose="02020404030301010803" pitchFamily="18" charset="0"/>
              </a:rPr>
              <a:t>Федоров</a:t>
            </a:r>
            <a:r>
              <a:rPr lang="ro-RO" sz="1500" dirty="0">
                <a:latin typeface="Garamond" panose="02020404030301010803" pitchFamily="18" charset="0"/>
              </a:rPr>
              <a:t>.</a:t>
            </a:r>
          </a:p>
          <a:p>
            <a:r>
              <a:rPr lang="bg-BG" sz="1500" dirty="0">
                <a:latin typeface="Garamond" panose="02020404030301010803" pitchFamily="18" charset="0"/>
              </a:rPr>
              <a:t>От ляво на дясно</a:t>
            </a:r>
            <a:r>
              <a:rPr lang="en-AU" sz="1500" dirty="0">
                <a:latin typeface="Garamond" panose="02020404030301010803" pitchFamily="18" charset="0"/>
              </a:rPr>
              <a:t>: </a:t>
            </a:r>
            <a:r>
              <a:rPr lang="bg-BG" sz="1500" dirty="0" err="1">
                <a:latin typeface="Garamond" panose="02020404030301010803" pitchFamily="18" charset="0"/>
              </a:rPr>
              <a:t>Тарасенко</a:t>
            </a:r>
            <a:r>
              <a:rPr lang="en-AU" sz="1500" dirty="0">
                <a:latin typeface="Garamond" panose="02020404030301010803" pitchFamily="18" charset="0"/>
              </a:rPr>
              <a:t> (?), </a:t>
            </a:r>
            <a:r>
              <a:rPr lang="bg-BG" sz="1500" dirty="0">
                <a:latin typeface="Garamond" panose="02020404030301010803" pitchFamily="18" charset="0"/>
              </a:rPr>
              <a:t>Мария </a:t>
            </a:r>
            <a:r>
              <a:rPr lang="bg-BG" sz="1500" dirty="0" err="1">
                <a:latin typeface="Garamond" panose="02020404030301010803" pitchFamily="18" charset="0"/>
              </a:rPr>
              <a:t>Комса</a:t>
            </a:r>
            <a:r>
              <a:rPr lang="bg-BG" sz="1500" dirty="0">
                <a:latin typeface="Garamond" panose="02020404030301010803" pitchFamily="18" charset="0"/>
              </a:rPr>
              <a:t> </a:t>
            </a:r>
            <a:r>
              <a:rPr lang="en-AU" sz="1500" dirty="0">
                <a:latin typeface="Garamond" panose="02020404030301010803" pitchFamily="18" charset="0"/>
              </a:rPr>
              <a:t>(</a:t>
            </a:r>
            <a:r>
              <a:rPr lang="bg-BG" sz="1500" dirty="0">
                <a:latin typeface="Garamond" panose="02020404030301010803" pitchFamily="18" charset="0"/>
              </a:rPr>
              <a:t>Букурещ</a:t>
            </a:r>
            <a:r>
              <a:rPr lang="en-AU" sz="1500" dirty="0">
                <a:latin typeface="Garamond" panose="02020404030301010803" pitchFamily="18" charset="0"/>
              </a:rPr>
              <a:t>), </a:t>
            </a:r>
            <a:r>
              <a:rPr lang="bg-BG" sz="1500" dirty="0">
                <a:latin typeface="Garamond" panose="02020404030301010803" pitchFamily="18" charset="0"/>
              </a:rPr>
              <a:t>А. Л. </a:t>
            </a:r>
            <a:r>
              <a:rPr lang="bg-BG" sz="1500" dirty="0" err="1">
                <a:latin typeface="Garamond" panose="02020404030301010803" pitchFamily="18" charset="0"/>
              </a:rPr>
              <a:t>Монгаи</a:t>
            </a:r>
            <a:r>
              <a:rPr lang="en-AU" sz="1500" dirty="0">
                <a:latin typeface="Garamond" panose="02020404030301010803" pitchFamily="18" charset="0"/>
              </a:rPr>
              <a:t>, T.</a:t>
            </a:r>
            <a:r>
              <a:rPr lang="bg-BG" sz="1500" dirty="0">
                <a:latin typeface="Garamond" panose="02020404030301010803" pitchFamily="18" charset="0"/>
              </a:rPr>
              <a:t> С</a:t>
            </a:r>
            <a:r>
              <a:rPr lang="en-AU" sz="1500" dirty="0">
                <a:latin typeface="Garamond" panose="02020404030301010803" pitchFamily="18" charset="0"/>
              </a:rPr>
              <a:t>. </a:t>
            </a:r>
            <a:r>
              <a:rPr lang="bg-BG" sz="1500" dirty="0" err="1">
                <a:latin typeface="Garamond" panose="02020404030301010803" pitchFamily="18" charset="0"/>
              </a:rPr>
              <a:t>Пасек</a:t>
            </a:r>
            <a:r>
              <a:rPr lang="en-AU" sz="1500" dirty="0">
                <a:latin typeface="Garamond" panose="02020404030301010803" pitchFamily="18" charset="0"/>
              </a:rPr>
              <a:t>, A.</a:t>
            </a:r>
            <a:r>
              <a:rPr lang="bg-BG" sz="1500" dirty="0">
                <a:latin typeface="Garamond" panose="02020404030301010803" pitchFamily="18" charset="0"/>
              </a:rPr>
              <a:t> И</a:t>
            </a:r>
            <a:r>
              <a:rPr lang="en-AU" sz="1500" dirty="0">
                <a:latin typeface="Garamond" panose="02020404030301010803" pitchFamily="18" charset="0"/>
              </a:rPr>
              <a:t>. </a:t>
            </a:r>
            <a:r>
              <a:rPr lang="bg-BG" sz="1500" dirty="0" err="1">
                <a:latin typeface="Garamond" panose="02020404030301010803" pitchFamily="18" charset="0"/>
              </a:rPr>
              <a:t>Мелюкова</a:t>
            </a:r>
            <a:r>
              <a:rPr lang="en-AU" sz="1500" dirty="0">
                <a:latin typeface="Garamond" panose="02020404030301010803" pitchFamily="18" charset="0"/>
              </a:rPr>
              <a:t>, </a:t>
            </a:r>
            <a:r>
              <a:rPr lang="bg-BG" sz="1500" dirty="0">
                <a:latin typeface="Garamond" panose="02020404030301010803" pitchFamily="18" charset="0"/>
              </a:rPr>
              <a:t>Г. Б. </a:t>
            </a:r>
            <a:r>
              <a:rPr lang="bg-BG" sz="1500" dirty="0" err="1">
                <a:latin typeface="Garamond" panose="02020404030301010803" pitchFamily="18" charset="0"/>
              </a:rPr>
              <a:t>Федоров</a:t>
            </a:r>
            <a:r>
              <a:rPr lang="en-AU" sz="1500" dirty="0">
                <a:latin typeface="Garamond" panose="02020404030301010803" pitchFamily="18" charset="0"/>
              </a:rPr>
              <a:t>, E.K. </a:t>
            </a:r>
            <a:r>
              <a:rPr lang="bg-BG" sz="1500" dirty="0">
                <a:latin typeface="Garamond" panose="02020404030301010803" pitchFamily="18" charset="0"/>
              </a:rPr>
              <a:t>Черниш</a:t>
            </a:r>
            <a:r>
              <a:rPr lang="en-AU" sz="1500" dirty="0">
                <a:latin typeface="Garamond" panose="02020404030301010803" pitchFamily="18" charset="0"/>
              </a:rPr>
              <a:t>, T.</a:t>
            </a:r>
            <a:r>
              <a:rPr lang="bg-BG" sz="1500" dirty="0">
                <a:latin typeface="Garamond" panose="02020404030301010803" pitchFamily="18" charset="0"/>
              </a:rPr>
              <a:t> Г</a:t>
            </a:r>
            <a:r>
              <a:rPr lang="en-AU" sz="1500" dirty="0">
                <a:latin typeface="Garamond" panose="02020404030301010803" pitchFamily="18" charset="0"/>
              </a:rPr>
              <a:t>. </a:t>
            </a:r>
            <a:r>
              <a:rPr lang="bg-BG" sz="1500" dirty="0" err="1">
                <a:latin typeface="Garamond" panose="02020404030301010803" pitchFamily="18" charset="0"/>
              </a:rPr>
              <a:t>Мовша</a:t>
            </a:r>
            <a:r>
              <a:rPr lang="ro-RO" sz="1500" dirty="0">
                <a:latin typeface="Garamond" panose="02020404030301010803" pitchFamily="18" charset="0"/>
              </a:rPr>
              <a:t>.</a:t>
            </a:r>
            <a:endParaRPr lang="en-AU" sz="15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9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31" y="2041756"/>
            <a:ext cx="4351338" cy="4351338"/>
          </a:xfrm>
        </p:spPr>
      </p:pic>
      <p:sp>
        <p:nvSpPr>
          <p:cNvPr id="5" name="Rectangle 4"/>
          <p:cNvSpPr/>
          <p:nvPr/>
        </p:nvSpPr>
        <p:spPr>
          <a:xfrm>
            <a:off x="5146084" y="4118625"/>
            <a:ext cx="1893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dirty="0">
                <a:solidFill>
                  <a:srgbClr val="000099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Ана </a:t>
            </a:r>
            <a:r>
              <a:rPr lang="bg-BG" sz="2000" b="1" dirty="0" err="1">
                <a:solidFill>
                  <a:srgbClr val="000099"/>
                </a:solidFill>
                <a:latin typeface="Garamond" panose="02020404030301010803" pitchFamily="18" charset="0"/>
                <a:ea typeface="Calibri" panose="020F0502020204030204" pitchFamily="34" charset="0"/>
              </a:rPr>
              <a:t>Мелюкова</a:t>
            </a:r>
            <a:endParaRPr lang="ro-RO" sz="2000" b="1" dirty="0">
              <a:solidFill>
                <a:srgbClr val="000099"/>
              </a:solidFill>
              <a:latin typeface="Garamond" panose="02020404030301010803" pitchFamily="18" charset="0"/>
              <a:ea typeface="Calibri" panose="020F0502020204030204" pitchFamily="34" charset="0"/>
            </a:endParaRPr>
          </a:p>
          <a:p>
            <a:r>
              <a:rPr lang="ro-RO" sz="2000" dirty="0">
                <a:latin typeface="Garamond" panose="02020404030301010803" pitchFamily="18" charset="0"/>
                <a:ea typeface="Calibri" panose="020F0502020204030204" pitchFamily="34" charset="0"/>
              </a:rPr>
              <a:t>1921-2004</a:t>
            </a:r>
            <a:r>
              <a:rPr lang="en-AU" sz="2000" dirty="0">
                <a:latin typeface="Garamond" panose="02020404030301010803" pitchFamily="18" charset="0"/>
                <a:ea typeface="Calibri" panose="020F0502020204030204" pitchFamily="34" charset="0"/>
              </a:rPr>
              <a:t> </a:t>
            </a:r>
            <a:endParaRPr lang="en-AU" sz="2000" dirty="0">
              <a:latin typeface="Garamond" panose="020204040303010108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6084" y="4826511"/>
            <a:ext cx="6096000" cy="18135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bg-BG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Историк</a:t>
            </a:r>
            <a:r>
              <a:rPr lang="en-AU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археолог</a:t>
            </a:r>
            <a:r>
              <a:rPr lang="en-AU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5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скитолог</a:t>
            </a:r>
            <a:r>
              <a:rPr lang="en-AU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на историческите науки</a:t>
            </a:r>
            <a:r>
              <a:rPr lang="en-AU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ръководител на молдовската експедиция</a:t>
            </a:r>
            <a:r>
              <a:rPr lang="en-AU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ръководител на западно-скитската експедиция на Института по археология към Руската академия на науките</a:t>
            </a:r>
            <a:r>
              <a:rPr lang="en-AU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bg-BG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</a:t>
            </a:r>
            <a:r>
              <a:rPr lang="en-AU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1945</a:t>
            </a:r>
            <a:r>
              <a:rPr lang="bg-BG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AU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тя завършва Историческия факултет на Московския държавен университет</a:t>
            </a:r>
            <a:r>
              <a:rPr lang="en-AU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като специализира под ръководството на Б. Н. </a:t>
            </a:r>
            <a:r>
              <a:rPr lang="bg-BG" sz="1500" dirty="0" err="1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Граков</a:t>
            </a:r>
            <a:r>
              <a:rPr lang="en-AU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bg-BG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Основни научни интереси</a:t>
            </a:r>
            <a:r>
              <a:rPr lang="en-AU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bg-BG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и археология на скитите, траките и техните съседи в Източна и Централна Европа</a:t>
            </a:r>
            <a:r>
              <a:rPr lang="en-AU" sz="15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AU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80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6459</TotalTime>
  <Words>252</Words>
  <Application>Microsoft Office PowerPoint</Application>
  <PresentationFormat>Custom</PresentationFormat>
  <Paragraphs>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Нежни ръце за сурови професии.  Молдовски дами-археолози през вековете</vt:lpstr>
      <vt:lpstr>PowerPoint Presentation</vt:lpstr>
      <vt:lpstr>PowerPoint Presentation</vt:lpstr>
      <vt:lpstr>PowerPoint Presentation</vt:lpstr>
      <vt:lpstr>PowerPoint Presentation</vt:lpstr>
      <vt:lpstr>1954, Флорещ, Мъркулещ</vt:lpstr>
      <vt:lpstr>Екатерина Черниш  </vt:lpstr>
      <vt:lpstr>Тамара Мовша </vt:lpstr>
      <vt:lpstr>PowerPoint Presentation</vt:lpstr>
      <vt:lpstr>Наталия Серова, 1981</vt:lpstr>
      <vt:lpstr>Галина Григориева</vt:lpstr>
      <vt:lpstr>PowerPoint Presentation</vt:lpstr>
      <vt:lpstr>PowerPoint Presentation</vt:lpstr>
      <vt:lpstr>PowerPoint Presentation</vt:lpstr>
      <vt:lpstr>PowerPoint Presentation</vt:lpstr>
      <vt:lpstr>Екатерина Абизов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Jesica</dc:creator>
  <cp:lastModifiedBy>Admin</cp:lastModifiedBy>
  <cp:revision>109</cp:revision>
  <dcterms:created xsi:type="dcterms:W3CDTF">2018-08-30T12:28:00Z</dcterms:created>
  <dcterms:modified xsi:type="dcterms:W3CDTF">2022-11-26T15:21:09Z</dcterms:modified>
</cp:coreProperties>
</file>