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1" r:id="rId2"/>
    <p:sldId id="280" r:id="rId3"/>
    <p:sldId id="259" r:id="rId4"/>
    <p:sldId id="262" r:id="rId5"/>
    <p:sldId id="266" r:id="rId6"/>
    <p:sldId id="264" r:id="rId7"/>
    <p:sldId id="267" r:id="rId8"/>
    <p:sldId id="278" r:id="rId9"/>
    <p:sldId id="282" r:id="rId10"/>
    <p:sldId id="277" r:id="rId11"/>
    <p:sldId id="279" r:id="rId12"/>
    <p:sldId id="281" r:id="rId13"/>
    <p:sldId id="268" r:id="rId14"/>
    <p:sldId id="271" r:id="rId15"/>
    <p:sldId id="263" r:id="rId16"/>
    <p:sldId id="273" r:id="rId17"/>
    <p:sldId id="275" r:id="rId18"/>
    <p:sldId id="276" r:id="rId19"/>
    <p:sldId id="274" r:id="rId20"/>
    <p:sldId id="269" r:id="rId21"/>
    <p:sldId id="272" r:id="rId22"/>
    <p:sldId id="270" r:id="rId23"/>
    <p:sldId id="265" r:id="rId24"/>
  </p:sldIdLst>
  <p:sldSz cx="12192000" cy="6858000"/>
  <p:notesSz cx="6858000" cy="9144000"/>
  <p:defaultText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0033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p:scale>
          <a:sx n="100" d="100"/>
          <a:sy n="100" d="100"/>
        </p:scale>
        <p:origin x="-174" y="-2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ED033C2-9CD9-40B1-95C1-87EFBED175C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ro-RO"/>
          </a:p>
        </p:txBody>
      </p:sp>
      <p:sp>
        <p:nvSpPr>
          <p:cNvPr id="3" name="Subtitle 2">
            <a:extLst>
              <a:ext uri="{FF2B5EF4-FFF2-40B4-BE49-F238E27FC236}">
                <a16:creationId xmlns:a16="http://schemas.microsoft.com/office/drawing/2014/main" xmlns="" id="{6A347FF7-71E2-4BBD-B0E1-C19C85A59F5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ro-RO"/>
          </a:p>
        </p:txBody>
      </p:sp>
      <p:sp>
        <p:nvSpPr>
          <p:cNvPr id="4" name="Date Placeholder 3">
            <a:extLst>
              <a:ext uri="{FF2B5EF4-FFF2-40B4-BE49-F238E27FC236}">
                <a16:creationId xmlns:a16="http://schemas.microsoft.com/office/drawing/2014/main" xmlns="" id="{3CC2CF96-7B06-4E83-9398-3B77AA05905F}"/>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5" name="Footer Placeholder 4">
            <a:extLst>
              <a:ext uri="{FF2B5EF4-FFF2-40B4-BE49-F238E27FC236}">
                <a16:creationId xmlns:a16="http://schemas.microsoft.com/office/drawing/2014/main" xmlns="" id="{DE084FA3-6372-46F6-B9D0-5991EBCB7B49}"/>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358333EB-53DE-4E36-B77D-35FD380C304C}"/>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3915565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284F96B-E5E8-4853-94B0-161CC4038FE5}"/>
              </a:ext>
            </a:extLst>
          </p:cNvPr>
          <p:cNvSpPr>
            <a:spLocks noGrp="1"/>
          </p:cNvSpPr>
          <p:nvPr>
            <p:ph type="title"/>
          </p:nvPr>
        </p:nvSpPr>
        <p:spPr/>
        <p:txBody>
          <a:bodyPr/>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6C5CDE1B-2E4C-4E19-ADE1-8D9639416F9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FFC1EF8D-9A78-41DA-8364-53F63C678889}"/>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5" name="Footer Placeholder 4">
            <a:extLst>
              <a:ext uri="{FF2B5EF4-FFF2-40B4-BE49-F238E27FC236}">
                <a16:creationId xmlns:a16="http://schemas.microsoft.com/office/drawing/2014/main" xmlns="" id="{E4D22AB6-1DB5-4FB5-8DAC-DA6A5A6DFF80}"/>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E4D19745-9F01-449A-B98B-248647E84BB3}"/>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27912662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519C82C4-5B0E-4054-B31D-93BB142C5FF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ro-RO"/>
          </a:p>
        </p:txBody>
      </p:sp>
      <p:sp>
        <p:nvSpPr>
          <p:cNvPr id="3" name="Vertical Text Placeholder 2">
            <a:extLst>
              <a:ext uri="{FF2B5EF4-FFF2-40B4-BE49-F238E27FC236}">
                <a16:creationId xmlns:a16="http://schemas.microsoft.com/office/drawing/2014/main" xmlns="" id="{7DF964B6-30F3-4CF9-8282-D16A79224D5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E542F0FF-C65E-4EBD-8117-1100163425F4}"/>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5" name="Footer Placeholder 4">
            <a:extLst>
              <a:ext uri="{FF2B5EF4-FFF2-40B4-BE49-F238E27FC236}">
                <a16:creationId xmlns:a16="http://schemas.microsoft.com/office/drawing/2014/main" xmlns="" id="{B46CD6E5-9235-4EC9-A0A5-49CFE1C8E066}"/>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2CA5C860-B527-4D1F-895F-E0F83D00AD14}"/>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2259746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F270178-B92E-4171-9221-DAA10610001F}"/>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B00A8DDC-FBD0-4178-9245-0F7F8E7814A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50E74238-062D-45C8-8CD5-A6AC72D8CD26}"/>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5" name="Footer Placeholder 4">
            <a:extLst>
              <a:ext uri="{FF2B5EF4-FFF2-40B4-BE49-F238E27FC236}">
                <a16:creationId xmlns:a16="http://schemas.microsoft.com/office/drawing/2014/main" xmlns="" id="{D4F6D569-F057-47E3-86F7-0FEB5B160489}"/>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4DA7FE9D-FBCD-4C0E-B586-582E0A01C3C3}"/>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36299567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38EB021-0FAA-45FE-9550-E86E14C36F6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ro-RO"/>
          </a:p>
        </p:txBody>
      </p:sp>
      <p:sp>
        <p:nvSpPr>
          <p:cNvPr id="3" name="Text Placeholder 2">
            <a:extLst>
              <a:ext uri="{FF2B5EF4-FFF2-40B4-BE49-F238E27FC236}">
                <a16:creationId xmlns:a16="http://schemas.microsoft.com/office/drawing/2014/main" xmlns="" id="{3DEBA7D1-EB8C-4FE1-906F-EF8B0EA6EB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F98BA703-8B85-4045-B0D0-A6B449201022}"/>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5" name="Footer Placeholder 4">
            <a:extLst>
              <a:ext uri="{FF2B5EF4-FFF2-40B4-BE49-F238E27FC236}">
                <a16:creationId xmlns:a16="http://schemas.microsoft.com/office/drawing/2014/main" xmlns="" id="{4B09661D-570B-48CF-B6E2-56A1AB5B8F87}"/>
              </a:ext>
            </a:extLst>
          </p:cNvPr>
          <p:cNvSpPr>
            <a:spLocks noGrp="1"/>
          </p:cNvSpPr>
          <p:nvPr>
            <p:ph type="ftr" sz="quarter" idx="11"/>
          </p:nvPr>
        </p:nvSpPr>
        <p:spPr/>
        <p:txBody>
          <a:bodyPr/>
          <a:lstStyle/>
          <a:p>
            <a:endParaRPr lang="ro-RO"/>
          </a:p>
        </p:txBody>
      </p:sp>
      <p:sp>
        <p:nvSpPr>
          <p:cNvPr id="6" name="Slide Number Placeholder 5">
            <a:extLst>
              <a:ext uri="{FF2B5EF4-FFF2-40B4-BE49-F238E27FC236}">
                <a16:creationId xmlns:a16="http://schemas.microsoft.com/office/drawing/2014/main" xmlns="" id="{7159AA92-CDB6-4A37-9D39-1B851C79A2F6}"/>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9665174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A9AE5A8-E364-4366-9005-75238A8BF86E}"/>
              </a:ext>
            </a:extLst>
          </p:cNvPr>
          <p:cNvSpPr>
            <a:spLocks noGrp="1"/>
          </p:cNvSpPr>
          <p:nvPr>
            <p:ph type="title"/>
          </p:nvPr>
        </p:nvSpPr>
        <p:spPr/>
        <p:txBody>
          <a:body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8076ACD3-4B56-4B20-A85D-72093580949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Content Placeholder 3">
            <a:extLst>
              <a:ext uri="{FF2B5EF4-FFF2-40B4-BE49-F238E27FC236}">
                <a16:creationId xmlns:a16="http://schemas.microsoft.com/office/drawing/2014/main" xmlns="" id="{AE674A4F-BFA6-495E-A86F-3E6A44B85EEF}"/>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Date Placeholder 4">
            <a:extLst>
              <a:ext uri="{FF2B5EF4-FFF2-40B4-BE49-F238E27FC236}">
                <a16:creationId xmlns:a16="http://schemas.microsoft.com/office/drawing/2014/main" xmlns="" id="{3C7B34FB-A94D-4C52-A100-61EC1EDEEB59}"/>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6" name="Footer Placeholder 5">
            <a:extLst>
              <a:ext uri="{FF2B5EF4-FFF2-40B4-BE49-F238E27FC236}">
                <a16:creationId xmlns:a16="http://schemas.microsoft.com/office/drawing/2014/main" xmlns="" id="{1CBD2CE6-DB17-4A41-9830-FF202FAC3C16}"/>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A8CA0614-F381-4140-9518-2387AEF31C33}"/>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149276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2EE06E-9996-42D2-87E9-A09ECD51860B}"/>
              </a:ext>
            </a:extLst>
          </p:cNvPr>
          <p:cNvSpPr>
            <a:spLocks noGrp="1"/>
          </p:cNvSpPr>
          <p:nvPr>
            <p:ph type="title"/>
          </p:nvPr>
        </p:nvSpPr>
        <p:spPr>
          <a:xfrm>
            <a:off x="839788" y="365125"/>
            <a:ext cx="10515600" cy="1325563"/>
          </a:xfrm>
        </p:spPr>
        <p:txBody>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45AAA1E9-1CB4-4E0C-A432-D59EBFA02E9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CBA237AA-9083-409B-B480-F7EE3D1193C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5" name="Text Placeholder 4">
            <a:extLst>
              <a:ext uri="{FF2B5EF4-FFF2-40B4-BE49-F238E27FC236}">
                <a16:creationId xmlns:a16="http://schemas.microsoft.com/office/drawing/2014/main" xmlns="" id="{2B999317-8C8E-49ED-9C5A-1AB8807776E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53321BE8-BFEF-4F87-BABB-67AD2211108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7" name="Date Placeholder 6">
            <a:extLst>
              <a:ext uri="{FF2B5EF4-FFF2-40B4-BE49-F238E27FC236}">
                <a16:creationId xmlns:a16="http://schemas.microsoft.com/office/drawing/2014/main" xmlns="" id="{142C2F6B-90BB-4F8A-B824-882773E871C9}"/>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8" name="Footer Placeholder 7">
            <a:extLst>
              <a:ext uri="{FF2B5EF4-FFF2-40B4-BE49-F238E27FC236}">
                <a16:creationId xmlns:a16="http://schemas.microsoft.com/office/drawing/2014/main" xmlns="" id="{A149D699-A2E1-4864-BBEB-1448B8F094D5}"/>
              </a:ext>
            </a:extLst>
          </p:cNvPr>
          <p:cNvSpPr>
            <a:spLocks noGrp="1"/>
          </p:cNvSpPr>
          <p:nvPr>
            <p:ph type="ftr" sz="quarter" idx="11"/>
          </p:nvPr>
        </p:nvSpPr>
        <p:spPr/>
        <p:txBody>
          <a:bodyPr/>
          <a:lstStyle/>
          <a:p>
            <a:endParaRPr lang="ro-RO"/>
          </a:p>
        </p:txBody>
      </p:sp>
      <p:sp>
        <p:nvSpPr>
          <p:cNvPr id="9" name="Slide Number Placeholder 8">
            <a:extLst>
              <a:ext uri="{FF2B5EF4-FFF2-40B4-BE49-F238E27FC236}">
                <a16:creationId xmlns:a16="http://schemas.microsoft.com/office/drawing/2014/main" xmlns="" id="{D4E7EC8A-9B6D-4F03-B201-5E6A60FAF7F5}"/>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321865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1C69D1C-3D15-43FE-8E38-7CE7F614CE39}"/>
              </a:ext>
            </a:extLst>
          </p:cNvPr>
          <p:cNvSpPr>
            <a:spLocks noGrp="1"/>
          </p:cNvSpPr>
          <p:nvPr>
            <p:ph type="title"/>
          </p:nvPr>
        </p:nvSpPr>
        <p:spPr/>
        <p:txBody>
          <a:bodyPr/>
          <a:lstStyle/>
          <a:p>
            <a:r>
              <a:rPr lang="en-US"/>
              <a:t>Click to edit Master title style</a:t>
            </a:r>
            <a:endParaRPr lang="ro-RO"/>
          </a:p>
        </p:txBody>
      </p:sp>
      <p:sp>
        <p:nvSpPr>
          <p:cNvPr id="3" name="Date Placeholder 2">
            <a:extLst>
              <a:ext uri="{FF2B5EF4-FFF2-40B4-BE49-F238E27FC236}">
                <a16:creationId xmlns:a16="http://schemas.microsoft.com/office/drawing/2014/main" xmlns="" id="{54B888C7-BAD8-46F0-A089-E21036413855}"/>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4" name="Footer Placeholder 3">
            <a:extLst>
              <a:ext uri="{FF2B5EF4-FFF2-40B4-BE49-F238E27FC236}">
                <a16:creationId xmlns:a16="http://schemas.microsoft.com/office/drawing/2014/main" xmlns="" id="{44B5D4B0-2B6A-4836-9EFD-B8C6A2BEDDCE}"/>
              </a:ext>
            </a:extLst>
          </p:cNvPr>
          <p:cNvSpPr>
            <a:spLocks noGrp="1"/>
          </p:cNvSpPr>
          <p:nvPr>
            <p:ph type="ftr" sz="quarter" idx="11"/>
          </p:nvPr>
        </p:nvSpPr>
        <p:spPr/>
        <p:txBody>
          <a:bodyPr/>
          <a:lstStyle/>
          <a:p>
            <a:endParaRPr lang="ro-RO"/>
          </a:p>
        </p:txBody>
      </p:sp>
      <p:sp>
        <p:nvSpPr>
          <p:cNvPr id="5" name="Slide Number Placeholder 4">
            <a:extLst>
              <a:ext uri="{FF2B5EF4-FFF2-40B4-BE49-F238E27FC236}">
                <a16:creationId xmlns:a16="http://schemas.microsoft.com/office/drawing/2014/main" xmlns="" id="{79E6713E-CAE5-4DA9-8268-C7D07B66EAA1}"/>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5611735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21A3F1FB-A038-42CE-83BA-465A90DEABE2}"/>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3" name="Footer Placeholder 2">
            <a:extLst>
              <a:ext uri="{FF2B5EF4-FFF2-40B4-BE49-F238E27FC236}">
                <a16:creationId xmlns:a16="http://schemas.microsoft.com/office/drawing/2014/main" xmlns="" id="{C01EC4EB-14F9-4AC0-A8BB-5C2596F0AC20}"/>
              </a:ext>
            </a:extLst>
          </p:cNvPr>
          <p:cNvSpPr>
            <a:spLocks noGrp="1"/>
          </p:cNvSpPr>
          <p:nvPr>
            <p:ph type="ftr" sz="quarter" idx="11"/>
          </p:nvPr>
        </p:nvSpPr>
        <p:spPr/>
        <p:txBody>
          <a:bodyPr/>
          <a:lstStyle/>
          <a:p>
            <a:endParaRPr lang="ro-RO"/>
          </a:p>
        </p:txBody>
      </p:sp>
      <p:sp>
        <p:nvSpPr>
          <p:cNvPr id="4" name="Slide Number Placeholder 3">
            <a:extLst>
              <a:ext uri="{FF2B5EF4-FFF2-40B4-BE49-F238E27FC236}">
                <a16:creationId xmlns:a16="http://schemas.microsoft.com/office/drawing/2014/main" xmlns="" id="{144BB822-41C9-48A3-8D57-821DAAC4B90F}"/>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41023856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AC3692-D0A7-4241-9182-6664E77FE7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Content Placeholder 2">
            <a:extLst>
              <a:ext uri="{FF2B5EF4-FFF2-40B4-BE49-F238E27FC236}">
                <a16:creationId xmlns:a16="http://schemas.microsoft.com/office/drawing/2014/main" xmlns="" id="{43BBA7E2-045A-4811-840C-3092837B050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Text Placeholder 3">
            <a:extLst>
              <a:ext uri="{FF2B5EF4-FFF2-40B4-BE49-F238E27FC236}">
                <a16:creationId xmlns:a16="http://schemas.microsoft.com/office/drawing/2014/main" xmlns="" id="{C690CC26-C161-453F-B385-70C391A27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85AD37C8-BEFC-4CB8-B650-844FF081695B}"/>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6" name="Footer Placeholder 5">
            <a:extLst>
              <a:ext uri="{FF2B5EF4-FFF2-40B4-BE49-F238E27FC236}">
                <a16:creationId xmlns:a16="http://schemas.microsoft.com/office/drawing/2014/main" xmlns="" id="{F69A74CD-351F-44EE-8311-8C68AE5877AD}"/>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8644BBA4-DC7E-4911-9D68-0E33643765FA}"/>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15103259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69A42-7FAA-4D27-908C-35BFD74AC7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ro-RO"/>
          </a:p>
        </p:txBody>
      </p:sp>
      <p:sp>
        <p:nvSpPr>
          <p:cNvPr id="3" name="Picture Placeholder 2">
            <a:extLst>
              <a:ext uri="{FF2B5EF4-FFF2-40B4-BE49-F238E27FC236}">
                <a16:creationId xmlns:a16="http://schemas.microsoft.com/office/drawing/2014/main" xmlns="" id="{97093274-470F-4B7D-811D-0A7A71F60B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o-RO"/>
          </a:p>
        </p:txBody>
      </p:sp>
      <p:sp>
        <p:nvSpPr>
          <p:cNvPr id="4" name="Text Placeholder 3">
            <a:extLst>
              <a:ext uri="{FF2B5EF4-FFF2-40B4-BE49-F238E27FC236}">
                <a16:creationId xmlns:a16="http://schemas.microsoft.com/office/drawing/2014/main" xmlns="" id="{7D3F26CA-60BC-4463-B1A9-2A1B56C06C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46935512-E02D-4633-B6B2-8A933DEF43D8}"/>
              </a:ext>
            </a:extLst>
          </p:cNvPr>
          <p:cNvSpPr>
            <a:spLocks noGrp="1"/>
          </p:cNvSpPr>
          <p:nvPr>
            <p:ph type="dt" sz="half" idx="10"/>
          </p:nvPr>
        </p:nvSpPr>
        <p:spPr/>
        <p:txBody>
          <a:bodyPr/>
          <a:lstStyle/>
          <a:p>
            <a:fld id="{4116417E-01D5-487C-8D2F-9442D2DCEC50}" type="datetimeFigureOut">
              <a:rPr lang="ro-RO" smtClean="0"/>
              <a:t>13.10.2022</a:t>
            </a:fld>
            <a:endParaRPr lang="ro-RO"/>
          </a:p>
        </p:txBody>
      </p:sp>
      <p:sp>
        <p:nvSpPr>
          <p:cNvPr id="6" name="Footer Placeholder 5">
            <a:extLst>
              <a:ext uri="{FF2B5EF4-FFF2-40B4-BE49-F238E27FC236}">
                <a16:creationId xmlns:a16="http://schemas.microsoft.com/office/drawing/2014/main" xmlns="" id="{3FF66991-A93E-4AEE-AD44-ED6317E4E53E}"/>
              </a:ext>
            </a:extLst>
          </p:cNvPr>
          <p:cNvSpPr>
            <a:spLocks noGrp="1"/>
          </p:cNvSpPr>
          <p:nvPr>
            <p:ph type="ftr" sz="quarter" idx="11"/>
          </p:nvPr>
        </p:nvSpPr>
        <p:spPr/>
        <p:txBody>
          <a:bodyPr/>
          <a:lstStyle/>
          <a:p>
            <a:endParaRPr lang="ro-RO"/>
          </a:p>
        </p:txBody>
      </p:sp>
      <p:sp>
        <p:nvSpPr>
          <p:cNvPr id="7" name="Slide Number Placeholder 6">
            <a:extLst>
              <a:ext uri="{FF2B5EF4-FFF2-40B4-BE49-F238E27FC236}">
                <a16:creationId xmlns:a16="http://schemas.microsoft.com/office/drawing/2014/main" xmlns="" id="{CA492903-5361-4E53-8F50-CA570C44CD3F}"/>
              </a:ext>
            </a:extLst>
          </p:cNvPr>
          <p:cNvSpPr>
            <a:spLocks noGrp="1"/>
          </p:cNvSpPr>
          <p:nvPr>
            <p:ph type="sldNum" sz="quarter" idx="12"/>
          </p:nvPr>
        </p:nvSpPr>
        <p:spPr/>
        <p:txBody>
          <a:bodyPr/>
          <a:lstStyle/>
          <a:p>
            <a:fld id="{8745BDB7-FC6B-44C4-A97C-B6C80261BB36}" type="slidenum">
              <a:rPr lang="ro-RO" smtClean="0"/>
              <a:t>‹#›</a:t>
            </a:fld>
            <a:endParaRPr lang="ro-RO"/>
          </a:p>
        </p:txBody>
      </p:sp>
    </p:spTree>
    <p:extLst>
      <p:ext uri="{BB962C8B-B14F-4D97-AF65-F5344CB8AC3E}">
        <p14:creationId xmlns:p14="http://schemas.microsoft.com/office/powerpoint/2010/main" val="34490083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85018B6-C2D3-460A-B054-1320D6A0B67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ro-RO"/>
          </a:p>
        </p:txBody>
      </p:sp>
      <p:sp>
        <p:nvSpPr>
          <p:cNvPr id="3" name="Text Placeholder 2">
            <a:extLst>
              <a:ext uri="{FF2B5EF4-FFF2-40B4-BE49-F238E27FC236}">
                <a16:creationId xmlns:a16="http://schemas.microsoft.com/office/drawing/2014/main" xmlns="" id="{B2D4477A-7B1B-4CA5-B49F-7B1F4464BCB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ro-RO"/>
          </a:p>
        </p:txBody>
      </p:sp>
      <p:sp>
        <p:nvSpPr>
          <p:cNvPr id="4" name="Date Placeholder 3">
            <a:extLst>
              <a:ext uri="{FF2B5EF4-FFF2-40B4-BE49-F238E27FC236}">
                <a16:creationId xmlns:a16="http://schemas.microsoft.com/office/drawing/2014/main" xmlns="" id="{DF3A7DEB-FFDA-4D4D-A92A-46BE9DB176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16417E-01D5-487C-8D2F-9442D2DCEC50}" type="datetimeFigureOut">
              <a:rPr lang="ro-RO" smtClean="0"/>
              <a:t>13.10.2022</a:t>
            </a:fld>
            <a:endParaRPr lang="ro-RO"/>
          </a:p>
        </p:txBody>
      </p:sp>
      <p:sp>
        <p:nvSpPr>
          <p:cNvPr id="5" name="Footer Placeholder 4">
            <a:extLst>
              <a:ext uri="{FF2B5EF4-FFF2-40B4-BE49-F238E27FC236}">
                <a16:creationId xmlns:a16="http://schemas.microsoft.com/office/drawing/2014/main" xmlns="" id="{680539D6-68CC-4F33-B5BC-7F799FFEEF5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o-RO"/>
          </a:p>
        </p:txBody>
      </p:sp>
      <p:sp>
        <p:nvSpPr>
          <p:cNvPr id="6" name="Slide Number Placeholder 5">
            <a:extLst>
              <a:ext uri="{FF2B5EF4-FFF2-40B4-BE49-F238E27FC236}">
                <a16:creationId xmlns:a16="http://schemas.microsoft.com/office/drawing/2014/main" xmlns="" id="{A0FA194A-469C-4EC2-9F39-F56C9874EFC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45BDB7-FC6B-44C4-A97C-B6C80261BB36}" type="slidenum">
              <a:rPr lang="ro-RO" smtClean="0"/>
              <a:t>‹#›</a:t>
            </a:fld>
            <a:endParaRPr lang="ro-RO"/>
          </a:p>
        </p:txBody>
      </p:sp>
    </p:spTree>
    <p:extLst>
      <p:ext uri="{BB962C8B-B14F-4D97-AF65-F5344CB8AC3E}">
        <p14:creationId xmlns:p14="http://schemas.microsoft.com/office/powerpoint/2010/main" val="319812116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o-RO"/>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fif"/><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3.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image" Target="../media/image39.jp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8.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fif"/><Relationship Id="rId1" Type="http://schemas.openxmlformats.org/officeDocument/2006/relationships/slideLayout" Target="../slideLayouts/slideLayout7.xml"/><Relationship Id="rId4" Type="http://schemas.openxmlformats.org/officeDocument/2006/relationships/image" Target="../media/image46.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g"/><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2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2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4" Type="http://schemas.openxmlformats.org/officeDocument/2006/relationships/image" Target="../media/image5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fif"/></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2.jf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F04460-9156-816F-7764-02D499A0D137}"/>
              </a:ext>
            </a:extLst>
          </p:cNvPr>
          <p:cNvSpPr>
            <a:spLocks noGrp="1"/>
          </p:cNvSpPr>
          <p:nvPr>
            <p:ph type="title"/>
          </p:nvPr>
        </p:nvSpPr>
        <p:spPr>
          <a:xfrm>
            <a:off x="1130530" y="3115352"/>
            <a:ext cx="9874134" cy="1325563"/>
          </a:xfrm>
        </p:spPr>
        <p:txBody>
          <a:bodyPr>
            <a:noAutofit/>
          </a:bodyPr>
          <a:lstStyle/>
          <a:p>
            <a:pPr algn="ctr"/>
            <a:r>
              <a:rPr lang="en-US" sz="4500" b="1" dirty="0">
                <a:solidFill>
                  <a:srgbClr val="0070C0"/>
                </a:solidFill>
                <a:latin typeface="Garamond" panose="02020404030301010803" pitchFamily="18" charset="0"/>
              </a:rPr>
              <a:t>Soft hands for hard professions. </a:t>
            </a:r>
            <a:r>
              <a:rPr lang="ro-RO" sz="4500" b="1" dirty="0" smtClean="0">
                <a:solidFill>
                  <a:srgbClr val="0070C0"/>
                </a:solidFill>
                <a:latin typeface="Garamond" panose="02020404030301010803" pitchFamily="18" charset="0"/>
              </a:rPr>
              <a:t/>
            </a:r>
            <a:br>
              <a:rPr lang="ro-RO" sz="4500" b="1" dirty="0" smtClean="0">
                <a:solidFill>
                  <a:srgbClr val="0070C0"/>
                </a:solidFill>
                <a:latin typeface="Garamond" panose="02020404030301010803" pitchFamily="18" charset="0"/>
              </a:rPr>
            </a:br>
            <a:r>
              <a:rPr lang="en-US" sz="4500" b="1" dirty="0" smtClean="0">
                <a:solidFill>
                  <a:srgbClr val="0070C0"/>
                </a:solidFill>
                <a:latin typeface="Garamond" panose="02020404030301010803" pitchFamily="18" charset="0"/>
              </a:rPr>
              <a:t>Moldovan </a:t>
            </a:r>
            <a:r>
              <a:rPr lang="en-US" sz="4500" b="1" dirty="0">
                <a:solidFill>
                  <a:srgbClr val="0070C0"/>
                </a:solidFill>
                <a:latin typeface="Garamond" panose="02020404030301010803" pitchFamily="18" charset="0"/>
              </a:rPr>
              <a:t>female archaeologists in </a:t>
            </a:r>
            <a:r>
              <a:rPr lang="en-US" sz="4500" b="1" dirty="0" smtClean="0">
                <a:solidFill>
                  <a:srgbClr val="0070C0"/>
                </a:solidFill>
                <a:latin typeface="Garamond" panose="02020404030301010803" pitchFamily="18" charset="0"/>
              </a:rPr>
              <a:t>time</a:t>
            </a:r>
            <a:endParaRPr lang="en-US" sz="4500" b="1" dirty="0">
              <a:solidFill>
                <a:srgbClr val="0070C0"/>
              </a:solidFill>
              <a:latin typeface="Garamond" panose="02020404030301010803" pitchFamily="18" charset="0"/>
            </a:endParaRPr>
          </a:p>
        </p:txBody>
      </p:sp>
      <p:sp>
        <p:nvSpPr>
          <p:cNvPr id="3" name="Rectangle 2"/>
          <p:cNvSpPr/>
          <p:nvPr/>
        </p:nvSpPr>
        <p:spPr>
          <a:xfrm>
            <a:off x="4823460" y="5092577"/>
            <a:ext cx="6096000" cy="646331"/>
          </a:xfrm>
          <a:prstGeom prst="rect">
            <a:avLst/>
          </a:prstGeom>
        </p:spPr>
        <p:txBody>
          <a:bodyPr>
            <a:spAutoFit/>
          </a:bodyPr>
          <a:lstStyle/>
          <a:p>
            <a:pPr algn="r"/>
            <a:r>
              <a:rPr lang="ro-RO" b="1" dirty="0">
                <a:solidFill>
                  <a:srgbClr val="0070C0"/>
                </a:solidFill>
                <a:latin typeface="Garamond" panose="02020404030301010803" pitchFamily="18" charset="0"/>
              </a:rPr>
              <a:t>Mariana Vasilache</a:t>
            </a:r>
            <a:br>
              <a:rPr lang="ro-RO" b="1" dirty="0">
                <a:solidFill>
                  <a:srgbClr val="0070C0"/>
                </a:solidFill>
                <a:latin typeface="Garamond" panose="02020404030301010803" pitchFamily="18" charset="0"/>
              </a:rPr>
            </a:br>
            <a:r>
              <a:rPr lang="ro-RO" b="1" dirty="0">
                <a:solidFill>
                  <a:srgbClr val="0070C0"/>
                </a:solidFill>
                <a:latin typeface="Garamond" panose="02020404030301010803" pitchFamily="18" charset="0"/>
              </a:rPr>
              <a:t>National Museum of History of Moldova</a:t>
            </a:r>
            <a:endParaRPr lang="en-AU" b="1" dirty="0">
              <a:solidFill>
                <a:srgbClr val="0070C0"/>
              </a:solidFill>
              <a:latin typeface="Garamond" panose="02020404030301010803" pitchFamily="18" charset="0"/>
            </a:endParaRPr>
          </a:p>
        </p:txBody>
      </p:sp>
      <p:sp>
        <p:nvSpPr>
          <p:cNvPr id="4" name="Rectangle 3"/>
          <p:cNvSpPr/>
          <p:nvPr/>
        </p:nvSpPr>
        <p:spPr>
          <a:xfrm>
            <a:off x="4526758" y="6205904"/>
            <a:ext cx="3081677" cy="369332"/>
          </a:xfrm>
          <a:prstGeom prst="rect">
            <a:avLst/>
          </a:prstGeom>
        </p:spPr>
        <p:txBody>
          <a:bodyPr wrap="none">
            <a:spAutoFit/>
          </a:bodyPr>
          <a:lstStyle/>
          <a:p>
            <a:r>
              <a:rPr lang="en-US" dirty="0" err="1">
                <a:solidFill>
                  <a:srgbClr val="0070C0"/>
                </a:solidFill>
                <a:latin typeface="Garamond" panose="02020404030301010803" pitchFamily="18" charset="0"/>
              </a:rPr>
              <a:t>Nessebar</a:t>
            </a:r>
            <a:r>
              <a:rPr lang="en-US" dirty="0">
                <a:solidFill>
                  <a:srgbClr val="0070C0"/>
                </a:solidFill>
                <a:latin typeface="Garamond" panose="02020404030301010803" pitchFamily="18" charset="0"/>
              </a:rPr>
              <a:t>, October 10-12, 2022</a:t>
            </a:r>
            <a:endParaRPr lang="en-AU" dirty="0">
              <a:solidFill>
                <a:srgbClr val="0070C0"/>
              </a:solidFill>
              <a:latin typeface="Garamond" panose="02020404030301010803" pitchFamily="18" charset="0"/>
            </a:endParaRPr>
          </a:p>
        </p:txBody>
      </p:sp>
    </p:spTree>
    <p:extLst>
      <p:ext uri="{BB962C8B-B14F-4D97-AF65-F5344CB8AC3E}">
        <p14:creationId xmlns:p14="http://schemas.microsoft.com/office/powerpoint/2010/main" val="360379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833" y="5988266"/>
            <a:ext cx="2565555" cy="612039"/>
          </a:xfrm>
        </p:spPr>
        <p:txBody>
          <a:bodyPr>
            <a:normAutofit/>
          </a:bodyPr>
          <a:lstStyle/>
          <a:p>
            <a:pPr algn="ctr"/>
            <a:r>
              <a:rPr lang="ro-RO" sz="2000" b="1" dirty="0" smtClean="0">
                <a:solidFill>
                  <a:srgbClr val="000099"/>
                </a:solidFill>
                <a:latin typeface="Garamond" panose="02020404030301010803" pitchFamily="18" charset="0"/>
              </a:rPr>
              <a:t>Natalia Serova, </a:t>
            </a:r>
            <a:r>
              <a:rPr lang="ro-RO" sz="2000" b="1" dirty="0" smtClean="0">
                <a:latin typeface="Garamond" panose="02020404030301010803" pitchFamily="18" charset="0"/>
              </a:rPr>
              <a:t>1981</a:t>
            </a:r>
            <a:endParaRPr lang="en-AU" sz="2000" b="1" dirty="0">
              <a:latin typeface="Garamond" panose="020204040303010108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237745" y="2144685"/>
            <a:ext cx="3038342" cy="4594932"/>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1942" y="2144685"/>
            <a:ext cx="2461338" cy="373339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9977" y="2877648"/>
            <a:ext cx="4134990" cy="2775006"/>
          </a:xfrm>
          <a:prstGeom prst="rect">
            <a:avLst/>
          </a:prstGeom>
        </p:spPr>
      </p:pic>
    </p:spTree>
    <p:extLst>
      <p:ext uri="{BB962C8B-B14F-4D97-AF65-F5344CB8AC3E}">
        <p14:creationId xmlns:p14="http://schemas.microsoft.com/office/powerpoint/2010/main" val="319002648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13811" y="6132423"/>
            <a:ext cx="2194559" cy="523702"/>
          </a:xfrm>
        </p:spPr>
        <p:txBody>
          <a:bodyPr>
            <a:normAutofit/>
          </a:bodyPr>
          <a:lstStyle/>
          <a:p>
            <a:r>
              <a:rPr lang="en-GB" sz="2000" b="1" dirty="0" smtClean="0">
                <a:solidFill>
                  <a:srgbClr val="000099"/>
                </a:solidFill>
                <a:latin typeface="Garamond" panose="02020404030301010803" pitchFamily="18" charset="0"/>
              </a:rPr>
              <a:t>Galina </a:t>
            </a:r>
            <a:r>
              <a:rPr lang="en-GB" sz="2000" b="1" dirty="0" err="1" smtClean="0">
                <a:solidFill>
                  <a:srgbClr val="000099"/>
                </a:solidFill>
                <a:latin typeface="Garamond" panose="02020404030301010803" pitchFamily="18" charset="0"/>
              </a:rPr>
              <a:t>Grigorieva</a:t>
            </a:r>
            <a:r>
              <a:rPr lang="en-GB" sz="2000" b="1" dirty="0" smtClean="0">
                <a:solidFill>
                  <a:srgbClr val="000099"/>
                </a:solidFill>
                <a:latin typeface="Garamond" panose="02020404030301010803" pitchFamily="18" charset="0"/>
              </a:rPr>
              <a:t> </a:t>
            </a:r>
            <a:endParaRPr lang="en-AU" sz="2000" b="1" dirty="0">
              <a:solidFill>
                <a:srgbClr val="000099"/>
              </a:solidFill>
              <a:latin typeface="Garamond" panose="020204040303010108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535009" y="2415672"/>
            <a:ext cx="5123772" cy="357025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2369" y="2205493"/>
            <a:ext cx="5444234" cy="3331013"/>
          </a:xfrm>
          <a:prstGeom prst="rect">
            <a:avLst/>
          </a:prstGeom>
        </p:spPr>
      </p:pic>
      <p:sp>
        <p:nvSpPr>
          <p:cNvPr id="6" name="Rectangle 5"/>
          <p:cNvSpPr/>
          <p:nvPr/>
        </p:nvSpPr>
        <p:spPr>
          <a:xfrm>
            <a:off x="8517345" y="6093677"/>
            <a:ext cx="1159100" cy="323165"/>
          </a:xfrm>
          <a:prstGeom prst="rect">
            <a:avLst/>
          </a:prstGeom>
        </p:spPr>
        <p:txBody>
          <a:bodyPr wrap="none">
            <a:spAutoFit/>
          </a:bodyPr>
          <a:lstStyle/>
          <a:p>
            <a:r>
              <a:rPr lang="en-GB" sz="1500" dirty="0">
                <a:latin typeface="Garamond" panose="02020404030301010803" pitchFamily="18" charset="0"/>
              </a:rPr>
              <a:t>Ra</a:t>
            </a:r>
            <a:r>
              <a:rPr lang="ro-RO" sz="1500" dirty="0">
                <a:latin typeface="Garamond" panose="02020404030301010803" pitchFamily="18" charset="0"/>
              </a:rPr>
              <a:t>școv, </a:t>
            </a:r>
            <a:r>
              <a:rPr lang="en-GB" sz="1500" dirty="0">
                <a:latin typeface="Garamond" panose="02020404030301010803" pitchFamily="18" charset="0"/>
              </a:rPr>
              <a:t>1971</a:t>
            </a:r>
            <a:endParaRPr lang="en-AU" sz="1500" dirty="0">
              <a:latin typeface="Garamond" panose="02020404030301010803" pitchFamily="18" charset="0"/>
            </a:endParaRPr>
          </a:p>
        </p:txBody>
      </p:sp>
      <p:sp>
        <p:nvSpPr>
          <p:cNvPr id="7" name="Rectangle 6"/>
          <p:cNvSpPr/>
          <p:nvPr/>
        </p:nvSpPr>
        <p:spPr>
          <a:xfrm>
            <a:off x="2612745" y="5609754"/>
            <a:ext cx="1483483" cy="323165"/>
          </a:xfrm>
          <a:prstGeom prst="rect">
            <a:avLst/>
          </a:prstGeom>
        </p:spPr>
        <p:txBody>
          <a:bodyPr wrap="none">
            <a:spAutoFit/>
          </a:bodyPr>
          <a:lstStyle/>
          <a:p>
            <a:r>
              <a:rPr lang="ro-RO" sz="1500" dirty="0" smtClean="0">
                <a:latin typeface="Garamond" panose="02020404030301010803" pitchFamily="18" charset="0"/>
              </a:rPr>
              <a:t>Varvarovka, </a:t>
            </a:r>
            <a:r>
              <a:rPr lang="en-GB" sz="1500" dirty="0" smtClean="0">
                <a:latin typeface="Garamond" panose="02020404030301010803" pitchFamily="18" charset="0"/>
              </a:rPr>
              <a:t>19</a:t>
            </a:r>
            <a:r>
              <a:rPr lang="ro-RO" sz="1500" dirty="0" smtClean="0">
                <a:latin typeface="Garamond" panose="02020404030301010803" pitchFamily="18" charset="0"/>
              </a:rPr>
              <a:t>6</a:t>
            </a:r>
            <a:r>
              <a:rPr lang="en-GB" sz="1500" dirty="0" smtClean="0">
                <a:latin typeface="Garamond" panose="02020404030301010803" pitchFamily="18" charset="0"/>
              </a:rPr>
              <a:t>1</a:t>
            </a:r>
            <a:endParaRPr lang="en-AU" sz="1500" dirty="0">
              <a:latin typeface="Garamond" panose="02020404030301010803" pitchFamily="18" charset="0"/>
            </a:endParaRPr>
          </a:p>
        </p:txBody>
      </p:sp>
    </p:spTree>
    <p:extLst>
      <p:ext uri="{BB962C8B-B14F-4D97-AF65-F5344CB8AC3E}">
        <p14:creationId xmlns:p14="http://schemas.microsoft.com/office/powerpoint/2010/main" val="310181779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38011" y="2420129"/>
            <a:ext cx="4138612" cy="4138612"/>
          </a:xfrm>
          <a:prstGeom prst="rect">
            <a:avLst/>
          </a:prstGeom>
        </p:spPr>
      </p:pic>
      <p:sp>
        <p:nvSpPr>
          <p:cNvPr id="3" name="Rectangle 2"/>
          <p:cNvSpPr/>
          <p:nvPr/>
        </p:nvSpPr>
        <p:spPr>
          <a:xfrm>
            <a:off x="1335578" y="5769032"/>
            <a:ext cx="6096000" cy="861774"/>
          </a:xfrm>
          <a:prstGeom prst="rect">
            <a:avLst/>
          </a:prstGeom>
        </p:spPr>
        <p:txBody>
          <a:bodyPr>
            <a:spAutoFit/>
          </a:bodyPr>
          <a:lstStyle/>
          <a:p>
            <a:pPr algn="r" fontAlgn="ctr"/>
            <a:r>
              <a:rPr lang="en-GB" sz="2000" b="1" dirty="0">
                <a:solidFill>
                  <a:srgbClr val="000099"/>
                </a:solidFill>
                <a:latin typeface="Garamond" panose="02020404030301010803" pitchFamily="18" charset="0"/>
              </a:rPr>
              <a:t>Maya </a:t>
            </a:r>
            <a:r>
              <a:rPr lang="en-GB" sz="2000" b="1" dirty="0" err="1">
                <a:solidFill>
                  <a:srgbClr val="000099"/>
                </a:solidFill>
                <a:latin typeface="Garamond" panose="02020404030301010803" pitchFamily="18" charset="0"/>
              </a:rPr>
              <a:t>Kashuba</a:t>
            </a:r>
            <a:endParaRPr lang="en-GB" sz="2000" b="1" dirty="0">
              <a:solidFill>
                <a:srgbClr val="000099"/>
              </a:solidFill>
              <a:latin typeface="Garamond" panose="02020404030301010803" pitchFamily="18" charset="0"/>
            </a:endParaRPr>
          </a:p>
          <a:p>
            <a:pPr algn="r"/>
            <a:r>
              <a:rPr lang="en-GB" sz="1500" dirty="0">
                <a:solidFill>
                  <a:srgbClr val="111111"/>
                </a:solidFill>
                <a:latin typeface="Garamond" panose="02020404030301010803" pitchFamily="18" charset="0"/>
              </a:rPr>
              <a:t>Institute for History of the Material Culture Russian Academy of Sciences · Department of Archaeology of Caucasus and Central Asia</a:t>
            </a:r>
            <a:endParaRPr lang="en-GB" sz="1500" b="0" i="0" dirty="0">
              <a:solidFill>
                <a:srgbClr val="111111"/>
              </a:solidFill>
              <a:effectLst/>
              <a:latin typeface="Garamond" panose="02020404030301010803"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626" y="2119634"/>
            <a:ext cx="2518371" cy="3563813"/>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7820" y="2119634"/>
            <a:ext cx="2569358" cy="3649398"/>
          </a:xfrm>
          <a:prstGeom prst="rect">
            <a:avLst/>
          </a:prstGeom>
        </p:spPr>
      </p:pic>
    </p:spTree>
    <p:extLst>
      <p:ext uri="{BB962C8B-B14F-4D97-AF65-F5344CB8AC3E}">
        <p14:creationId xmlns:p14="http://schemas.microsoft.com/office/powerpoint/2010/main" val="2103025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1988" y="2067158"/>
            <a:ext cx="3150870" cy="4201160"/>
          </a:xfrm>
          <a:prstGeom prst="rect">
            <a:avLst/>
          </a:prstGeom>
        </p:spPr>
      </p:pic>
      <p:sp>
        <p:nvSpPr>
          <p:cNvPr id="4" name="Rectangle 3"/>
          <p:cNvSpPr/>
          <p:nvPr/>
        </p:nvSpPr>
        <p:spPr>
          <a:xfrm>
            <a:off x="848936" y="5951913"/>
            <a:ext cx="2116285" cy="400110"/>
          </a:xfrm>
          <a:prstGeom prst="rect">
            <a:avLst/>
          </a:prstGeom>
        </p:spPr>
        <p:txBody>
          <a:bodyPr wrap="none">
            <a:spAutoFit/>
          </a:bodyPr>
          <a:lstStyle/>
          <a:p>
            <a:pPr algn="ctr"/>
            <a:r>
              <a:rPr lang="ro-RO" sz="2000" b="1" dirty="0" smtClean="0">
                <a:solidFill>
                  <a:srgbClr val="000099"/>
                </a:solidFill>
                <a:latin typeface="Garamond" panose="02020404030301010803" pitchFamily="18" charset="0"/>
              </a:rPr>
              <a:t>Natalia Mateevici</a:t>
            </a:r>
            <a:endParaRPr lang="en-US" sz="2000" b="1" dirty="0">
              <a:solidFill>
                <a:srgbClr val="000099"/>
              </a:solidFill>
              <a:latin typeface="Garamond" panose="02020404030301010803"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7767" y="2067158"/>
            <a:ext cx="2713760" cy="4388075"/>
          </a:xfrm>
          <a:prstGeom prst="rect">
            <a:avLst/>
          </a:prstGeom>
        </p:spPr>
      </p:pic>
    </p:spTree>
    <p:extLst>
      <p:ext uri="{BB962C8B-B14F-4D97-AF65-F5344CB8AC3E}">
        <p14:creationId xmlns:p14="http://schemas.microsoft.com/office/powerpoint/2010/main" val="3739381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63247" y="2174117"/>
            <a:ext cx="3250623" cy="4334164"/>
          </a:xfrm>
          <a:prstGeom prst="rect">
            <a:avLst/>
          </a:prstGeom>
        </p:spPr>
      </p:pic>
      <p:sp>
        <p:nvSpPr>
          <p:cNvPr id="4" name="Rectangle 3"/>
          <p:cNvSpPr/>
          <p:nvPr/>
        </p:nvSpPr>
        <p:spPr>
          <a:xfrm>
            <a:off x="5562099" y="6249488"/>
            <a:ext cx="2331343" cy="400110"/>
          </a:xfrm>
          <a:prstGeom prst="rect">
            <a:avLst/>
          </a:prstGeom>
        </p:spPr>
        <p:txBody>
          <a:bodyPr wrap="none">
            <a:spAutoFit/>
          </a:bodyPr>
          <a:lstStyle/>
          <a:p>
            <a:pPr algn="ctr"/>
            <a:r>
              <a:rPr lang="ro-RO" sz="2000" b="1" dirty="0" smtClean="0">
                <a:solidFill>
                  <a:srgbClr val="000099"/>
                </a:solidFill>
                <a:latin typeface="Garamond" panose="02020404030301010803" pitchFamily="18" charset="0"/>
              </a:rPr>
              <a:t>Rodica Ursu-Naniu</a:t>
            </a:r>
            <a:endParaRPr lang="en-US" sz="2000" b="1" dirty="0">
              <a:solidFill>
                <a:srgbClr val="000099"/>
              </a:solidFill>
              <a:latin typeface="Garamond" panose="02020404030301010803" pitchFamily="18" charset="0"/>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6941" y="2117883"/>
            <a:ext cx="5590829" cy="3963835"/>
          </a:xfrm>
          <a:prstGeom prst="rect">
            <a:avLst/>
          </a:prstGeom>
        </p:spPr>
      </p:pic>
    </p:spTree>
    <p:extLst>
      <p:ext uri="{BB962C8B-B14F-4D97-AF65-F5344CB8AC3E}">
        <p14:creationId xmlns:p14="http://schemas.microsoft.com/office/powerpoint/2010/main" val="31137923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l="27751" t="29548" r="43409"/>
          <a:stretch/>
        </p:blipFill>
        <p:spPr>
          <a:xfrm>
            <a:off x="1279513" y="2316330"/>
            <a:ext cx="2356959" cy="38238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42713" y="2316330"/>
            <a:ext cx="2703736" cy="3823855"/>
          </a:xfrm>
          <a:prstGeom prst="rect">
            <a:avLst/>
          </a:prstGeom>
        </p:spPr>
      </p:pic>
      <p:sp>
        <p:nvSpPr>
          <p:cNvPr id="11" name="Rectangle 10"/>
          <p:cNvSpPr/>
          <p:nvPr/>
        </p:nvSpPr>
        <p:spPr>
          <a:xfrm>
            <a:off x="5033914" y="5666358"/>
            <a:ext cx="2139560" cy="630942"/>
          </a:xfrm>
          <a:prstGeom prst="rect">
            <a:avLst/>
          </a:prstGeom>
        </p:spPr>
        <p:txBody>
          <a:bodyPr wrap="none">
            <a:spAutoFit/>
          </a:bodyPr>
          <a:lstStyle/>
          <a:p>
            <a:pPr algn="ctr"/>
            <a:r>
              <a:rPr lang="en-US" sz="2000" b="1" dirty="0">
                <a:solidFill>
                  <a:srgbClr val="000099"/>
                </a:solidFill>
                <a:latin typeface="Garamond" panose="02020404030301010803" pitchFamily="18" charset="0"/>
              </a:rPr>
              <a:t>Svetlana </a:t>
            </a:r>
            <a:r>
              <a:rPr lang="en-US" sz="2000" b="1" dirty="0" err="1" smtClean="0">
                <a:solidFill>
                  <a:srgbClr val="000099"/>
                </a:solidFill>
                <a:latin typeface="Garamond" panose="02020404030301010803" pitchFamily="18" charset="0"/>
              </a:rPr>
              <a:t>Reabteva</a:t>
            </a:r>
            <a:endParaRPr lang="en-US" sz="2000" b="1" dirty="0" smtClean="0">
              <a:solidFill>
                <a:srgbClr val="000099"/>
              </a:solidFill>
              <a:latin typeface="Garamond" panose="02020404030301010803" pitchFamily="18" charset="0"/>
            </a:endParaRPr>
          </a:p>
          <a:p>
            <a:pPr algn="ctr"/>
            <a:r>
              <a:rPr lang="en-GB" sz="1500" dirty="0" smtClean="0">
                <a:latin typeface="Garamond" panose="02020404030301010803" pitchFamily="18" charset="0"/>
              </a:rPr>
              <a:t>7.12.1965 – 15.06.2019</a:t>
            </a:r>
            <a:endParaRPr lang="en-AU" sz="1500" dirty="0">
              <a:latin typeface="Garamond" panose="02020404030301010803" pitchFamily="18" charset="0"/>
            </a:endParaRPr>
          </a:p>
        </p:txBody>
      </p:sp>
      <p:pic>
        <p:nvPicPr>
          <p:cNvPr id="12" name="Picture 11"/>
          <p:cNvPicPr>
            <a:picLocks noChangeAspect="1"/>
          </p:cNvPicPr>
          <p:nvPr/>
        </p:nvPicPr>
        <p:blipFill rotWithShape="1">
          <a:blip r:embed="rId4" cstate="print">
            <a:extLst>
              <a:ext uri="{28A0092B-C50C-407E-A947-70E740481C1C}">
                <a14:useLocalDpi xmlns:a14="http://schemas.microsoft.com/office/drawing/2010/main" val="0"/>
              </a:ext>
            </a:extLst>
          </a:blip>
          <a:srcRect l="12622" t="5576" r="10571" b="19878"/>
          <a:stretch/>
        </p:blipFill>
        <p:spPr>
          <a:xfrm>
            <a:off x="5194131" y="2150074"/>
            <a:ext cx="1951140" cy="3100648"/>
          </a:xfrm>
          <a:prstGeom prst="rect">
            <a:avLst/>
          </a:prstGeom>
        </p:spPr>
      </p:pic>
    </p:spTree>
    <p:extLst>
      <p:ext uri="{BB962C8B-B14F-4D97-AF65-F5344CB8AC3E}">
        <p14:creationId xmlns:p14="http://schemas.microsoft.com/office/powerpoint/2010/main" val="130090027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463" y="6060584"/>
            <a:ext cx="2129444" cy="415637"/>
          </a:xfrm>
        </p:spPr>
        <p:txBody>
          <a:bodyPr>
            <a:normAutofit/>
          </a:bodyPr>
          <a:lstStyle/>
          <a:p>
            <a:r>
              <a:rPr lang="en-GB" sz="2000" b="1" dirty="0" err="1" smtClean="0">
                <a:solidFill>
                  <a:srgbClr val="000099"/>
                </a:solidFill>
                <a:latin typeface="Garamond" panose="02020404030301010803" pitchFamily="18" charset="0"/>
              </a:rPr>
              <a:t>Ecaterina</a:t>
            </a:r>
            <a:r>
              <a:rPr lang="en-GB" sz="2000" b="1" dirty="0" smtClean="0">
                <a:solidFill>
                  <a:srgbClr val="000099"/>
                </a:solidFill>
                <a:latin typeface="Garamond" panose="02020404030301010803" pitchFamily="18" charset="0"/>
              </a:rPr>
              <a:t> Ab</a:t>
            </a:r>
            <a:r>
              <a:rPr lang="ro-RO" sz="2000" b="1" dirty="0" smtClean="0">
                <a:solidFill>
                  <a:srgbClr val="000099"/>
                </a:solidFill>
                <a:latin typeface="Garamond" panose="02020404030301010803" pitchFamily="18" charset="0"/>
              </a:rPr>
              <a:t>î</a:t>
            </a:r>
            <a:r>
              <a:rPr lang="en-GB" sz="2000" b="1" dirty="0" err="1" smtClean="0">
                <a:solidFill>
                  <a:srgbClr val="000099"/>
                </a:solidFill>
                <a:latin typeface="Garamond" panose="02020404030301010803" pitchFamily="18" charset="0"/>
              </a:rPr>
              <a:t>zov</a:t>
            </a:r>
            <a:endParaRPr lang="en-AU" sz="2000" b="1" dirty="0">
              <a:solidFill>
                <a:srgbClr val="000099"/>
              </a:solidFill>
              <a:latin typeface="Garamond" panose="02020404030301010803" pitchFamily="18" charset="0"/>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160889" y="2124883"/>
            <a:ext cx="6711385" cy="4351338"/>
          </a:xfrm>
        </p:spPr>
      </p:pic>
    </p:spTree>
    <p:extLst>
      <p:ext uri="{BB962C8B-B14F-4D97-AF65-F5344CB8AC3E}">
        <p14:creationId xmlns:p14="http://schemas.microsoft.com/office/powerpoint/2010/main" val="299791036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9141" y="2225499"/>
            <a:ext cx="3011517" cy="3011517"/>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28803" y="2691012"/>
            <a:ext cx="2668385" cy="379411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80367" y="2691012"/>
            <a:ext cx="2616604" cy="3757767"/>
          </a:xfrm>
          <a:prstGeom prst="rect">
            <a:avLst/>
          </a:prstGeom>
        </p:spPr>
      </p:pic>
      <p:sp>
        <p:nvSpPr>
          <p:cNvPr id="5" name="Rectangle 4"/>
          <p:cNvSpPr/>
          <p:nvPr/>
        </p:nvSpPr>
        <p:spPr>
          <a:xfrm>
            <a:off x="869141" y="5563585"/>
            <a:ext cx="3029868" cy="369332"/>
          </a:xfrm>
          <a:prstGeom prst="rect">
            <a:avLst/>
          </a:prstGeom>
        </p:spPr>
        <p:txBody>
          <a:bodyPr wrap="none">
            <a:spAutoFit/>
          </a:bodyPr>
          <a:lstStyle/>
          <a:p>
            <a:r>
              <a:rPr lang="en-GB" b="1" dirty="0" err="1" smtClean="0">
                <a:solidFill>
                  <a:srgbClr val="000099"/>
                </a:solidFill>
                <a:latin typeface="Garamond" panose="02020404030301010803" pitchFamily="18" charset="0"/>
              </a:rPr>
              <a:t>Ludmila</a:t>
            </a:r>
            <a:r>
              <a:rPr lang="en-GB" b="1" dirty="0" smtClean="0">
                <a:solidFill>
                  <a:srgbClr val="000099"/>
                </a:solidFill>
                <a:latin typeface="Garamond" panose="02020404030301010803" pitchFamily="18" charset="0"/>
              </a:rPr>
              <a:t> </a:t>
            </a:r>
            <a:r>
              <a:rPr lang="en-GB" b="1" dirty="0" err="1" smtClean="0">
                <a:solidFill>
                  <a:srgbClr val="000099"/>
                </a:solidFill>
                <a:latin typeface="Garamond" panose="02020404030301010803" pitchFamily="18" charset="0"/>
              </a:rPr>
              <a:t>Bacumenco</a:t>
            </a:r>
            <a:r>
              <a:rPr lang="en-GB" b="1" dirty="0" smtClean="0">
                <a:solidFill>
                  <a:srgbClr val="000099"/>
                </a:solidFill>
                <a:latin typeface="Garamond" panose="02020404030301010803" pitchFamily="18" charset="0"/>
              </a:rPr>
              <a:t>-P</a:t>
            </a:r>
            <a:r>
              <a:rPr lang="ro-RO" b="1" dirty="0" smtClean="0">
                <a:solidFill>
                  <a:srgbClr val="000099"/>
                </a:solidFill>
                <a:latin typeface="Garamond" panose="02020404030301010803" pitchFamily="18" charset="0"/>
              </a:rPr>
              <a:t>ârnău</a:t>
            </a:r>
            <a:endParaRPr lang="en-AU" dirty="0"/>
          </a:p>
        </p:txBody>
      </p:sp>
    </p:spTree>
    <p:extLst>
      <p:ext uri="{BB962C8B-B14F-4D97-AF65-F5344CB8AC3E}">
        <p14:creationId xmlns:p14="http://schemas.microsoft.com/office/powerpoint/2010/main" val="364380431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50054" t="13697" r="11329" b="2545"/>
          <a:stretch/>
        </p:blipFill>
        <p:spPr>
          <a:xfrm>
            <a:off x="1271847" y="2119744"/>
            <a:ext cx="3185688" cy="460525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2423" y="2119744"/>
            <a:ext cx="5449501" cy="3655707"/>
          </a:xfrm>
          <a:prstGeom prst="rect">
            <a:avLst/>
          </a:prstGeom>
        </p:spPr>
      </p:pic>
      <p:sp>
        <p:nvSpPr>
          <p:cNvPr id="5" name="Rectangle 4"/>
          <p:cNvSpPr/>
          <p:nvPr/>
        </p:nvSpPr>
        <p:spPr>
          <a:xfrm>
            <a:off x="5445680" y="5987534"/>
            <a:ext cx="1849289" cy="400110"/>
          </a:xfrm>
          <a:prstGeom prst="rect">
            <a:avLst/>
          </a:prstGeom>
        </p:spPr>
        <p:txBody>
          <a:bodyPr wrap="none">
            <a:spAutoFit/>
          </a:bodyPr>
          <a:lstStyle/>
          <a:p>
            <a:pPr algn="ctr"/>
            <a:r>
              <a:rPr lang="ro-RO" sz="2000" b="1" dirty="0" smtClean="0">
                <a:solidFill>
                  <a:srgbClr val="000099"/>
                </a:solidFill>
                <a:latin typeface="Garamond" panose="02020404030301010803" pitchFamily="18" charset="0"/>
              </a:rPr>
              <a:t>Larisa Ciobanu</a:t>
            </a:r>
            <a:endParaRPr lang="en-US" sz="2000" b="1" dirty="0">
              <a:solidFill>
                <a:srgbClr val="000099"/>
              </a:solidFill>
              <a:latin typeface="Garamond" panose="02020404030301010803" pitchFamily="18" charset="0"/>
            </a:endParaRPr>
          </a:p>
        </p:txBody>
      </p:sp>
    </p:spTree>
    <p:extLst>
      <p:ext uri="{BB962C8B-B14F-4D97-AF65-F5344CB8AC3E}">
        <p14:creationId xmlns:p14="http://schemas.microsoft.com/office/powerpoint/2010/main" val="153400247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77778" y="6119988"/>
            <a:ext cx="2055371" cy="400110"/>
          </a:xfrm>
          <a:prstGeom prst="rect">
            <a:avLst/>
          </a:prstGeom>
        </p:spPr>
        <p:txBody>
          <a:bodyPr wrap="none">
            <a:spAutoFit/>
          </a:bodyPr>
          <a:lstStyle/>
          <a:p>
            <a:pPr algn="ctr"/>
            <a:r>
              <a:rPr lang="ro-RO" sz="2000" b="1" dirty="0" smtClean="0">
                <a:solidFill>
                  <a:srgbClr val="000099"/>
                </a:solidFill>
                <a:latin typeface="Garamond" panose="02020404030301010803" pitchFamily="18" charset="0"/>
              </a:rPr>
              <a:t>Angela Simalcsik</a:t>
            </a:r>
            <a:endParaRPr lang="en-US" sz="2000" b="1" dirty="0">
              <a:solidFill>
                <a:srgbClr val="000099"/>
              </a:solidFill>
              <a:latin typeface="Garamond" panose="02020404030301010803" pitchFamily="18"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1952" y="2381165"/>
            <a:ext cx="3067025" cy="364767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67236" y="2021009"/>
            <a:ext cx="3180736" cy="449909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2011" y="2021008"/>
            <a:ext cx="3130646" cy="4429669"/>
          </a:xfrm>
          <a:prstGeom prst="rect">
            <a:avLst/>
          </a:prstGeom>
        </p:spPr>
      </p:pic>
    </p:spTree>
    <p:extLst>
      <p:ext uri="{BB962C8B-B14F-4D97-AF65-F5344CB8AC3E}">
        <p14:creationId xmlns:p14="http://schemas.microsoft.com/office/powerpoint/2010/main" val="389155000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Рисунок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131" y="112387"/>
            <a:ext cx="2446866" cy="331661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17410" y="2095919"/>
            <a:ext cx="4475135" cy="4233333"/>
          </a:xfrm>
          <a:prstGeom prst="rect">
            <a:avLst/>
          </a:prstGeom>
        </p:spPr>
      </p:pic>
      <p:pic>
        <p:nvPicPr>
          <p:cNvPr id="5" name="Picture 7" descr="Stratum VI-Nivel I_SW-NO_20-08-2011_Canon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31" y="4478011"/>
            <a:ext cx="2836334" cy="21272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vase_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9556586" y="112387"/>
            <a:ext cx="2635414" cy="372586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 name="Rectangle 6"/>
          <p:cNvSpPr/>
          <p:nvPr/>
        </p:nvSpPr>
        <p:spPr>
          <a:xfrm>
            <a:off x="1146671" y="3554681"/>
            <a:ext cx="1555234" cy="923330"/>
          </a:xfrm>
          <a:prstGeom prst="rect">
            <a:avLst/>
          </a:prstGeom>
        </p:spPr>
        <p:txBody>
          <a:bodyPr wrap="none">
            <a:spAutoFit/>
          </a:bodyPr>
          <a:lstStyle/>
          <a:p>
            <a:pPr algn="r"/>
            <a:r>
              <a:rPr lang="en-GB" b="1" dirty="0" err="1" smtClean="0">
                <a:latin typeface="Garamond" panose="02020404030301010803" pitchFamily="18" charset="0"/>
              </a:rPr>
              <a:t>Petreni</a:t>
            </a:r>
            <a:endParaRPr lang="en-GB" b="1" dirty="0" smtClean="0">
              <a:latin typeface="Garamond" panose="02020404030301010803" pitchFamily="18" charset="0"/>
            </a:endParaRPr>
          </a:p>
          <a:p>
            <a:pPr algn="r"/>
            <a:r>
              <a:rPr lang="en-GB" b="1" dirty="0" smtClean="0">
                <a:latin typeface="Garamond" panose="02020404030301010803" pitchFamily="18" charset="0"/>
              </a:rPr>
              <a:t>Elena </a:t>
            </a:r>
            <a:r>
              <a:rPr lang="en-GB" b="1" dirty="0" err="1" smtClean="0">
                <a:latin typeface="Garamond" panose="02020404030301010803" pitchFamily="18" charset="0"/>
              </a:rPr>
              <a:t>Buznea</a:t>
            </a:r>
            <a:endParaRPr lang="en-GB" b="1" dirty="0" smtClean="0">
              <a:latin typeface="Garamond" panose="02020404030301010803" pitchFamily="18" charset="0"/>
            </a:endParaRPr>
          </a:p>
          <a:p>
            <a:pPr algn="r"/>
            <a:r>
              <a:rPr lang="en-GB" b="1" dirty="0" smtClean="0">
                <a:latin typeface="Garamond" panose="02020404030301010803" pitchFamily="18" charset="0"/>
              </a:rPr>
              <a:t>1901</a:t>
            </a:r>
            <a:endParaRPr lang="en-AU" dirty="0"/>
          </a:p>
        </p:txBody>
      </p:sp>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76490" y="3838253"/>
            <a:ext cx="3342096" cy="2908636"/>
          </a:xfrm>
          <a:prstGeom prst="rect">
            <a:avLst/>
          </a:prstGeom>
        </p:spPr>
      </p:pic>
      <p:sp>
        <p:nvSpPr>
          <p:cNvPr id="9" name="Rectangle 8"/>
          <p:cNvSpPr/>
          <p:nvPr/>
        </p:nvSpPr>
        <p:spPr>
          <a:xfrm>
            <a:off x="7301331" y="6420596"/>
            <a:ext cx="1080745" cy="369332"/>
          </a:xfrm>
          <a:prstGeom prst="rect">
            <a:avLst/>
          </a:prstGeom>
        </p:spPr>
        <p:txBody>
          <a:bodyPr wrap="none">
            <a:spAutoFit/>
          </a:bodyPr>
          <a:lstStyle/>
          <a:p>
            <a:pPr algn="r"/>
            <a:r>
              <a:rPr lang="en-GB" b="1" dirty="0" smtClean="0">
                <a:latin typeface="Garamond" panose="02020404030301010803" pitchFamily="18" charset="0"/>
              </a:rPr>
              <a:t>2011-2015</a:t>
            </a:r>
            <a:endParaRPr lang="en-AU" dirty="0"/>
          </a:p>
        </p:txBody>
      </p:sp>
    </p:spTree>
    <p:extLst>
      <p:ext uri="{BB962C8B-B14F-4D97-AF65-F5344CB8AC3E}">
        <p14:creationId xmlns:p14="http://schemas.microsoft.com/office/powerpoint/2010/main" val="419428928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09222" y="2122113"/>
            <a:ext cx="4056611" cy="4056611"/>
          </a:xfrm>
          <a:prstGeom prst="rect">
            <a:avLst/>
          </a:prstGeom>
        </p:spPr>
      </p:pic>
      <p:sp>
        <p:nvSpPr>
          <p:cNvPr id="4" name="Rectangle 3"/>
          <p:cNvSpPr/>
          <p:nvPr/>
        </p:nvSpPr>
        <p:spPr>
          <a:xfrm>
            <a:off x="1199350" y="6178724"/>
            <a:ext cx="1729961" cy="400110"/>
          </a:xfrm>
          <a:prstGeom prst="rect">
            <a:avLst/>
          </a:prstGeom>
        </p:spPr>
        <p:txBody>
          <a:bodyPr wrap="none">
            <a:spAutoFit/>
          </a:bodyPr>
          <a:lstStyle/>
          <a:p>
            <a:pPr algn="ctr"/>
            <a:r>
              <a:rPr lang="ro-RO" sz="2000" b="1" dirty="0" smtClean="0">
                <a:solidFill>
                  <a:srgbClr val="000099"/>
                </a:solidFill>
                <a:latin typeface="Garamond" panose="02020404030301010803" pitchFamily="18" charset="0"/>
              </a:rPr>
              <a:t>Mariana Sîrbu</a:t>
            </a:r>
            <a:endParaRPr lang="en-US" sz="2000" b="1" dirty="0">
              <a:solidFill>
                <a:srgbClr val="000099"/>
              </a:solidFill>
              <a:latin typeface="Garamond" panose="02020404030301010803" pitchFamily="18" charset="0"/>
            </a:endParaRPr>
          </a:p>
        </p:txBody>
      </p:sp>
      <p:pic>
        <p:nvPicPr>
          <p:cNvPr id="6" name="Picture 2" descr="Ar putea fi o imagine cu 1 persoană, stând în picioare, zid de cărămidă, monument şi în aer libe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31204" r="31638"/>
          <a:stretch/>
        </p:blipFill>
        <p:spPr bwMode="auto">
          <a:xfrm>
            <a:off x="8672737" y="2122113"/>
            <a:ext cx="3023270" cy="405661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9693792" y="6178724"/>
            <a:ext cx="1366528" cy="400110"/>
          </a:xfrm>
          <a:prstGeom prst="rect">
            <a:avLst/>
          </a:prstGeom>
        </p:spPr>
        <p:txBody>
          <a:bodyPr wrap="none">
            <a:spAutoFit/>
          </a:bodyPr>
          <a:lstStyle/>
          <a:p>
            <a:pPr algn="ctr"/>
            <a:r>
              <a:rPr lang="ro-RO" sz="2000" b="1" dirty="0" smtClean="0">
                <a:solidFill>
                  <a:srgbClr val="000099"/>
                </a:solidFill>
                <a:latin typeface="Garamond" panose="02020404030301010803" pitchFamily="18" charset="0"/>
              </a:rPr>
              <a:t>Livia </a:t>
            </a:r>
            <a:r>
              <a:rPr lang="ro-RO" sz="2000" b="1" dirty="0">
                <a:solidFill>
                  <a:srgbClr val="000099"/>
                </a:solidFill>
                <a:latin typeface="Garamond" panose="02020404030301010803" pitchFamily="18" charset="0"/>
              </a:rPr>
              <a:t>Sîrbu</a:t>
            </a:r>
            <a:endParaRPr lang="en-US" sz="2000" b="1" dirty="0">
              <a:solidFill>
                <a:srgbClr val="000099"/>
              </a:solidFill>
              <a:latin typeface="Garamond" panose="02020404030301010803" pitchFamily="18" charset="0"/>
            </a:endParaRP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5380" y="2504556"/>
            <a:ext cx="3853726" cy="3291724"/>
          </a:xfrm>
          <a:prstGeom prst="rect">
            <a:avLst/>
          </a:prstGeom>
        </p:spPr>
      </p:pic>
    </p:spTree>
    <p:extLst>
      <p:ext uri="{BB962C8B-B14F-4D97-AF65-F5344CB8AC3E}">
        <p14:creationId xmlns:p14="http://schemas.microsoft.com/office/powerpoint/2010/main" val="119991357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3772" y="4239440"/>
            <a:ext cx="3583334" cy="2394115"/>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90110" y="2061556"/>
            <a:ext cx="2672196" cy="3562927"/>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8980" y="3448032"/>
            <a:ext cx="4791595" cy="3185523"/>
          </a:xfrm>
          <a:prstGeom prst="rect">
            <a:avLst/>
          </a:prstGeom>
        </p:spPr>
      </p:pic>
    </p:spTree>
    <p:extLst>
      <p:ext uri="{BB962C8B-B14F-4D97-AF65-F5344CB8AC3E}">
        <p14:creationId xmlns:p14="http://schemas.microsoft.com/office/powerpoint/2010/main" val="397586558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49382" y="6323068"/>
            <a:ext cx="3122201" cy="323165"/>
          </a:xfrm>
          <a:prstGeom prst="rect">
            <a:avLst/>
          </a:prstGeom>
        </p:spPr>
        <p:txBody>
          <a:bodyPr wrap="none">
            <a:spAutoFit/>
          </a:bodyPr>
          <a:lstStyle/>
          <a:p>
            <a:pPr algn="ctr"/>
            <a:r>
              <a:rPr lang="ro-RO" sz="1500" b="1" dirty="0" smtClean="0">
                <a:solidFill>
                  <a:srgbClr val="000099"/>
                </a:solidFill>
                <a:latin typeface="Garamond" panose="02020404030301010803" pitchFamily="18" charset="0"/>
              </a:rPr>
              <a:t>... In love with all this ”soft” world...</a:t>
            </a:r>
            <a:endParaRPr lang="en-US" sz="1500" b="1" dirty="0">
              <a:solidFill>
                <a:srgbClr val="000099"/>
              </a:solidFill>
              <a:latin typeface="Garamond" panose="02020404030301010803" pitchFamily="18" charset="0"/>
            </a:endParaRP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32501" y="2018875"/>
            <a:ext cx="3315273" cy="4605250"/>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0568" y="2694436"/>
            <a:ext cx="5442949" cy="3628632"/>
          </a:xfrm>
          <a:prstGeom prst="rect">
            <a:avLst/>
          </a:prstGeom>
        </p:spPr>
      </p:pic>
      <p:pic>
        <p:nvPicPr>
          <p:cNvPr id="14" name="Picture 13"/>
          <p:cNvPicPr>
            <a:picLocks noChangeAspect="1"/>
          </p:cNvPicPr>
          <p:nvPr/>
        </p:nvPicPr>
        <p:blipFill rotWithShape="1">
          <a:blip r:embed="rId4" cstate="print">
            <a:extLst>
              <a:ext uri="{28A0092B-C50C-407E-A947-70E740481C1C}">
                <a14:useLocalDpi xmlns:a14="http://schemas.microsoft.com/office/drawing/2010/main" val="0"/>
              </a:ext>
            </a:extLst>
          </a:blip>
          <a:srcRect l="35394" b="8122"/>
          <a:stretch/>
        </p:blipFill>
        <p:spPr>
          <a:xfrm rot="5400000">
            <a:off x="286835" y="2120060"/>
            <a:ext cx="3898669" cy="3696299"/>
          </a:xfrm>
          <a:prstGeom prst="rect">
            <a:avLst/>
          </a:prstGeom>
        </p:spPr>
      </p:pic>
    </p:spTree>
    <p:extLst>
      <p:ext uri="{BB962C8B-B14F-4D97-AF65-F5344CB8AC3E}">
        <p14:creationId xmlns:p14="http://schemas.microsoft.com/office/powerpoint/2010/main" val="114119377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532312" y="3632661"/>
            <a:ext cx="9144000" cy="1024457"/>
          </a:xfrm>
        </p:spPr>
        <p:txBody>
          <a:bodyPr>
            <a:normAutofit fontScale="90000"/>
          </a:bodyPr>
          <a:lstStyle/>
          <a:p>
            <a:r>
              <a:rPr lang="ro-RO" b="1" dirty="0" smtClean="0">
                <a:solidFill>
                  <a:srgbClr val="000099"/>
                </a:solidFill>
                <a:latin typeface="Garamond" panose="02020404030301010803" pitchFamily="18" charset="0"/>
              </a:rPr>
              <a:t/>
            </a:r>
            <a:br>
              <a:rPr lang="ro-RO" b="1" dirty="0" smtClean="0">
                <a:solidFill>
                  <a:srgbClr val="000099"/>
                </a:solidFill>
                <a:latin typeface="Garamond" panose="02020404030301010803" pitchFamily="18" charset="0"/>
              </a:rPr>
            </a:br>
            <a:r>
              <a:rPr lang="ro-RO" b="1" dirty="0" smtClean="0">
                <a:solidFill>
                  <a:srgbClr val="000099"/>
                </a:solidFill>
                <a:latin typeface="Garamond" panose="02020404030301010803" pitchFamily="18" charset="0"/>
              </a:rPr>
              <a:t/>
            </a:r>
            <a:br>
              <a:rPr lang="ro-RO" b="1" dirty="0" smtClean="0">
                <a:solidFill>
                  <a:srgbClr val="000099"/>
                </a:solidFill>
                <a:latin typeface="Garamond" panose="02020404030301010803" pitchFamily="18" charset="0"/>
              </a:rPr>
            </a:br>
            <a:r>
              <a:rPr lang="ro-RO" b="1" dirty="0" smtClean="0">
                <a:solidFill>
                  <a:srgbClr val="000099"/>
                </a:solidFill>
                <a:latin typeface="Garamond" panose="02020404030301010803" pitchFamily="18" charset="0"/>
              </a:rPr>
              <a:t>Thank you for your attention!</a:t>
            </a:r>
            <a:endParaRPr lang="en-AU" b="1" dirty="0">
              <a:solidFill>
                <a:srgbClr val="000099"/>
              </a:solidFill>
              <a:latin typeface="Garamond" panose="02020404030301010803" pitchFamily="18" charset="0"/>
            </a:endParaRPr>
          </a:p>
        </p:txBody>
      </p:sp>
    </p:spTree>
    <p:extLst>
      <p:ext uri="{BB962C8B-B14F-4D97-AF65-F5344CB8AC3E}">
        <p14:creationId xmlns:p14="http://schemas.microsoft.com/office/powerpoint/2010/main" val="4142037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hqprint">
            <a:extLst>
              <a:ext uri="{28A0092B-C50C-407E-A947-70E740481C1C}">
                <a14:useLocalDpi xmlns:a14="http://schemas.microsoft.com/office/drawing/2010/main" val="0"/>
              </a:ext>
            </a:extLst>
          </a:blip>
          <a:stretch>
            <a:fillRect/>
          </a:stretch>
        </p:blipFill>
        <p:spPr>
          <a:xfrm>
            <a:off x="402413" y="2170712"/>
            <a:ext cx="3011522" cy="4296589"/>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51809" y="2087510"/>
            <a:ext cx="4965294" cy="3499476"/>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45951" y="2170712"/>
            <a:ext cx="3200400" cy="4010025"/>
          </a:xfrm>
          <a:prstGeom prst="rect">
            <a:avLst/>
          </a:prstGeom>
        </p:spPr>
      </p:pic>
      <p:sp>
        <p:nvSpPr>
          <p:cNvPr id="11" name="Rectangle 10"/>
          <p:cNvSpPr/>
          <p:nvPr/>
        </p:nvSpPr>
        <p:spPr>
          <a:xfrm>
            <a:off x="3542783" y="5634433"/>
            <a:ext cx="6284422" cy="1092607"/>
          </a:xfrm>
          <a:prstGeom prst="rect">
            <a:avLst/>
          </a:prstGeom>
        </p:spPr>
        <p:txBody>
          <a:bodyPr wrap="square">
            <a:spAutoFit/>
          </a:bodyPr>
          <a:lstStyle/>
          <a:p>
            <a:r>
              <a:rPr lang="en-US" sz="2000" b="1" dirty="0">
                <a:solidFill>
                  <a:srgbClr val="000099"/>
                </a:solidFill>
                <a:latin typeface="Garamond" panose="02020404030301010803" pitchFamily="18" charset="0"/>
              </a:rPr>
              <a:t>Irina </a:t>
            </a:r>
            <a:r>
              <a:rPr lang="en-US" sz="2000" b="1" dirty="0" err="1">
                <a:solidFill>
                  <a:srgbClr val="000099"/>
                </a:solidFill>
                <a:latin typeface="Garamond" panose="02020404030301010803" pitchFamily="18" charset="0"/>
              </a:rPr>
              <a:t>Fabricius</a:t>
            </a:r>
            <a:r>
              <a:rPr lang="en-US" sz="2000" b="1" dirty="0">
                <a:solidFill>
                  <a:srgbClr val="000099"/>
                </a:solidFill>
                <a:latin typeface="Garamond" panose="02020404030301010803" pitchFamily="18" charset="0"/>
              </a:rPr>
              <a:t/>
            </a:r>
            <a:br>
              <a:rPr lang="en-US" sz="2000" b="1" dirty="0">
                <a:solidFill>
                  <a:srgbClr val="000099"/>
                </a:solidFill>
                <a:latin typeface="Garamond" panose="02020404030301010803" pitchFamily="18" charset="0"/>
              </a:rPr>
            </a:br>
            <a:r>
              <a:rPr lang="en-US" sz="1500" b="1" dirty="0">
                <a:solidFill>
                  <a:srgbClr val="000099"/>
                </a:solidFill>
                <a:latin typeface="Garamond" panose="02020404030301010803" pitchFamily="18" charset="0"/>
              </a:rPr>
              <a:t>1882, Kiev – 1966, Saint Petersburg</a:t>
            </a:r>
            <a:endParaRPr lang="en-GB" sz="1500" b="1" dirty="0">
              <a:latin typeface="Garamond" panose="02020404030301010803" pitchFamily="18" charset="0"/>
            </a:endParaRPr>
          </a:p>
          <a:p>
            <a:pPr algn="just"/>
            <a:r>
              <a:rPr lang="en-GB" sz="1500" b="1" dirty="0">
                <a:latin typeface="Garamond" panose="02020404030301010803" pitchFamily="18" charset="0"/>
              </a:rPr>
              <a:t>Specialist in the history and culture of steppe Scythian tribes and the population of forest-steppe Ukraine of the Scythian era.</a:t>
            </a:r>
          </a:p>
        </p:txBody>
      </p:sp>
    </p:spTree>
    <p:extLst>
      <p:ext uri="{BB962C8B-B14F-4D97-AF65-F5344CB8AC3E}">
        <p14:creationId xmlns:p14="http://schemas.microsoft.com/office/powerpoint/2010/main" val="13403841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436849" y="2281566"/>
            <a:ext cx="2550251" cy="630942"/>
          </a:xfrm>
          <a:prstGeom prst="rect">
            <a:avLst/>
          </a:prstGeom>
        </p:spPr>
        <p:txBody>
          <a:bodyPr wrap="square">
            <a:spAutoFit/>
          </a:bodyPr>
          <a:lstStyle/>
          <a:p>
            <a:r>
              <a:rPr lang="ro-RO" sz="2000" b="1" dirty="0">
                <a:solidFill>
                  <a:srgbClr val="000099"/>
                </a:solidFill>
                <a:latin typeface="Garamond" panose="02020404030301010803" pitchFamily="18" charset="0"/>
              </a:rPr>
              <a:t>Tatiana Oboldueva</a:t>
            </a:r>
            <a:r>
              <a:rPr lang="ro-RO" dirty="0">
                <a:solidFill>
                  <a:srgbClr val="000099"/>
                </a:solidFill>
                <a:latin typeface="Garamond" panose="02020404030301010803" pitchFamily="18" charset="0"/>
              </a:rPr>
              <a:t/>
            </a:r>
            <a:br>
              <a:rPr lang="ro-RO" dirty="0">
                <a:solidFill>
                  <a:srgbClr val="000099"/>
                </a:solidFill>
                <a:latin typeface="Garamond" panose="02020404030301010803" pitchFamily="18" charset="0"/>
              </a:rPr>
            </a:br>
            <a:r>
              <a:rPr lang="ro-RO" sz="1500" dirty="0" smtClean="0">
                <a:latin typeface="Garamond" panose="02020404030301010803" pitchFamily="18" charset="0"/>
              </a:rPr>
              <a:t>Kiev, 1908-1995</a:t>
            </a:r>
            <a:endParaRPr lang="en-AU" sz="1500" dirty="0">
              <a:latin typeface="Garamond" panose="02020404030301010803" pitchFamily="18" charset="0"/>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8366" y="2244358"/>
            <a:ext cx="2942838" cy="4334242"/>
          </a:xfrm>
          <a:prstGeom prst="rect">
            <a:avLst/>
          </a:prstGeom>
        </p:spPr>
      </p:pic>
      <p:sp>
        <p:nvSpPr>
          <p:cNvPr id="8" name="Rectangle 7"/>
          <p:cNvSpPr/>
          <p:nvPr/>
        </p:nvSpPr>
        <p:spPr>
          <a:xfrm>
            <a:off x="6773302" y="6193948"/>
            <a:ext cx="2297617" cy="323165"/>
          </a:xfrm>
          <a:prstGeom prst="rect">
            <a:avLst/>
          </a:prstGeom>
        </p:spPr>
        <p:txBody>
          <a:bodyPr wrap="none">
            <a:spAutoFit/>
          </a:bodyPr>
          <a:lstStyle/>
          <a:p>
            <a:r>
              <a:rPr lang="en-AU" sz="1500" dirty="0">
                <a:latin typeface="Garamond" panose="02020404030301010803" pitchFamily="18" charset="0"/>
              </a:rPr>
              <a:t>October </a:t>
            </a:r>
            <a:r>
              <a:rPr lang="en-AU" sz="1500" dirty="0" smtClean="0">
                <a:latin typeface="Garamond" panose="02020404030301010803" pitchFamily="18" charset="0"/>
              </a:rPr>
              <a:t> </a:t>
            </a:r>
            <a:r>
              <a:rPr lang="en-AU" sz="1500" dirty="0">
                <a:latin typeface="Garamond" panose="02020404030301010803" pitchFamily="18" charset="0"/>
              </a:rPr>
              <a:t>– </a:t>
            </a:r>
            <a:r>
              <a:rPr lang="en-AU" sz="1500" dirty="0" smtClean="0">
                <a:latin typeface="Garamond" panose="02020404030301010803" pitchFamily="18" charset="0"/>
              </a:rPr>
              <a:t>November, </a:t>
            </a:r>
            <a:r>
              <a:rPr lang="en-AU" sz="1500" dirty="0">
                <a:latin typeface="Garamond" panose="02020404030301010803" pitchFamily="18" charset="0"/>
              </a:rPr>
              <a:t>1946</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9332" y="3103589"/>
            <a:ext cx="4341178" cy="2899278"/>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2615" y="3103589"/>
            <a:ext cx="4025306" cy="2951018"/>
          </a:xfrm>
          <a:prstGeom prst="rect">
            <a:avLst/>
          </a:prstGeom>
        </p:spPr>
      </p:pic>
    </p:spTree>
    <p:extLst>
      <p:ext uri="{BB962C8B-B14F-4D97-AF65-F5344CB8AC3E}">
        <p14:creationId xmlns:p14="http://schemas.microsoft.com/office/powerpoint/2010/main" val="174709867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94545" y="2079625"/>
            <a:ext cx="3545842" cy="4351338"/>
          </a:xfrm>
        </p:spPr>
      </p:pic>
      <p:sp>
        <p:nvSpPr>
          <p:cNvPr id="6" name="Rectangle 5"/>
          <p:cNvSpPr/>
          <p:nvPr/>
        </p:nvSpPr>
        <p:spPr>
          <a:xfrm>
            <a:off x="1571790" y="6430963"/>
            <a:ext cx="1191352" cy="369332"/>
          </a:xfrm>
          <a:prstGeom prst="rect">
            <a:avLst/>
          </a:prstGeom>
        </p:spPr>
        <p:txBody>
          <a:bodyPr wrap="none">
            <a:spAutoFit/>
          </a:bodyPr>
          <a:lstStyle/>
          <a:p>
            <a:r>
              <a:rPr lang="en-GB" dirty="0" smtClean="0"/>
              <a:t>1903-1968</a:t>
            </a:r>
            <a:endParaRPr lang="en-AU" dirty="0"/>
          </a:p>
        </p:txBody>
      </p:sp>
      <p:sp>
        <p:nvSpPr>
          <p:cNvPr id="7" name="Rectangle 6"/>
          <p:cNvSpPr/>
          <p:nvPr/>
        </p:nvSpPr>
        <p:spPr>
          <a:xfrm>
            <a:off x="3940387" y="2685633"/>
            <a:ext cx="7337590" cy="3447098"/>
          </a:xfrm>
          <a:prstGeom prst="rect">
            <a:avLst/>
          </a:prstGeom>
        </p:spPr>
        <p:txBody>
          <a:bodyPr wrap="square">
            <a:spAutoFit/>
          </a:bodyPr>
          <a:lstStyle/>
          <a:p>
            <a:pPr algn="just"/>
            <a:r>
              <a:rPr lang="en-GB" dirty="0"/>
              <a:t>Russian archaeologist, Passek studied at Leningrad University, then worked at the State Academy for the History of Art and the USSR Academy of Sciences’ Institute of </a:t>
            </a:r>
            <a:r>
              <a:rPr lang="en-GB" dirty="0" smtClean="0"/>
              <a:t>Archaeology</a:t>
            </a:r>
            <a:r>
              <a:rPr lang="en-GB" dirty="0"/>
              <a:t>. From 1934 she took part in or led </a:t>
            </a:r>
            <a:r>
              <a:rPr lang="en-GB" dirty="0" smtClean="0"/>
              <a:t>archaeological </a:t>
            </a:r>
            <a:r>
              <a:rPr lang="en-GB" dirty="0"/>
              <a:t>expeditions in the Ukrainian SSR and the Moldavian Autonomous Soviet Socialist Republic on sites from the </a:t>
            </a:r>
            <a:r>
              <a:rPr lang="en-GB" dirty="0" err="1" smtClean="0"/>
              <a:t>Trypillyan</a:t>
            </a:r>
            <a:r>
              <a:rPr lang="en-GB" dirty="0" smtClean="0"/>
              <a:t> </a:t>
            </a:r>
            <a:r>
              <a:rPr lang="en-GB" dirty="0"/>
              <a:t>era, most notably the Kolomyishchyna </a:t>
            </a:r>
            <a:r>
              <a:rPr lang="en-GB" dirty="0" smtClean="0"/>
              <a:t>archaeological </a:t>
            </a:r>
            <a:r>
              <a:rPr lang="en-GB" dirty="0"/>
              <a:t>sites. Passek put forth a scheme for the periodization of </a:t>
            </a:r>
            <a:r>
              <a:rPr lang="en-GB" dirty="0" err="1" smtClean="0"/>
              <a:t>Trypillyan</a:t>
            </a:r>
            <a:r>
              <a:rPr lang="en-GB" dirty="0" smtClean="0"/>
              <a:t> </a:t>
            </a:r>
            <a:r>
              <a:rPr lang="en-GB" dirty="0"/>
              <a:t>culture that gained and has retained broad acceptance. Her major works include </a:t>
            </a:r>
            <a:r>
              <a:rPr lang="en-GB" dirty="0" err="1"/>
              <a:t>Periodizatsiia</a:t>
            </a:r>
            <a:r>
              <a:rPr lang="en-GB" dirty="0"/>
              <a:t> </a:t>
            </a:r>
            <a:r>
              <a:rPr lang="en-GB" dirty="0" err="1"/>
              <a:t>tripol'skikh</a:t>
            </a:r>
            <a:r>
              <a:rPr lang="en-GB" dirty="0"/>
              <a:t> </a:t>
            </a:r>
            <a:r>
              <a:rPr lang="en-GB" dirty="0" err="1"/>
              <a:t>poselenii</a:t>
            </a:r>
            <a:r>
              <a:rPr lang="en-GB" dirty="0"/>
              <a:t> (A Periodization of </a:t>
            </a:r>
            <a:r>
              <a:rPr lang="en-GB" dirty="0" err="1"/>
              <a:t>Trypilian</a:t>
            </a:r>
            <a:r>
              <a:rPr lang="en-GB" dirty="0"/>
              <a:t> Settlements, 1949) and </a:t>
            </a:r>
            <a:r>
              <a:rPr lang="en-GB" dirty="0" err="1"/>
              <a:t>Rannezemledel'cheskie</a:t>
            </a:r>
            <a:r>
              <a:rPr lang="en-GB" dirty="0"/>
              <a:t> (</a:t>
            </a:r>
            <a:r>
              <a:rPr lang="en-GB" dirty="0" err="1"/>
              <a:t>tripol'skie</a:t>
            </a:r>
            <a:r>
              <a:rPr lang="en-GB" dirty="0"/>
              <a:t>) </a:t>
            </a:r>
            <a:r>
              <a:rPr lang="en-GB" dirty="0" err="1"/>
              <a:t>plemena</a:t>
            </a:r>
            <a:r>
              <a:rPr lang="en-GB" dirty="0"/>
              <a:t> </a:t>
            </a:r>
            <a:r>
              <a:rPr lang="en-GB" dirty="0" err="1"/>
              <a:t>Podnestrov’ia</a:t>
            </a:r>
            <a:r>
              <a:rPr lang="en-GB" dirty="0"/>
              <a:t> (Early Agricultural [</a:t>
            </a:r>
            <a:r>
              <a:rPr lang="en-GB" dirty="0" err="1"/>
              <a:t>Trypilian</a:t>
            </a:r>
            <a:r>
              <a:rPr lang="en-GB" dirty="0"/>
              <a:t>] Tribes of the </a:t>
            </a:r>
            <a:r>
              <a:rPr lang="en-GB" dirty="0" err="1"/>
              <a:t>Dnister</a:t>
            </a:r>
            <a:r>
              <a:rPr lang="en-GB" dirty="0"/>
              <a:t> Region, 1961). </a:t>
            </a:r>
            <a:endParaRPr lang="en-AU" dirty="0"/>
          </a:p>
          <a:p>
            <a:pPr algn="r"/>
            <a:r>
              <a:rPr lang="en-AU" i="1" dirty="0" err="1"/>
              <a:t>Encyclopedia</a:t>
            </a:r>
            <a:r>
              <a:rPr lang="en-AU" i="1" dirty="0"/>
              <a:t> of Ukraine</a:t>
            </a:r>
            <a:r>
              <a:rPr lang="en-AU" dirty="0"/>
              <a:t>, vol. 3 (1993)</a:t>
            </a:r>
            <a:endParaRPr lang="en-AU" sz="2000" dirty="0"/>
          </a:p>
        </p:txBody>
      </p:sp>
    </p:spTree>
    <p:extLst>
      <p:ext uri="{BB962C8B-B14F-4D97-AF65-F5344CB8AC3E}">
        <p14:creationId xmlns:p14="http://schemas.microsoft.com/office/powerpoint/2010/main" val="107138821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18082" y="5862309"/>
            <a:ext cx="2279646" cy="336021"/>
          </a:xfrm>
        </p:spPr>
        <p:txBody>
          <a:bodyPr>
            <a:noAutofit/>
          </a:bodyPr>
          <a:lstStyle/>
          <a:p>
            <a:pPr marL="0" indent="0"/>
            <a:r>
              <a:rPr lang="ro-RO" sz="1500" dirty="0" smtClean="0">
                <a:latin typeface="Garamond" panose="02020404030301010803" pitchFamily="18" charset="0"/>
              </a:rPr>
              <a:t>1954, Florești, Mărculești</a:t>
            </a:r>
            <a:endParaRPr lang="en-AU" sz="1500" dirty="0">
              <a:latin typeface="Garamond" panose="02020404030301010803" pitchFamily="18" charset="0"/>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0346" y="2521610"/>
            <a:ext cx="2699004" cy="3776472"/>
          </a:xfrm>
          <a:prstGeom prst="rect">
            <a:avLst/>
          </a:prstGeom>
        </p:spPr>
      </p:pic>
      <p:sp>
        <p:nvSpPr>
          <p:cNvPr id="6" name="Rectangle 5"/>
          <p:cNvSpPr/>
          <p:nvPr/>
        </p:nvSpPr>
        <p:spPr>
          <a:xfrm>
            <a:off x="9846958" y="6397835"/>
            <a:ext cx="1205779" cy="323165"/>
          </a:xfrm>
          <a:prstGeom prst="rect">
            <a:avLst/>
          </a:prstGeom>
        </p:spPr>
        <p:txBody>
          <a:bodyPr wrap="none">
            <a:spAutoFit/>
          </a:bodyPr>
          <a:lstStyle/>
          <a:p>
            <a:r>
              <a:rPr lang="ro-RO" sz="1500" dirty="0">
                <a:latin typeface="Garamond" panose="02020404030301010803" pitchFamily="18" charset="0"/>
              </a:rPr>
              <a:t>1954, Alcedar</a:t>
            </a:r>
            <a:endParaRPr lang="en-AU" sz="1500" dirty="0">
              <a:latin typeface="Garamond" panose="02020404030301010803" pitchFamily="18" charset="0"/>
            </a:endParaRPr>
          </a:p>
        </p:txBody>
      </p:sp>
      <p:sp>
        <p:nvSpPr>
          <p:cNvPr id="7" name="Rectangle 6"/>
          <p:cNvSpPr/>
          <p:nvPr/>
        </p:nvSpPr>
        <p:spPr>
          <a:xfrm>
            <a:off x="1092482" y="4970057"/>
            <a:ext cx="2630848" cy="323165"/>
          </a:xfrm>
          <a:prstGeom prst="rect">
            <a:avLst/>
          </a:prstGeom>
        </p:spPr>
        <p:txBody>
          <a:bodyPr wrap="none">
            <a:spAutoFit/>
          </a:bodyPr>
          <a:lstStyle/>
          <a:p>
            <a:r>
              <a:rPr lang="ro-RO" sz="1500" dirty="0">
                <a:latin typeface="Garamond" panose="02020404030301010803" pitchFamily="18" charset="0"/>
              </a:rPr>
              <a:t>Ofatinți, paleolithic station, 1947</a:t>
            </a:r>
            <a:endParaRPr lang="en-AU" sz="1500" dirty="0">
              <a:latin typeface="Garamond" panose="02020404030301010803"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5408" y="2003546"/>
            <a:ext cx="4464996" cy="2842774"/>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9618" y="3041484"/>
            <a:ext cx="4161513" cy="2736724"/>
          </a:xfrm>
          <a:prstGeom prst="rect">
            <a:avLst/>
          </a:prstGeom>
        </p:spPr>
      </p:pic>
    </p:spTree>
    <p:extLst>
      <p:ext uri="{BB962C8B-B14F-4D97-AF65-F5344CB8AC3E}">
        <p14:creationId xmlns:p14="http://schemas.microsoft.com/office/powerpoint/2010/main" val="279625458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71488" y="6519917"/>
            <a:ext cx="2686319" cy="234634"/>
          </a:xfrm>
        </p:spPr>
        <p:txBody>
          <a:bodyPr>
            <a:normAutofit fontScale="90000"/>
          </a:bodyPr>
          <a:lstStyle/>
          <a:p>
            <a:r>
              <a:rPr lang="en-GB" sz="2200" b="1" dirty="0" smtClean="0">
                <a:solidFill>
                  <a:srgbClr val="000099"/>
                </a:solidFill>
                <a:latin typeface="Garamond" panose="02020404030301010803" pitchFamily="18" charset="0"/>
              </a:rPr>
              <a:t>Ekaterina </a:t>
            </a:r>
            <a:r>
              <a:rPr lang="en-GB" sz="2200" b="1" dirty="0" err="1" smtClean="0">
                <a:solidFill>
                  <a:srgbClr val="000099"/>
                </a:solidFill>
                <a:latin typeface="Garamond" panose="02020404030301010803" pitchFamily="18" charset="0"/>
              </a:rPr>
              <a:t>Cernysh</a:t>
            </a:r>
            <a:r>
              <a:rPr lang="en-GB" sz="3000" b="1" dirty="0" smtClean="0">
                <a:solidFill>
                  <a:srgbClr val="000099"/>
                </a:solidFill>
              </a:rPr>
              <a:t/>
            </a:r>
            <a:br>
              <a:rPr lang="en-GB" sz="3000" b="1" dirty="0" smtClean="0">
                <a:solidFill>
                  <a:srgbClr val="000099"/>
                </a:solidFill>
              </a:rPr>
            </a:br>
            <a:r>
              <a:rPr lang="en-GB" dirty="0" smtClean="0"/>
              <a:t/>
            </a:r>
            <a:br>
              <a:rPr lang="en-GB" dirty="0" smtClean="0"/>
            </a:br>
            <a:endParaRPr lang="en-AU"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803364" y="2693944"/>
            <a:ext cx="4290170" cy="28250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280" y="2201601"/>
            <a:ext cx="2867005" cy="4373766"/>
          </a:xfrm>
          <a:prstGeom prst="rect">
            <a:avLst/>
          </a:prstGeom>
        </p:spPr>
      </p:pic>
      <p:sp>
        <p:nvSpPr>
          <p:cNvPr id="7" name="Rectangle 6"/>
          <p:cNvSpPr/>
          <p:nvPr/>
        </p:nvSpPr>
        <p:spPr>
          <a:xfrm>
            <a:off x="5634681" y="5698204"/>
            <a:ext cx="627536" cy="877163"/>
          </a:xfrm>
          <a:prstGeom prst="rect">
            <a:avLst/>
          </a:prstGeom>
        </p:spPr>
        <p:txBody>
          <a:bodyPr wrap="square">
            <a:spAutoFit/>
          </a:bodyPr>
          <a:lstStyle/>
          <a:p>
            <a:r>
              <a:rPr lang="ro-RO" sz="1500" dirty="0" smtClean="0">
                <a:latin typeface="Garamond" panose="02020404030301010803" pitchFamily="18" charset="0"/>
              </a:rPr>
              <a:t>1957</a:t>
            </a:r>
            <a:r>
              <a:rPr lang="en-GB" b="1" dirty="0">
                <a:solidFill>
                  <a:srgbClr val="000099"/>
                </a:solidFill>
              </a:rPr>
              <a:t/>
            </a:r>
            <a:br>
              <a:rPr lang="en-GB" b="1" dirty="0">
                <a:solidFill>
                  <a:srgbClr val="000099"/>
                </a:solidFill>
              </a:rPr>
            </a:br>
            <a:r>
              <a:rPr lang="en-GB" dirty="0"/>
              <a:t/>
            </a:r>
            <a:br>
              <a:rPr lang="en-GB" dirty="0"/>
            </a:br>
            <a:endParaRPr lang="en-AU"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07614" y="2201601"/>
            <a:ext cx="3419475" cy="4552950"/>
          </a:xfrm>
          <a:prstGeom prst="rect">
            <a:avLst/>
          </a:prstGeom>
        </p:spPr>
      </p:pic>
    </p:spTree>
    <p:extLst>
      <p:ext uri="{BB962C8B-B14F-4D97-AF65-F5344CB8AC3E}">
        <p14:creationId xmlns:p14="http://schemas.microsoft.com/office/powerpoint/2010/main" val="24684876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5145" y="6497333"/>
            <a:ext cx="2219500" cy="360667"/>
          </a:xfrm>
        </p:spPr>
        <p:txBody>
          <a:bodyPr>
            <a:normAutofit fontScale="90000"/>
          </a:bodyPr>
          <a:lstStyle/>
          <a:p>
            <a:r>
              <a:rPr lang="ro-RO" sz="2200" b="1" dirty="0" smtClean="0">
                <a:solidFill>
                  <a:srgbClr val="000099"/>
                </a:solidFill>
                <a:latin typeface="Garamond" panose="02020404030301010803" pitchFamily="18" charset="0"/>
              </a:rPr>
              <a:t>Tamara </a:t>
            </a:r>
            <a:r>
              <a:rPr lang="en-GB" sz="2200" b="1" dirty="0" err="1" smtClean="0">
                <a:solidFill>
                  <a:srgbClr val="000099"/>
                </a:solidFill>
                <a:latin typeface="Garamond" panose="02020404030301010803" pitchFamily="18" charset="0"/>
              </a:rPr>
              <a:t>Movsha</a:t>
            </a:r>
            <a:r>
              <a:rPr lang="en-GB" sz="2000" b="1" dirty="0" smtClean="0">
                <a:solidFill>
                  <a:srgbClr val="000099"/>
                </a:solidFill>
                <a:latin typeface="Garamond" panose="02020404030301010803" pitchFamily="18" charset="0"/>
              </a:rPr>
              <a:t/>
            </a:r>
            <a:br>
              <a:rPr lang="en-GB" sz="2000" b="1" dirty="0" smtClean="0">
                <a:solidFill>
                  <a:srgbClr val="000099"/>
                </a:solidFill>
                <a:latin typeface="Garamond" panose="02020404030301010803" pitchFamily="18" charset="0"/>
              </a:rPr>
            </a:br>
            <a:endParaRPr lang="en-AU" sz="2000" b="1" dirty="0">
              <a:solidFill>
                <a:srgbClr val="000099"/>
              </a:solidFill>
              <a:latin typeface="Garamond" panose="02020404030301010803" pitchFamily="18" charset="0"/>
            </a:endParaRP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168769" y="1987244"/>
            <a:ext cx="2852252" cy="4357913"/>
          </a:xfr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44547" y="2109084"/>
            <a:ext cx="4952089" cy="3610073"/>
          </a:xfrm>
          <a:prstGeom prst="rect">
            <a:avLst/>
          </a:prstGeom>
        </p:spPr>
      </p:pic>
      <p:sp>
        <p:nvSpPr>
          <p:cNvPr id="6" name="Rectangle 5"/>
          <p:cNvSpPr/>
          <p:nvPr/>
        </p:nvSpPr>
        <p:spPr>
          <a:xfrm>
            <a:off x="4574772" y="5787317"/>
            <a:ext cx="7617228" cy="784830"/>
          </a:xfrm>
          <a:prstGeom prst="rect">
            <a:avLst/>
          </a:prstGeom>
        </p:spPr>
        <p:txBody>
          <a:bodyPr wrap="square">
            <a:spAutoFit/>
          </a:bodyPr>
          <a:lstStyle/>
          <a:p>
            <a:r>
              <a:rPr lang="en-AU" sz="1500" dirty="0">
                <a:latin typeface="Garamond" panose="02020404030301010803" pitchFamily="18" charset="0"/>
              </a:rPr>
              <a:t>Moldavian expedition, 1957. At the excavations of the </a:t>
            </a:r>
            <a:r>
              <a:rPr lang="en-AU" sz="1500" dirty="0" smtClean="0">
                <a:latin typeface="Garamond" panose="02020404030301010803" pitchFamily="18" charset="0"/>
              </a:rPr>
              <a:t>village </a:t>
            </a:r>
            <a:r>
              <a:rPr lang="en-AU" sz="1500" dirty="0" err="1">
                <a:latin typeface="Garamond" panose="02020404030301010803" pitchFamily="18" charset="0"/>
              </a:rPr>
              <a:t>Alchedar</a:t>
            </a:r>
            <a:r>
              <a:rPr lang="en-AU" sz="1500" dirty="0">
                <a:latin typeface="Garamond" panose="02020404030301010803" pitchFamily="18" charset="0"/>
              </a:rPr>
              <a:t> </a:t>
            </a:r>
            <a:r>
              <a:rPr lang="ro-RO" sz="1500" dirty="0" smtClean="0">
                <a:latin typeface="Garamond" panose="02020404030301010803" pitchFamily="18" charset="0"/>
              </a:rPr>
              <a:t>leaded by</a:t>
            </a:r>
            <a:r>
              <a:rPr lang="en-AU" sz="1500" dirty="0" smtClean="0">
                <a:latin typeface="Garamond" panose="02020404030301010803" pitchFamily="18" charset="0"/>
              </a:rPr>
              <a:t> </a:t>
            </a:r>
            <a:r>
              <a:rPr lang="en-AU" sz="1500" dirty="0">
                <a:latin typeface="Garamond" panose="02020404030301010803" pitchFamily="18" charset="0"/>
              </a:rPr>
              <a:t>G.B. </a:t>
            </a:r>
            <a:r>
              <a:rPr lang="en-AU" sz="1500" dirty="0" err="1" smtClean="0">
                <a:latin typeface="Garamond" panose="02020404030301010803" pitchFamily="18" charset="0"/>
              </a:rPr>
              <a:t>Fedorov</a:t>
            </a:r>
            <a:r>
              <a:rPr lang="ro-RO" sz="1500" dirty="0" smtClean="0">
                <a:latin typeface="Garamond" panose="02020404030301010803" pitchFamily="18" charset="0"/>
              </a:rPr>
              <a:t>.</a:t>
            </a:r>
          </a:p>
          <a:p>
            <a:r>
              <a:rPr lang="ro-RO" sz="1500" dirty="0" smtClean="0">
                <a:latin typeface="Garamond" panose="02020404030301010803" pitchFamily="18" charset="0"/>
              </a:rPr>
              <a:t>F</a:t>
            </a:r>
            <a:r>
              <a:rPr lang="en-AU" sz="1500" dirty="0" smtClean="0">
                <a:latin typeface="Garamond" panose="02020404030301010803" pitchFamily="18" charset="0"/>
              </a:rPr>
              <a:t>rom </a:t>
            </a:r>
            <a:r>
              <a:rPr lang="en-AU" sz="1500" dirty="0">
                <a:latin typeface="Garamond" panose="02020404030301010803" pitchFamily="18" charset="0"/>
              </a:rPr>
              <a:t>left to right: </a:t>
            </a:r>
            <a:r>
              <a:rPr lang="en-AU" sz="1500" dirty="0" err="1">
                <a:latin typeface="Garamond" panose="02020404030301010803" pitchFamily="18" charset="0"/>
              </a:rPr>
              <a:t>Tarasenko</a:t>
            </a:r>
            <a:r>
              <a:rPr lang="en-AU" sz="1500" dirty="0">
                <a:latin typeface="Garamond" panose="02020404030301010803" pitchFamily="18" charset="0"/>
              </a:rPr>
              <a:t> (?), Maria </a:t>
            </a:r>
            <a:r>
              <a:rPr lang="ro-RO" sz="1500" dirty="0" smtClean="0">
                <a:latin typeface="Garamond" panose="02020404030301010803" pitchFamily="18" charset="0"/>
              </a:rPr>
              <a:t>C</a:t>
            </a:r>
            <a:r>
              <a:rPr lang="en-AU" sz="1500" dirty="0" smtClean="0">
                <a:latin typeface="Garamond" panose="02020404030301010803" pitchFamily="18" charset="0"/>
              </a:rPr>
              <a:t>om</a:t>
            </a:r>
            <a:r>
              <a:rPr lang="ro-RO" sz="1500" dirty="0" smtClean="0">
                <a:latin typeface="Garamond" panose="02020404030301010803" pitchFamily="18" charset="0"/>
              </a:rPr>
              <a:t>ș</a:t>
            </a:r>
            <a:r>
              <a:rPr lang="en-AU" sz="1500" dirty="0" smtClean="0">
                <a:latin typeface="Garamond" panose="02020404030301010803" pitchFamily="18" charset="0"/>
              </a:rPr>
              <a:t>a </a:t>
            </a:r>
            <a:r>
              <a:rPr lang="en-AU" sz="1500" dirty="0">
                <a:latin typeface="Garamond" panose="02020404030301010803" pitchFamily="18" charset="0"/>
              </a:rPr>
              <a:t>(Bucharest), A.L. </a:t>
            </a:r>
            <a:r>
              <a:rPr lang="en-AU" sz="1500" dirty="0" err="1">
                <a:latin typeface="Garamond" panose="02020404030301010803" pitchFamily="18" charset="0"/>
              </a:rPr>
              <a:t>Mongait</a:t>
            </a:r>
            <a:r>
              <a:rPr lang="en-AU" sz="1500" dirty="0">
                <a:latin typeface="Garamond" panose="02020404030301010803" pitchFamily="18" charset="0"/>
              </a:rPr>
              <a:t>, T.S. </a:t>
            </a:r>
            <a:r>
              <a:rPr lang="en-AU" sz="1500" dirty="0" err="1">
                <a:latin typeface="Garamond" panose="02020404030301010803" pitchFamily="18" charset="0"/>
              </a:rPr>
              <a:t>Passek</a:t>
            </a:r>
            <a:r>
              <a:rPr lang="en-AU" sz="1500" dirty="0">
                <a:latin typeface="Garamond" panose="02020404030301010803" pitchFamily="18" charset="0"/>
              </a:rPr>
              <a:t>, A.I. </a:t>
            </a:r>
            <a:r>
              <a:rPr lang="en-AU" sz="1500" dirty="0" err="1">
                <a:latin typeface="Garamond" panose="02020404030301010803" pitchFamily="18" charset="0"/>
              </a:rPr>
              <a:t>Melyukova</a:t>
            </a:r>
            <a:r>
              <a:rPr lang="en-AU" sz="1500" dirty="0">
                <a:latin typeface="Garamond" panose="02020404030301010803" pitchFamily="18" charset="0"/>
              </a:rPr>
              <a:t>, G.B. </a:t>
            </a:r>
            <a:r>
              <a:rPr lang="en-AU" sz="1500" dirty="0" err="1">
                <a:latin typeface="Garamond" panose="02020404030301010803" pitchFamily="18" charset="0"/>
              </a:rPr>
              <a:t>Fedorov</a:t>
            </a:r>
            <a:r>
              <a:rPr lang="en-AU" sz="1500" dirty="0">
                <a:latin typeface="Garamond" panose="02020404030301010803" pitchFamily="18" charset="0"/>
              </a:rPr>
              <a:t>, E.K. </a:t>
            </a:r>
            <a:r>
              <a:rPr lang="en-AU" sz="1500" dirty="0" err="1">
                <a:latin typeface="Garamond" panose="02020404030301010803" pitchFamily="18" charset="0"/>
              </a:rPr>
              <a:t>Chernysh</a:t>
            </a:r>
            <a:r>
              <a:rPr lang="en-AU" sz="1500" dirty="0">
                <a:latin typeface="Garamond" panose="02020404030301010803" pitchFamily="18" charset="0"/>
              </a:rPr>
              <a:t>, T.G. </a:t>
            </a:r>
            <a:r>
              <a:rPr lang="en-AU" sz="1500" dirty="0" err="1" smtClean="0">
                <a:latin typeface="Garamond" panose="02020404030301010803" pitchFamily="18" charset="0"/>
              </a:rPr>
              <a:t>Movsha</a:t>
            </a:r>
            <a:r>
              <a:rPr lang="ro-RO" sz="1500" dirty="0" smtClean="0">
                <a:latin typeface="Garamond" panose="02020404030301010803" pitchFamily="18" charset="0"/>
              </a:rPr>
              <a:t>.</a:t>
            </a:r>
            <a:endParaRPr lang="en-AU" sz="1500" dirty="0">
              <a:latin typeface="Garamond" panose="02020404030301010803" pitchFamily="18" charset="0"/>
            </a:endParaRPr>
          </a:p>
        </p:txBody>
      </p:sp>
    </p:spTree>
    <p:extLst>
      <p:ext uri="{BB962C8B-B14F-4D97-AF65-F5344CB8AC3E}">
        <p14:creationId xmlns:p14="http://schemas.microsoft.com/office/powerpoint/2010/main" val="286509091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719931" y="2041756"/>
            <a:ext cx="4351338" cy="4351338"/>
          </a:xfrm>
        </p:spPr>
      </p:pic>
      <p:sp>
        <p:nvSpPr>
          <p:cNvPr id="5" name="Rectangle 4"/>
          <p:cNvSpPr/>
          <p:nvPr/>
        </p:nvSpPr>
        <p:spPr>
          <a:xfrm>
            <a:off x="5146084" y="4118625"/>
            <a:ext cx="1812356" cy="707886"/>
          </a:xfrm>
          <a:prstGeom prst="rect">
            <a:avLst/>
          </a:prstGeom>
        </p:spPr>
        <p:txBody>
          <a:bodyPr wrap="none">
            <a:spAutoFit/>
          </a:bodyPr>
          <a:lstStyle/>
          <a:p>
            <a:r>
              <a:rPr lang="en-AU" sz="2000" b="1" dirty="0" smtClean="0">
                <a:solidFill>
                  <a:srgbClr val="000099"/>
                </a:solidFill>
                <a:latin typeface="Garamond" panose="02020404030301010803" pitchFamily="18" charset="0"/>
                <a:ea typeface="Calibri" panose="020F0502020204030204" pitchFamily="34" charset="0"/>
              </a:rPr>
              <a:t>A</a:t>
            </a:r>
            <a:r>
              <a:rPr lang="ro-RO" sz="2000" b="1" dirty="0" smtClean="0">
                <a:solidFill>
                  <a:srgbClr val="000099"/>
                </a:solidFill>
                <a:latin typeface="Garamond" panose="02020404030301010803" pitchFamily="18" charset="0"/>
                <a:ea typeface="Calibri" panose="020F0502020204030204" pitchFamily="34" charset="0"/>
              </a:rPr>
              <a:t>na</a:t>
            </a:r>
            <a:r>
              <a:rPr lang="en-AU" sz="2000" b="1" dirty="0" smtClean="0">
                <a:solidFill>
                  <a:srgbClr val="000099"/>
                </a:solidFill>
                <a:latin typeface="Garamond" panose="02020404030301010803" pitchFamily="18" charset="0"/>
                <a:ea typeface="Calibri" panose="020F0502020204030204" pitchFamily="34" charset="0"/>
              </a:rPr>
              <a:t> </a:t>
            </a:r>
            <a:r>
              <a:rPr lang="en-AU" sz="2000" b="1" dirty="0" err="1" smtClean="0">
                <a:solidFill>
                  <a:srgbClr val="000099"/>
                </a:solidFill>
                <a:latin typeface="Garamond" panose="02020404030301010803" pitchFamily="18" charset="0"/>
                <a:ea typeface="Calibri" panose="020F0502020204030204" pitchFamily="34" charset="0"/>
              </a:rPr>
              <a:t>Meliukova</a:t>
            </a:r>
            <a:endParaRPr lang="ro-RO" sz="2000" b="1" dirty="0" smtClean="0">
              <a:solidFill>
                <a:srgbClr val="000099"/>
              </a:solidFill>
              <a:latin typeface="Garamond" panose="02020404030301010803" pitchFamily="18" charset="0"/>
              <a:ea typeface="Calibri" panose="020F0502020204030204" pitchFamily="34" charset="0"/>
            </a:endParaRPr>
          </a:p>
          <a:p>
            <a:r>
              <a:rPr lang="ro-RO" sz="2000" dirty="0" smtClean="0">
                <a:latin typeface="Garamond" panose="02020404030301010803" pitchFamily="18" charset="0"/>
                <a:ea typeface="Calibri" panose="020F0502020204030204" pitchFamily="34" charset="0"/>
              </a:rPr>
              <a:t>1921-2004</a:t>
            </a:r>
            <a:r>
              <a:rPr lang="en-AU" sz="2000" dirty="0" smtClean="0">
                <a:latin typeface="Garamond" panose="02020404030301010803" pitchFamily="18" charset="0"/>
                <a:ea typeface="Calibri" panose="020F0502020204030204" pitchFamily="34" charset="0"/>
              </a:rPr>
              <a:t> </a:t>
            </a:r>
            <a:endParaRPr lang="en-AU" sz="2000" dirty="0">
              <a:latin typeface="Garamond" panose="02020404030301010803" pitchFamily="18" charset="0"/>
            </a:endParaRPr>
          </a:p>
        </p:txBody>
      </p:sp>
      <p:sp>
        <p:nvSpPr>
          <p:cNvPr id="6" name="Rectangle 5"/>
          <p:cNvSpPr/>
          <p:nvPr/>
        </p:nvSpPr>
        <p:spPr>
          <a:xfrm>
            <a:off x="5146084" y="4826511"/>
            <a:ext cx="6096000" cy="1566583"/>
          </a:xfrm>
          <a:prstGeom prst="rect">
            <a:avLst/>
          </a:prstGeom>
        </p:spPr>
        <p:txBody>
          <a:bodyPr>
            <a:spAutoFit/>
          </a:bodyPr>
          <a:lstStyle/>
          <a:p>
            <a:pPr algn="just">
              <a:lnSpc>
                <a:spcPct val="107000"/>
              </a:lnSpc>
              <a:spcAft>
                <a:spcPts val="0"/>
              </a:spcAft>
            </a:pPr>
            <a:r>
              <a:rPr lang="en-AU" sz="1500" dirty="0">
                <a:latin typeface="Garamond" panose="02020404030301010803" pitchFamily="18" charset="0"/>
                <a:ea typeface="Calibri" panose="020F0502020204030204" pitchFamily="34" charset="0"/>
                <a:cs typeface="Times New Roman" panose="02020603050405020304" pitchFamily="18" charset="0"/>
              </a:rPr>
              <a:t>Historian, archaeologist, </a:t>
            </a:r>
            <a:r>
              <a:rPr lang="en-AU" sz="1500" dirty="0" err="1">
                <a:latin typeface="Garamond" panose="02020404030301010803" pitchFamily="18" charset="0"/>
                <a:ea typeface="Calibri" panose="020F0502020204030204" pitchFamily="34" charset="0"/>
                <a:cs typeface="Times New Roman" panose="02020603050405020304" pitchFamily="18" charset="0"/>
              </a:rPr>
              <a:t>Scythologist</a:t>
            </a:r>
            <a:r>
              <a:rPr lang="en-AU" sz="1500" dirty="0">
                <a:latin typeface="Garamond" panose="02020404030301010803" pitchFamily="18" charset="0"/>
                <a:ea typeface="Calibri" panose="020F0502020204030204" pitchFamily="34" charset="0"/>
                <a:cs typeface="Times New Roman" panose="02020603050405020304" pitchFamily="18" charset="0"/>
              </a:rPr>
              <a:t>, Doctor of Historical Sciences, head of the Moldavian expedition team, head of the Western Scythian expedition of the IA RAS. In 1945 she graduated from the Faculty of History of Moscow State University, studied in graduate school under the guidance of B.N. </a:t>
            </a:r>
            <a:r>
              <a:rPr lang="en-AU" sz="1500" dirty="0" err="1">
                <a:latin typeface="Garamond" panose="02020404030301010803" pitchFamily="18" charset="0"/>
                <a:ea typeface="Calibri" panose="020F0502020204030204" pitchFamily="34" charset="0"/>
                <a:cs typeface="Times New Roman" panose="02020603050405020304" pitchFamily="18" charset="0"/>
              </a:rPr>
              <a:t>Grakov</a:t>
            </a:r>
            <a:r>
              <a:rPr lang="en-AU" sz="1500" dirty="0">
                <a:latin typeface="Garamond" panose="02020404030301010803" pitchFamily="18" charset="0"/>
                <a:ea typeface="Calibri" panose="020F0502020204030204" pitchFamily="34" charset="0"/>
                <a:cs typeface="Times New Roman" panose="02020603050405020304" pitchFamily="18" charset="0"/>
              </a:rPr>
              <a:t>. Main scientific interests: history and </a:t>
            </a:r>
            <a:r>
              <a:rPr lang="en-AU" sz="1500" dirty="0" err="1">
                <a:latin typeface="Garamond" panose="02020404030301010803" pitchFamily="18" charset="0"/>
                <a:ea typeface="Calibri" panose="020F0502020204030204" pitchFamily="34" charset="0"/>
                <a:cs typeface="Times New Roman" panose="02020603050405020304" pitchFamily="18" charset="0"/>
              </a:rPr>
              <a:t>archeology</a:t>
            </a:r>
            <a:r>
              <a:rPr lang="en-AU" sz="1500" dirty="0">
                <a:latin typeface="Garamond" panose="02020404030301010803" pitchFamily="18" charset="0"/>
                <a:ea typeface="Calibri" panose="020F0502020204030204" pitchFamily="34" charset="0"/>
                <a:cs typeface="Times New Roman" panose="02020603050405020304" pitchFamily="18" charset="0"/>
              </a:rPr>
              <a:t> of the Scythians, Thracians and their </a:t>
            </a:r>
            <a:r>
              <a:rPr lang="en-AU" sz="1500" dirty="0" err="1">
                <a:latin typeface="Garamond" panose="02020404030301010803" pitchFamily="18" charset="0"/>
                <a:ea typeface="Calibri" panose="020F0502020204030204" pitchFamily="34" charset="0"/>
                <a:cs typeface="Times New Roman" panose="02020603050405020304" pitchFamily="18" charset="0"/>
              </a:rPr>
              <a:t>neighbors</a:t>
            </a:r>
            <a:r>
              <a:rPr lang="en-AU" sz="1500" dirty="0">
                <a:latin typeface="Garamond" panose="02020404030301010803" pitchFamily="18" charset="0"/>
                <a:ea typeface="Calibri" panose="020F0502020204030204" pitchFamily="34" charset="0"/>
                <a:cs typeface="Times New Roman" panose="02020603050405020304" pitchFamily="18" charset="0"/>
              </a:rPr>
              <a:t> in Eastern and Central Europe.</a:t>
            </a:r>
            <a:endParaRPr lang="en-AU" sz="1500" dirty="0">
              <a:effectLst/>
              <a:latin typeface="Garamond" panose="02020404030301010803"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2198036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6232</TotalTime>
  <Words>250</Words>
  <Application>Microsoft Office PowerPoint</Application>
  <PresentationFormat>По избор</PresentationFormat>
  <Paragraphs>43</Paragraphs>
  <Slides>23</Slides>
  <Notes>0</Notes>
  <HiddenSlides>0</HiddenSlides>
  <MMClips>0</MMClips>
  <ScaleCrop>false</ScaleCrop>
  <HeadingPairs>
    <vt:vector size="4" baseType="variant">
      <vt:variant>
        <vt:lpstr>Тема</vt:lpstr>
      </vt:variant>
      <vt:variant>
        <vt:i4>1</vt:i4>
      </vt:variant>
      <vt:variant>
        <vt:lpstr>Заглавия на слайдовете</vt:lpstr>
      </vt:variant>
      <vt:variant>
        <vt:i4>23</vt:i4>
      </vt:variant>
    </vt:vector>
  </HeadingPairs>
  <TitlesOfParts>
    <vt:vector size="24" baseType="lpstr">
      <vt:lpstr>Office Theme</vt:lpstr>
      <vt:lpstr>Soft hands for hard professions.  Moldovan female archaeologists in time</vt:lpstr>
      <vt:lpstr>Презентация на PowerPoint</vt:lpstr>
      <vt:lpstr>Презентация на PowerPoint</vt:lpstr>
      <vt:lpstr>Презентация на PowerPoint</vt:lpstr>
      <vt:lpstr>Презентация на PowerPoint</vt:lpstr>
      <vt:lpstr>1954, Florești, Mărculești</vt:lpstr>
      <vt:lpstr>Ekaterina Cernysh  </vt:lpstr>
      <vt:lpstr>Tamara Movsha </vt:lpstr>
      <vt:lpstr>Презентация на PowerPoint</vt:lpstr>
      <vt:lpstr>Natalia Serova, 1981</vt:lpstr>
      <vt:lpstr>Galina Grigorieva </vt:lpstr>
      <vt:lpstr>Презентация на PowerPoint</vt:lpstr>
      <vt:lpstr>Презентация на PowerPoint</vt:lpstr>
      <vt:lpstr>Презентация на PowerPoint</vt:lpstr>
      <vt:lpstr>Презентация на PowerPoint</vt:lpstr>
      <vt:lpstr>Ecaterina Abîzov</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Презентация на PowerPoint</vt:lpstr>
      <vt:lpstr>  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Jesica</dc:creator>
  <cp:lastModifiedBy>Proletina Dimova</cp:lastModifiedBy>
  <cp:revision>106</cp:revision>
  <dcterms:created xsi:type="dcterms:W3CDTF">2018-08-30T12:28:00Z</dcterms:created>
  <dcterms:modified xsi:type="dcterms:W3CDTF">2022-10-13T07:42:59Z</dcterms:modified>
</cp:coreProperties>
</file>