
<file path=[Content_Types].xml><?xml version="1.0" encoding="utf-8"?>
<Types xmlns="http://schemas.openxmlformats.org/package/2006/content-types">
  <Default Extension="png" ContentType="image/png"/>
  <Default Extension="bmp" ContentType="image/bmp"/>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61" r:id="rId2"/>
    <p:sldId id="259" r:id="rId3"/>
    <p:sldId id="260" r:id="rId4"/>
    <p:sldId id="262" r:id="rId5"/>
    <p:sldId id="263" r:id="rId6"/>
    <p:sldId id="266" r:id="rId7"/>
    <p:sldId id="284" r:id="rId8"/>
    <p:sldId id="267" r:id="rId9"/>
    <p:sldId id="265" r:id="rId10"/>
    <p:sldId id="264" r:id="rId11"/>
    <p:sldId id="285" r:id="rId12"/>
    <p:sldId id="271" r:id="rId13"/>
    <p:sldId id="270" r:id="rId14"/>
    <p:sldId id="269" r:id="rId15"/>
    <p:sldId id="268" r:id="rId16"/>
    <p:sldId id="276" r:id="rId17"/>
    <p:sldId id="275" r:id="rId18"/>
    <p:sldId id="274" r:id="rId19"/>
    <p:sldId id="290" r:id="rId20"/>
    <p:sldId id="307" r:id="rId21"/>
    <p:sldId id="289" r:id="rId22"/>
    <p:sldId id="273" r:id="rId23"/>
    <p:sldId id="272" r:id="rId24"/>
    <p:sldId id="292" r:id="rId25"/>
    <p:sldId id="293" r:id="rId26"/>
    <p:sldId id="281" r:id="rId27"/>
    <p:sldId id="295" r:id="rId28"/>
    <p:sldId id="296" r:id="rId29"/>
    <p:sldId id="280" r:id="rId30"/>
    <p:sldId id="299" r:id="rId31"/>
    <p:sldId id="304" r:id="rId32"/>
    <p:sldId id="279" r:id="rId33"/>
    <p:sldId id="278" r:id="rId34"/>
    <p:sldId id="308" r:id="rId35"/>
    <p:sldId id="277" r:id="rId36"/>
    <p:sldId id="302" r:id="rId37"/>
    <p:sldId id="297" r:id="rId38"/>
    <p:sldId id="301" r:id="rId39"/>
    <p:sldId id="309" r:id="rId40"/>
    <p:sldId id="298" r:id="rId41"/>
    <p:sldId id="310" r:id="rId42"/>
    <p:sldId id="303" r:id="rId43"/>
    <p:sldId id="305" r:id="rId44"/>
    <p:sldId id="282" r:id="rId45"/>
    <p:sldId id="311" r:id="rId46"/>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0" orient="horz" pos="2160" userDrawn="1">
          <p15:clr>
            <a:srgbClr val="A4A3A4"/>
          </p15:clr>
        </p15:guide>
        <p15:guide id="1"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100" d="100"/>
          <a:sy n="100" d="100"/>
        </p:scale>
        <p:origin x="-14" y="12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Държател на горен колонтитул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a:p>
            <a:endParaRPr lang="en-US"/>
          </a:p>
        </p:txBody>
      </p:sp>
      <p:sp>
        <p:nvSpPr>
          <p:cNvPr id="3" name="Държател на дата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a:p>
          <a:p>
            <a:r>
              <a:rPr lang="en-US" smtClean="0"/>
              <a:t>*</a:t>
            </a:r>
            <a:endParaRPr lang="en-US"/>
          </a:p>
        </p:txBody>
      </p:sp>
      <p:sp>
        <p:nvSpPr>
          <p:cNvPr id="4" name="Държател на изображение на слайд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a:p>
            <a:endParaRPr lang="en-US"/>
          </a:p>
        </p:txBody>
      </p:sp>
      <p:sp>
        <p:nvSpPr>
          <p:cNvPr id="5" name="Държател на бележки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endParaRPr/>
          </a:p>
          <a:p>
            <a:pPr lvl="0"/>
            <a:r>
              <a:rPr lang="bg-BG" altLang="en-US"/>
              <a:t>Натиснете, за да редактирате стиловете на текста в образеца</a:t>
            </a:r>
            <a:endParaRPr lang="en-US"/>
          </a:p>
          <a:p>
            <a:pPr lvl="1"/>
            <a:r>
              <a:rPr lang="bg-BG" altLang="en-US"/>
              <a:t>Второ ниво</a:t>
            </a:r>
            <a:endParaRPr lang="en-US"/>
          </a:p>
          <a:p>
            <a:pPr lvl="2"/>
            <a:r>
              <a:rPr lang="bg-BG" altLang="en-US"/>
              <a:t>Трето ниво</a:t>
            </a:r>
            <a:endParaRPr lang="en-US"/>
          </a:p>
          <a:p>
            <a:pPr lvl="3"/>
            <a:r>
              <a:rPr lang="bg-BG" altLang="en-US"/>
              <a:t>Четвърто ниво</a:t>
            </a:r>
            <a:endParaRPr lang="en-US"/>
          </a:p>
          <a:p>
            <a:pPr lvl="4"/>
            <a:r>
              <a:rPr lang="bg-BG" altLang="en-US"/>
              <a:t>Пето ниво</a:t>
            </a:r>
            <a:endParaRPr lang="en-US"/>
          </a:p>
        </p:txBody>
      </p:sp>
      <p:sp>
        <p:nvSpPr>
          <p:cNvPr id="6" name="Държател на долен колонтитул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a:p>
            <a:endParaRPr lang="en-US"/>
          </a:p>
        </p:txBody>
      </p:sp>
      <p:sp>
        <p:nvSpPr>
          <p:cNvPr id="7" name="Държател на номера на слайда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endParaRPr/>
          </a:p>
          <a:p>
            <a:r>
              <a:rPr lang="en-US" smtClean="0"/>
              <a:t>#</a:t>
            </a:r>
            <a:endParaRPr lang="en-US"/>
          </a:p>
        </p:txBody>
      </p:sp>
    </p:spTree>
    <p:extLst>
      <p:ext uri="{BB962C8B-B14F-4D97-AF65-F5344CB8AC3E}">
        <p14:creationId xmlns:p14="http://schemas.microsoft.com/office/powerpoint/2010/main" val="144758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EBAE9AB6-90FB-4843-BBBF-BF9D554306D5}"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A2D0F4D-CED5-4DBE-B388-DDEF470DEBB0}"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5D28EF96-F3ED-4636-A6D4-4587F3AF7F8C}"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E196C5E3-BC36-48EB-B60E-061A76F790F6}"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5017D755-4579-4FA6-99C4-A83852A63E39}"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9DD9485-DC37-4825-8BA7-07C9E36665B4}"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99A28E04-7658-4DC4-A75D-3929F996EA78}"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311CE0B-5453-4378-8B8D-746130292C4A}"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3468CDE-A275-45A9-9CC3-231C1A3983EA}"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3595AE50-F16C-43DB-9284-8B7E0D248CA4}"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386FDEAD-7357-4F14-A8B1-CFC43B74B7E7}"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308320D-5AEF-40D4-A0BF-FD110E0446FB}"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B6C853F2-80FC-4B28-8630-D99970C13391}"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77102A1B-8A22-40DC-83E2-0B913346CFD2}"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2422EB83-F65F-4946-B643-EB70614EB7CE}"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50E3EDBA-C054-4E4E-947F-91E0060DE34B}"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4B922D44-3937-43B4-990B-733B448C0504}"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8C28630-C363-4B72-AF92-306D7A2B6C20}"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C5EC96C-0BDD-48FB-AAF8-0CE0B8BCF5CA}"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7F516C2-3200-4723-869A-AF41990E19E7}"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D4CD6075-1811-4A94-9F70-94EFE64C58AA}"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E0302775-8FF3-4DDD-8CD1-45CADE342470}"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8ADD2C7-3477-4349-9B05-CDC69039C434}"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538B4B1-92D9-48E1-B713-569F0D2A93C1}"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9CF4D7A7-DD0A-4937-A4E1-B2A9830AFABC}"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00485B6-F064-4889-B19E-A0A648C8FAFB}"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748F6F64-7561-4E7E-A24E-B2C8FA235AE2}"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55D1AB9-6A4E-4953-BD4B-A1037C6E2AA2}"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0122906-AE9D-4852-8688-8556DCEBA3D5}"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740FBF0-3104-4FC5-920E-3A27FBB927C7}"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E34AB7D2-0399-43E0-9D00-3B438D4327EE}"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99B55A2-EA25-47AA-90BE-4A9C7AF77F63}"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58A0BEE-16DB-41E4-A791-93692A5893DC}"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FF725B8-B255-46B6-BB20-CB6EB6904BB7}"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10F3C6C2-D2BA-4E2D-A578-9F1253C38006}"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ABC69B7A-3975-4DE4-9E9E-95BF133388E6}"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9D514AA-4A59-4560-BD80-44E17CA20509}"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5CFED16A-DAD5-411B-AA8B-575AA550EC61}"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91E33BDC-CBCC-4DAE-9333-435C9C11640D}"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3514450-2B33-48FB-8FA3-04394EDF4C69}" type="slidenum">
              <a:rPr lang="en-US" smtClean="0"/>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850FE821-C58E-4EF3-8D3A-2FA01AD6482A}"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C76DD026-FFB9-4A25-B1C3-777EDEB8B46C}"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E7ED7FDE-10F1-4986-BF53-88005B92A7E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022F6FFE-3E6F-414F-AFA0-7A06828E9F68}"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ържател на изображение на слайд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Държател на текст 2"/>
          <p:cNvSpPr>
            <a:spLocks noGrp="1" noEditPoints="1"/>
          </p:cNvSpPr>
          <p:nvPr>
            <p:ph type="body" idx="3"/>
          </p:nvPr>
        </p:nvSpPr>
        <p:spPr>
          <a:prstGeom prst="rect">
            <a:avLst/>
          </a:prstGeom>
        </p:spPr>
        <p:txBody>
          <a:bodyPr/>
          <a:lstStyle/>
          <a:p>
            <a:endParaRPr lang="en-US"/>
          </a:p>
        </p:txBody>
      </p:sp>
      <p:sp>
        <p:nvSpPr>
          <p:cNvPr id="4" name="Държател на номера на слайда 3"/>
          <p:cNvSpPr>
            <a:spLocks noGrp="1" noEditPoints="1"/>
          </p:cNvSpPr>
          <p:nvPr>
            <p:ph type="sldNum" sz="quarter" idx="5"/>
          </p:nvPr>
        </p:nvSpPr>
        <p:spPr>
          <a:prstGeom prst="rect">
            <a:avLst/>
          </a:prstGeom>
        </p:spPr>
        <p:txBody>
          <a:bodyPr/>
          <a:lstStyle/>
          <a:p>
            <a:fld id="{791E3463-7636-4DBB-9BEB-743D7F42C22C}"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ro-RO"/>
          </a:p>
        </p:txBody>
      </p:sp>
      <p:sp>
        <p:nvSpPr>
          <p:cNvPr id="4" name="Date Placeholder 3"/>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11"/>
          </p:nvPr>
        </p:nvSpPr>
        <p:spPr/>
        <p:txBody>
          <a:bodyPr/>
          <a:lstStyle/>
          <a:p>
            <a:endParaRPr lang="ro-RO"/>
          </a:p>
        </p:txBody>
      </p:sp>
      <p:sp>
        <p:nvSpPr>
          <p:cNvPr id="6" name="Slide Number Placeholder 5"/>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ro-RO"/>
          </a:p>
        </p:txBody>
      </p:sp>
      <p:sp>
        <p:nvSpPr>
          <p:cNvPr id="3" name="Vertical Text Placeholder 2"/>
          <p:cNvSpPr>
            <a:spLocks noGrp="1" noEditPoints="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11"/>
          </p:nvPr>
        </p:nvSpPr>
        <p:spPr/>
        <p:txBody>
          <a:bodyPr/>
          <a:lstStyle/>
          <a:p>
            <a:endParaRPr lang="ro-RO"/>
          </a:p>
        </p:txBody>
      </p:sp>
      <p:sp>
        <p:nvSpPr>
          <p:cNvPr id="6" name="Slide Number Placeholder 5"/>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11"/>
          </p:nvPr>
        </p:nvSpPr>
        <p:spPr/>
        <p:txBody>
          <a:bodyPr/>
          <a:lstStyle/>
          <a:p>
            <a:endParaRPr lang="ro-RO"/>
          </a:p>
        </p:txBody>
      </p:sp>
      <p:sp>
        <p:nvSpPr>
          <p:cNvPr id="6" name="Slide Number Placeholder 5"/>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ro-RO"/>
          </a:p>
        </p:txBody>
      </p:sp>
      <p:sp>
        <p:nvSpPr>
          <p:cNvPr id="3" name="Content Placeholder 2"/>
          <p:cNvSpPr>
            <a:spLocks noGrp="1" noEditPoints="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11"/>
          </p:nvPr>
        </p:nvSpPr>
        <p:spPr/>
        <p:txBody>
          <a:bodyPr/>
          <a:lstStyle/>
          <a:p>
            <a:endParaRPr lang="ro-RO"/>
          </a:p>
        </p:txBody>
      </p:sp>
      <p:sp>
        <p:nvSpPr>
          <p:cNvPr id="6" name="Slide Number Placeholder 5"/>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p:cNvSpPr>
            <a:spLocks noGrp="1" noEditPoints="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11"/>
          </p:nvPr>
        </p:nvSpPr>
        <p:spPr/>
        <p:txBody>
          <a:bodyPr/>
          <a:lstStyle/>
          <a:p>
            <a:endParaRPr lang="ro-RO"/>
          </a:p>
        </p:txBody>
      </p:sp>
      <p:sp>
        <p:nvSpPr>
          <p:cNvPr id="6" name="Slide Number Placeholder 5"/>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ro-RO"/>
          </a:p>
        </p:txBody>
      </p:sp>
      <p:sp>
        <p:nvSpPr>
          <p:cNvPr id="3" name="Content Placeholder 2"/>
          <p:cNvSpPr>
            <a:spLocks noGrp="1" noEditPoints="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noEditPoints="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6" name="Footer Placeholder 5"/>
          <p:cNvSpPr>
            <a:spLocks noGrp="1" noEditPoints="1"/>
          </p:cNvSpPr>
          <p:nvPr>
            <p:ph type="ftr" sz="quarter" idx="11"/>
          </p:nvPr>
        </p:nvSpPr>
        <p:spPr/>
        <p:txBody>
          <a:bodyPr/>
          <a:lstStyle/>
          <a:p>
            <a:endParaRPr lang="ro-RO"/>
          </a:p>
        </p:txBody>
      </p:sp>
      <p:sp>
        <p:nvSpPr>
          <p:cNvPr id="7" name="Slide Number Placeholder 6"/>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p:cNvSpPr>
            <a:spLocks noGrp="1" noEditPoints="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noEditPoints="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8" name="Footer Placeholder 7"/>
          <p:cNvSpPr>
            <a:spLocks noGrp="1" noEditPoints="1"/>
          </p:cNvSpPr>
          <p:nvPr>
            <p:ph type="ftr" sz="quarter" idx="11"/>
          </p:nvPr>
        </p:nvSpPr>
        <p:spPr/>
        <p:txBody>
          <a:bodyPr/>
          <a:lstStyle/>
          <a:p>
            <a:endParaRPr lang="ro-RO"/>
          </a:p>
        </p:txBody>
      </p:sp>
      <p:sp>
        <p:nvSpPr>
          <p:cNvPr id="9" name="Slide Number Placeholder 8"/>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ro-RO"/>
          </a:p>
        </p:txBody>
      </p:sp>
      <p:sp>
        <p:nvSpPr>
          <p:cNvPr id="3" name="Date Placeholder 2"/>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4" name="Footer Placeholder 3"/>
          <p:cNvSpPr>
            <a:spLocks noGrp="1" noEditPoints="1"/>
          </p:cNvSpPr>
          <p:nvPr>
            <p:ph type="ftr" sz="quarter" idx="11"/>
          </p:nvPr>
        </p:nvSpPr>
        <p:spPr/>
        <p:txBody>
          <a:bodyPr/>
          <a:lstStyle/>
          <a:p>
            <a:endParaRPr lang="ro-RO"/>
          </a:p>
        </p:txBody>
      </p:sp>
      <p:sp>
        <p:nvSpPr>
          <p:cNvPr id="5" name="Slide Number Placeholder 4"/>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3" name="Footer Placeholder 2"/>
          <p:cNvSpPr>
            <a:spLocks noGrp="1" noEditPoints="1"/>
          </p:cNvSpPr>
          <p:nvPr>
            <p:ph type="ftr" sz="quarter" idx="11"/>
          </p:nvPr>
        </p:nvSpPr>
        <p:spPr/>
        <p:txBody>
          <a:bodyPr/>
          <a:lstStyle/>
          <a:p>
            <a:endParaRPr lang="ro-RO"/>
          </a:p>
        </p:txBody>
      </p:sp>
      <p:sp>
        <p:nvSpPr>
          <p:cNvPr id="4" name="Slide Number Placeholder 3"/>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p:cNvSpPr>
            <a:spLocks noGrp="1" noEditPoints="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6" name="Footer Placeholder 5"/>
          <p:cNvSpPr>
            <a:spLocks noGrp="1" noEditPoints="1"/>
          </p:cNvSpPr>
          <p:nvPr>
            <p:ph type="ftr" sz="quarter" idx="11"/>
          </p:nvPr>
        </p:nvSpPr>
        <p:spPr/>
        <p:txBody>
          <a:bodyPr/>
          <a:lstStyle/>
          <a:p>
            <a:endParaRPr lang="ro-RO"/>
          </a:p>
        </p:txBody>
      </p:sp>
      <p:sp>
        <p:nvSpPr>
          <p:cNvPr id="7" name="Slide Number Placeholder 6"/>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p:cNvSpPr>
            <a:spLocks noGrp="1" noEditPoints="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EditPoints="1"/>
          </p:cNvSpPr>
          <p:nvPr>
            <p:ph type="dt" sz="half" idx="10"/>
          </p:nvPr>
        </p:nvSpPr>
        <p:spPr/>
        <p:txBody>
          <a:bodyPr/>
          <a:lstStyle/>
          <a:p>
            <a:fld id="{4116417E-01D5-487C-8D2F-9442D2DCEC50}" type="datetimeFigureOut">
              <a:rPr lang="ro-RO" smtClean="0"/>
              <a:t>26.11.2022</a:t>
            </a:fld>
            <a:endParaRPr lang="ro-RO"/>
          </a:p>
        </p:txBody>
      </p:sp>
      <p:sp>
        <p:nvSpPr>
          <p:cNvPr id="6" name="Footer Placeholder 5"/>
          <p:cNvSpPr>
            <a:spLocks noGrp="1" noEditPoints="1"/>
          </p:cNvSpPr>
          <p:nvPr>
            <p:ph type="ftr" sz="quarter" idx="11"/>
          </p:nvPr>
        </p:nvSpPr>
        <p:spPr/>
        <p:txBody>
          <a:bodyPr/>
          <a:lstStyle/>
          <a:p>
            <a:endParaRPr lang="ro-RO"/>
          </a:p>
        </p:txBody>
      </p:sp>
      <p:sp>
        <p:nvSpPr>
          <p:cNvPr id="7" name="Slide Number Placeholder 6"/>
          <p:cNvSpPr>
            <a:spLocks noGrp="1" noEditPoints="1"/>
          </p:cNvSpPr>
          <p:nvPr>
            <p:ph type="sldNum" sz="quarter" idx="12"/>
          </p:nvPr>
        </p:nvSpPr>
        <p:spPr/>
        <p:txBody>
          <a:bodyPr/>
          <a:lstStyle/>
          <a:p>
            <a:fld id="{8745BDB7-FC6B-44C4-A97C-B6C80261BB36}" type="slidenum">
              <a:rPr lang="ro-RO" smtClean="0"/>
              <a:t>‹#›</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noEditPoints="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6417E-01D5-487C-8D2F-9442D2DCEC50}" type="datetimeFigureOut">
              <a:rPr lang="ro-RO" smtClean="0"/>
              <a:t>26.11.2022</a:t>
            </a:fld>
            <a:endParaRPr lang="ro-RO"/>
          </a:p>
        </p:txBody>
      </p:sp>
      <p:sp>
        <p:nvSpPr>
          <p:cNvPr id="5" name="Footer Placeholder 4"/>
          <p:cNvSpPr>
            <a:spLocks noGrp="1" noEditPoints="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noEditPoints="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5BDB7-FC6B-44C4-A97C-B6C80261BB36}" type="slidenum">
              <a:rPr lang="ro-RO" smtClean="0"/>
              <a:t>‹#›</a:t>
            </a:fld>
            <a:endParaRPr lang="ro-R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bmp"/><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8200" y="2766218"/>
            <a:ext cx="10515600" cy="1325563"/>
          </a:xfrm>
        </p:spPr>
        <p:txBody>
          <a:bodyPr>
            <a:normAutofit fontScale="90000"/>
          </a:bodyPr>
          <a:lstStyle/>
          <a:p>
            <a:pPr marL="0" marR="0" indent="0" algn="ctr">
              <a:lnSpc>
                <a:spcPct val="115000"/>
              </a:lnSpc>
              <a:spcBef>
                <a:spcPts val="0"/>
              </a:spcBef>
              <a:spcAft>
                <a:spcPts val="1000"/>
              </a:spcAft>
            </a:pPr>
            <a:endParaRPr lang="bg-BG" sz="2400" b="0" i="0" u="none" strike="noStrike">
              <a:latin typeface="+mn-lt"/>
              <a:ea typeface="+mn-ea"/>
              <a:cs typeface="+mn-cs"/>
            </a:endParaRPr>
          </a:p>
          <a:p>
            <a:pPr marL="0" marR="0" indent="0" algn="ctr">
              <a:lnSpc>
                <a:spcPct val="115000"/>
              </a:lnSpc>
              <a:spcBef>
                <a:spcPts val="0"/>
              </a:spcBef>
              <a:spcAft>
                <a:spcPts val="1000"/>
              </a:spcAft>
            </a:pPr>
            <a:endParaRPr lang="bg-BG" sz="2400" b="0" i="0" u="none" strike="noStrike">
              <a:latin typeface="+mn-lt"/>
              <a:ea typeface="+mn-ea"/>
              <a:cs typeface="+mn-cs"/>
            </a:endParaRPr>
          </a:p>
          <a:p>
            <a:pPr marL="0" marR="0" indent="0" algn="ctr">
              <a:lnSpc>
                <a:spcPct val="115000"/>
              </a:lnSpc>
              <a:spcBef>
                <a:spcPts val="0"/>
              </a:spcBef>
              <a:spcAft>
                <a:spcPts val="1000"/>
              </a:spcAft>
            </a:pPr>
            <a:r>
              <a:rPr lang="en-GB" sz="2400" b="0" i="0" u="none" strike="noStrike">
                <a:latin typeface="+mn-lt"/>
                <a:ea typeface="+mn-ea"/>
                <a:cs typeface="+mn-cs"/>
              </a:rPr>
              <a:t>THE CONTRIBUTION OF WOMEN TO THE ARCHAEOLOGY ON THE WEST COAST OF PONTOS EUXINUS  </a:t>
            </a:r>
          </a:p>
          <a:p>
            <a:pPr marL="1371600" marR="0" indent="457200">
              <a:lnSpc>
                <a:spcPct val="115000"/>
              </a:lnSpc>
              <a:spcBef>
                <a:spcPts val="0"/>
              </a:spcBef>
              <a:spcAft>
                <a:spcPts val="1000"/>
              </a:spcAft>
            </a:pPr>
            <a:r>
              <a:rPr lang="en-US" sz="2400" b="0" i="0" u="none" strike="noStrike">
                <a:latin typeface="+mn-lt"/>
                <a:ea typeface="+mn-ea"/>
                <a:cs typeface="+mn-cs"/>
              </a:rPr>
              <a:t>                                 </a:t>
            </a:r>
            <a:endParaRPr lang="bg-BG" sz="2400" b="0" i="0" u="none" strike="noStrike">
              <a:latin typeface="+mn-lt"/>
              <a:ea typeface="+mn-ea"/>
              <a:cs typeface="+mn-cs"/>
            </a:endParaRPr>
          </a:p>
          <a:p>
            <a:pPr marL="1371600" marR="0" indent="457200">
              <a:lnSpc>
                <a:spcPct val="115000"/>
              </a:lnSpc>
              <a:spcBef>
                <a:spcPts val="0"/>
              </a:spcBef>
              <a:spcAft>
                <a:spcPts val="1000"/>
              </a:spcAft>
            </a:pPr>
            <a:r>
              <a:rPr lang="bg-BG" sz="2400" b="0" i="0" u="none" strike="noStrike">
                <a:latin typeface="+mn-lt"/>
                <a:ea typeface="+mn-ea"/>
                <a:cs typeface="+mn-cs"/>
              </a:rPr>
              <a:t>		</a:t>
            </a:r>
            <a:r>
              <a:rPr lang="en-GB" sz="2400" b="0" i="0" u="none" strike="noStrike">
                <a:latin typeface="+mn-lt"/>
                <a:ea typeface="+mn-ea"/>
                <a:cs typeface="+mn-cs"/>
              </a:rPr>
              <a:t>Diana Gergova</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7757984" y="1971503"/>
            <a:ext cx="3513437" cy="553267"/>
          </a:xfrm>
          <a:prstGeom prst="rect">
            <a:avLst/>
          </a:prstGeom>
        </p:spPr>
        <p:txBody>
          <a:bodyPr/>
          <a:lstStyle/>
          <a:p>
            <a:r>
              <a:rPr lang="en-US" sz="1600" b="0" i="0" u="none" strike="noStrike">
                <a:solidFill>
                  <a:schemeClr val="tx1"/>
                </a:solidFill>
                <a:latin typeface="+mn-lt"/>
                <a:ea typeface="+mn-ea"/>
                <a:cs typeface="+mn-cs"/>
              </a:rPr>
              <a:t> THE </a:t>
            </a:r>
            <a:r>
              <a:rPr lang="en-GB" sz="1600" b="0" i="0" u="none" strike="noStrike">
                <a:solidFill>
                  <a:schemeClr val="tx1"/>
                </a:solidFill>
                <a:latin typeface="+mn-lt"/>
                <a:ea typeface="+mn-ea"/>
                <a:cs typeface="+mn-cs"/>
              </a:rPr>
              <a:t>S</a:t>
            </a:r>
            <a:r>
              <a:rPr lang="en-US" sz="1600" b="0" i="0" u="none" strike="noStrike">
                <a:solidFill>
                  <a:schemeClr val="tx1"/>
                </a:solidFill>
                <a:latin typeface="+mn-lt"/>
                <a:ea typeface="+mn-ea"/>
                <a:cs typeface="+mn-cs"/>
              </a:rPr>
              <a:t>OUTHERN ROMAN BATHS</a:t>
            </a:r>
          </a:p>
        </p:txBody>
      </p:sp>
      <p:sp>
        <p:nvSpPr>
          <p:cNvPr id="3" name="Държател на съдържание 2"/>
          <p:cNvSpPr>
            <a:spLocks noGrp="1" noEditPoints="1"/>
          </p:cNvSpPr>
          <p:nvPr>
            <p:ph idx="1"/>
          </p:nvPr>
        </p:nvSpPr>
        <p:spPr>
          <a:xfrm>
            <a:off x="7201929" y="1825625"/>
            <a:ext cx="4990071" cy="5144230"/>
          </a:xfrm>
          <a:prstGeom prst="rect">
            <a:avLst/>
          </a:prstGeom>
        </p:spPr>
        <p:txBody>
          <a:bodyPr/>
          <a:lstStyle/>
          <a:p>
            <a:endParaRPr lang="en-US" sz="1600" b="0" i="0" u="none" strike="noStrike">
              <a:solidFill>
                <a:schemeClr val="tx1"/>
              </a:solidFill>
              <a:latin typeface="+mn-lt"/>
              <a:ea typeface="+mn-ea"/>
              <a:cs typeface="+mn-cs"/>
            </a:endParaRPr>
          </a:p>
          <a:p>
            <a:endParaRPr lang="en-US" sz="1600" b="0" i="0" u="none" strike="noStrike">
              <a:solidFill>
                <a:schemeClr val="tx1"/>
              </a:solidFill>
              <a:latin typeface="+mn-lt"/>
              <a:ea typeface="+mn-ea"/>
              <a:cs typeface="+mn-cs"/>
            </a:endParaRPr>
          </a:p>
          <a:p>
            <a:pPr marL="0" indent="0" algn="just">
              <a:buNone/>
            </a:pPr>
            <a:r>
              <a:rPr lang="en-US" sz="1600" b="0" i="0" u="none" strike="noStrike">
                <a:solidFill>
                  <a:schemeClr val="tx1"/>
                </a:solidFill>
                <a:latin typeface="+mn-lt"/>
                <a:ea typeface="+mn-ea"/>
                <a:cs typeface="+mn-cs"/>
              </a:rPr>
              <a:t> G.Toncheva </a:t>
            </a:r>
            <a:r>
              <a:rPr lang="en-GB" sz="1600" b="0" i="0" u="none" strike="noStrike">
                <a:solidFill>
                  <a:schemeClr val="tx1"/>
                </a:solidFill>
                <a:latin typeface="+mn-lt"/>
                <a:ea typeface="+mn-ea"/>
                <a:cs typeface="+mn-cs"/>
              </a:rPr>
              <a:t> investigated in 1961</a:t>
            </a:r>
            <a:r>
              <a:rPr lang="bg-BG" sz="1600" b="0" i="0" u="none" strike="noStrike">
                <a:solidFill>
                  <a:schemeClr val="tx1"/>
                </a:solidFill>
                <a:latin typeface="+mn-lt"/>
                <a:ea typeface="+mn-ea"/>
                <a:cs typeface="+mn-cs"/>
              </a:rPr>
              <a:t>-62</a:t>
            </a:r>
            <a:r>
              <a:rPr lang="en-GB" sz="1600" b="0" i="0" u="none" strike="noStrike">
                <a:solidFill>
                  <a:schemeClr val="tx1"/>
                </a:solidFill>
                <a:latin typeface="+mn-lt"/>
                <a:ea typeface="+mn-ea"/>
                <a:cs typeface="+mn-cs"/>
              </a:rPr>
              <a:t> </a:t>
            </a:r>
            <a:r>
              <a:rPr lang="en-US" sz="1600" b="0" i="0" u="none" strike="noStrike">
                <a:solidFill>
                  <a:schemeClr val="tx1"/>
                </a:solidFill>
                <a:latin typeface="+mn-lt"/>
                <a:ea typeface="+mn-ea"/>
                <a:cs typeface="+mn-cs"/>
              </a:rPr>
              <a:t> the</a:t>
            </a:r>
            <a:r>
              <a:rPr lang="en-GB" sz="1600" b="0" i="0" u="none" strike="noStrike">
                <a:solidFill>
                  <a:schemeClr val="tx1"/>
                </a:solidFill>
                <a:latin typeface="+mn-lt"/>
                <a:ea typeface="+mn-ea"/>
                <a:cs typeface="+mn-cs"/>
              </a:rPr>
              <a:t> architectural complex  located right over the seashore, on two terraces</a:t>
            </a:r>
            <a:r>
              <a:rPr lang="en-US" sz="1600" b="0" i="0" u="none" strike="noStrike">
                <a:solidFill>
                  <a:schemeClr val="tx1"/>
                </a:solidFill>
                <a:latin typeface="+mn-lt"/>
                <a:ea typeface="+mn-ea"/>
                <a:cs typeface="+mn-cs"/>
              </a:rPr>
              <a:t> : the lowe</a:t>
            </a:r>
            <a:r>
              <a:rPr lang="en-GB" sz="1600" b="0" i="0" u="none" strike="noStrike">
                <a:solidFill>
                  <a:schemeClr val="tx1"/>
                </a:solidFill>
                <a:latin typeface="+mn-lt"/>
                <a:ea typeface="+mn-ea"/>
                <a:cs typeface="+mn-cs"/>
              </a:rPr>
              <a:t>r part</a:t>
            </a:r>
            <a:r>
              <a:rPr lang="en-US" sz="1600" b="0" i="0" u="none" strike="noStrike">
                <a:solidFill>
                  <a:schemeClr val="tx1"/>
                </a:solidFill>
                <a:latin typeface="+mn-lt"/>
                <a:ea typeface="+mn-ea"/>
                <a:cs typeface="+mn-cs"/>
              </a:rPr>
              <a:t> - </a:t>
            </a:r>
            <a:r>
              <a:rPr lang="en-GB" sz="1600" b="0" i="0" u="none" strike="noStrike">
                <a:solidFill>
                  <a:schemeClr val="tx1"/>
                </a:solidFill>
                <a:latin typeface="+mn-lt"/>
                <a:ea typeface="+mn-ea"/>
                <a:cs typeface="+mn-cs"/>
              </a:rPr>
              <a:t>  probably the changing room,</a:t>
            </a:r>
            <a:r>
              <a:rPr lang="en-US" sz="1600" b="0" i="0" u="none" strike="noStrike">
                <a:solidFill>
                  <a:schemeClr val="tx1"/>
                </a:solidFill>
                <a:latin typeface="+mn-lt"/>
                <a:ea typeface="+mn-ea"/>
                <a:cs typeface="+mn-cs"/>
              </a:rPr>
              <a:t> </a:t>
            </a:r>
            <a:r>
              <a:rPr lang="en-GB" sz="1600" b="0" i="0" u="none" strike="noStrike">
                <a:solidFill>
                  <a:schemeClr val="tx1"/>
                </a:solidFill>
                <a:latin typeface="+mn-lt"/>
                <a:ea typeface="+mn-ea"/>
                <a:cs typeface="+mn-cs"/>
              </a:rPr>
              <a:t>a stone staircase le</a:t>
            </a:r>
            <a:r>
              <a:rPr lang="en-US" sz="1600" b="0" i="0" u="none" strike="noStrike">
                <a:solidFill>
                  <a:schemeClr val="tx1"/>
                </a:solidFill>
                <a:latin typeface="+mn-lt"/>
                <a:ea typeface="+mn-ea"/>
                <a:cs typeface="+mn-cs"/>
              </a:rPr>
              <a:t>ading </a:t>
            </a:r>
            <a:r>
              <a:rPr lang="en-GB" sz="1600" b="0" i="0" u="none" strike="noStrike">
                <a:solidFill>
                  <a:schemeClr val="tx1"/>
                </a:solidFill>
                <a:latin typeface="+mn-lt"/>
                <a:ea typeface="+mn-ea"/>
                <a:cs typeface="+mn-cs"/>
              </a:rPr>
              <a:t> into a wide backyard (palestra), and from there to</a:t>
            </a:r>
            <a:r>
              <a:rPr lang="en-US" sz="1600" b="0" i="0" u="none" strike="noStrike">
                <a:solidFill>
                  <a:schemeClr val="tx1"/>
                </a:solidFill>
                <a:latin typeface="+mn-lt"/>
                <a:ea typeface="+mn-ea"/>
                <a:cs typeface="+mn-cs"/>
              </a:rPr>
              <a:t> </a:t>
            </a:r>
            <a:r>
              <a:rPr lang="en-GB" sz="1600" b="0" i="0" u="none" strike="noStrike">
                <a:solidFill>
                  <a:schemeClr val="tx1"/>
                </a:solidFill>
                <a:latin typeface="+mn-lt"/>
                <a:ea typeface="+mn-ea"/>
                <a:cs typeface="+mn-cs"/>
              </a:rPr>
              <a:t> the other premises – tepidarium, caldarium, frigidarium, etc. </a:t>
            </a:r>
            <a:r>
              <a:rPr lang="en-US" sz="1600" b="0" i="0" u="none" strike="noStrike">
                <a:solidFill>
                  <a:schemeClr val="tx1"/>
                </a:solidFill>
                <a:latin typeface="+mn-lt"/>
                <a:ea typeface="+mn-ea"/>
                <a:cs typeface="+mn-cs"/>
              </a:rPr>
              <a:t>N</a:t>
            </a:r>
            <a:r>
              <a:rPr lang="en-GB" sz="1600" b="0" i="0" u="none" strike="noStrike">
                <a:solidFill>
                  <a:schemeClr val="tx1"/>
                </a:solidFill>
                <a:latin typeface="+mn-lt"/>
                <a:ea typeface="+mn-ea"/>
                <a:cs typeface="+mn-cs"/>
              </a:rPr>
              <a:t>ext to the thermae, there was a bathtub found, which was used for glass clarification, dating back from V-VI c.  </a:t>
            </a:r>
            <a:endParaRPr lang="en-US" sz="1600" b="0" i="0" u="none" strike="noStrike">
              <a:solidFill>
                <a:schemeClr val="tx1"/>
              </a:solidFill>
              <a:latin typeface="+mn-lt"/>
              <a:ea typeface="+mn-ea"/>
              <a:cs typeface="+mn-cs"/>
            </a:endParaRPr>
          </a:p>
          <a:p>
            <a:pPr marL="0" indent="0" algn="just">
              <a:buNone/>
            </a:pPr>
            <a:r>
              <a:rPr lang="en-GB" sz="1600" b="0" i="0" u="none" strike="noStrike">
                <a:solidFill>
                  <a:schemeClr val="tx1"/>
                </a:solidFill>
                <a:latin typeface="+mn-lt"/>
                <a:ea typeface="+mn-ea"/>
                <a:cs typeface="+mn-cs"/>
              </a:rPr>
              <a:t>Th</a:t>
            </a:r>
            <a:r>
              <a:rPr lang="bg-BG" sz="1600" b="0" i="0" u="none" strike="noStrike">
                <a:solidFill>
                  <a:schemeClr val="tx1"/>
                </a:solidFill>
                <a:latin typeface="+mn-lt"/>
                <a:ea typeface="+mn-ea"/>
                <a:cs typeface="+mn-cs"/>
              </a:rPr>
              <a:t>е</a:t>
            </a:r>
            <a:r>
              <a:rPr lang="en-GB" sz="1600" b="0" i="0" u="none" strike="noStrike">
                <a:solidFill>
                  <a:schemeClr val="tx1"/>
                </a:solidFill>
                <a:latin typeface="+mn-lt"/>
                <a:ea typeface="+mn-ea"/>
                <a:cs typeface="+mn-cs"/>
              </a:rPr>
              <a:t> excavations revealed many valuable artifacts - ornaments, clay lamps, amphoras, more than 450 bronze coins,   votive reliefs of the Thracian god – rider  and the Thracian goddess Bendis, plaques, depicting a sitting woman and Eros, vessels of praise</a:t>
            </a:r>
            <a:r>
              <a:rPr lang="en-US" sz="1600" b="0" i="0" u="none" strike="noStrike">
                <a:solidFill>
                  <a:schemeClr val="tx1"/>
                </a:solidFill>
                <a:latin typeface="+mn-lt"/>
                <a:ea typeface="+mn-ea"/>
                <a:cs typeface="+mn-cs"/>
              </a:rPr>
              <a:t> - </a:t>
            </a:r>
            <a:r>
              <a:rPr lang="en-GB" sz="1600" b="0" i="0" u="none" strike="noStrike">
                <a:solidFill>
                  <a:schemeClr val="tx1"/>
                </a:solidFill>
                <a:latin typeface="+mn-lt"/>
                <a:ea typeface="+mn-ea"/>
                <a:cs typeface="+mn-cs"/>
              </a:rPr>
              <a:t> a</a:t>
            </a:r>
            <a:r>
              <a:rPr lang="en-US" sz="1600" b="0" i="0" u="none" strike="noStrike">
                <a:solidFill>
                  <a:schemeClr val="tx1"/>
                </a:solidFill>
                <a:latin typeface="+mn-lt"/>
                <a:ea typeface="+mn-ea"/>
                <a:cs typeface="+mn-cs"/>
              </a:rPr>
              <a:t>n</a:t>
            </a:r>
            <a:r>
              <a:rPr lang="en-GB" sz="1600" b="0" i="0" u="none" strike="noStrike">
                <a:solidFill>
                  <a:schemeClr val="tx1"/>
                </a:solidFill>
                <a:latin typeface="+mn-lt"/>
                <a:ea typeface="+mn-ea"/>
                <a:cs typeface="+mn-cs"/>
              </a:rPr>
              <a:t> evidence for the function </a:t>
            </a:r>
            <a:r>
              <a:rPr lang="en-US" sz="1600" b="0" i="0" u="none" strike="noStrike">
                <a:solidFill>
                  <a:schemeClr val="tx1"/>
                </a:solidFill>
                <a:latin typeface="+mn-lt"/>
                <a:ea typeface="+mn-ea"/>
                <a:cs typeface="+mn-cs"/>
              </a:rPr>
              <a:t>as </a:t>
            </a:r>
            <a:r>
              <a:rPr lang="en-GB" sz="1600" b="0" i="0" u="none" strike="noStrike">
                <a:solidFill>
                  <a:schemeClr val="tx1"/>
                </a:solidFill>
                <a:latin typeface="+mn-lt"/>
                <a:ea typeface="+mn-ea"/>
                <a:cs typeface="+mn-cs"/>
              </a:rPr>
              <a:t> sanctuary </a:t>
            </a:r>
            <a:r>
              <a:rPr lang="en-US" sz="1600" b="0" i="0" u="none" strike="noStrike">
                <a:solidFill>
                  <a:schemeClr val="tx1"/>
                </a:solidFill>
                <a:latin typeface="+mn-lt"/>
                <a:ea typeface="+mn-ea"/>
                <a:cs typeface="+mn-cs"/>
              </a:rPr>
              <a:t> of the bu</a:t>
            </a:r>
            <a:r>
              <a:rPr lang="en-GB" sz="1600" b="0" i="0" u="none" strike="noStrike">
                <a:solidFill>
                  <a:schemeClr val="tx1"/>
                </a:solidFill>
                <a:latin typeface="+mn-lt"/>
                <a:ea typeface="+mn-ea"/>
                <a:cs typeface="+mn-cs"/>
              </a:rPr>
              <a:t>ilding in the north-eastern </a:t>
            </a:r>
            <a:r>
              <a:rPr lang="en-US" sz="1600" b="0" i="0" u="none" strike="noStrike">
                <a:solidFill>
                  <a:schemeClr val="tx1"/>
                </a:solidFill>
                <a:latin typeface="+mn-lt"/>
                <a:ea typeface="+mn-ea"/>
                <a:cs typeface="+mn-cs"/>
              </a:rPr>
              <a:t> part </a:t>
            </a:r>
            <a:r>
              <a:rPr lang="en-GB" sz="1600" b="0" i="0" u="none" strike="noStrike">
                <a:solidFill>
                  <a:schemeClr val="tx1"/>
                </a:solidFill>
                <a:latin typeface="+mn-lt"/>
                <a:ea typeface="+mn-ea"/>
                <a:cs typeface="+mn-cs"/>
              </a:rPr>
              <a:t> of the site </a:t>
            </a:r>
            <a:r>
              <a:rPr lang="en-US" sz="1600" b="0" i="0" u="none" strike="noStrike">
                <a:solidFill>
                  <a:schemeClr val="tx1"/>
                </a:solidFill>
                <a:latin typeface="+mn-lt"/>
                <a:ea typeface="+mn-ea"/>
                <a:cs typeface="+mn-cs"/>
              </a:rPr>
              <a:t> </a:t>
            </a:r>
            <a:r>
              <a:rPr lang="en-GB" sz="1600" b="0" i="0" u="none" strike="noStrike">
                <a:solidFill>
                  <a:schemeClr val="tx1"/>
                </a:solidFill>
                <a:latin typeface="+mn-lt"/>
                <a:ea typeface="+mn-ea"/>
                <a:cs typeface="+mn-cs"/>
              </a:rPr>
              <a:t> of the Thracian god – rider  and the Thracian goddess Bendis.</a:t>
            </a:r>
            <a:endParaRPr lang="en-US" sz="1600" b="0" i="0" u="none" strike="noStrike">
              <a:solidFill>
                <a:schemeClr val="tx1"/>
              </a:solidFill>
              <a:latin typeface="+mn-lt"/>
              <a:ea typeface="+mn-ea"/>
              <a:cs typeface="+mn-cs"/>
            </a:endParaRPr>
          </a:p>
          <a:p>
            <a:pPr algn="just"/>
            <a:endParaRPr lang="en-US" sz="1600" b="0" i="0" u="none" strike="noStrike">
              <a:solidFill>
                <a:schemeClr val="tx1"/>
              </a:solidFill>
              <a:latin typeface="+mn-lt"/>
              <a:ea typeface="+mn-ea"/>
              <a:cs typeface="+mn-cs"/>
            </a:endParaRPr>
          </a:p>
        </p:txBody>
      </p:sp>
      <p:pic>
        <p:nvPicPr>
          <p:cNvPr id="5" name="Изображение 3"/>
          <p:cNvPicPr>
            <a:picLocks noChangeAspect="1"/>
          </p:cNvPicPr>
          <p:nvPr/>
        </p:nvPicPr>
        <p:blipFill>
          <a:blip r:embed="rId3"/>
          <a:srcRect/>
          <a:stretch>
            <a:fillRect/>
          </a:stretch>
        </p:blipFill>
        <p:spPr>
          <a:xfrm>
            <a:off x="64743" y="2248136"/>
            <a:ext cx="7008700" cy="46098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6096000" y="2422868"/>
            <a:ext cx="5257800" cy="3754095"/>
          </a:xfrm>
          <a:prstGeom prst="rect">
            <a:avLst/>
          </a:prstGeom>
        </p:spPr>
        <p:txBody>
          <a:bodyPr/>
          <a:lstStyle/>
          <a:p>
            <a:r>
              <a:rPr lang="en-US" sz="1600" b="0" i="0" u="none" strike="noStrike">
                <a:solidFill>
                  <a:schemeClr val="tx1"/>
                </a:solidFill>
                <a:latin typeface="+mn-lt"/>
                <a:ea typeface="+mn-ea"/>
                <a:cs typeface="+mn-cs"/>
              </a:rPr>
              <a:t>The socialized baths  are place for different  cultural initiatives </a:t>
            </a:r>
          </a:p>
          <a:p>
            <a:endParaRPr lang="en-US" sz="1600" b="0" i="0" u="none" strike="noStrike">
              <a:solidFill>
                <a:schemeClr val="tx1"/>
              </a:solidFill>
              <a:latin typeface="+mn-lt"/>
              <a:ea typeface="+mn-ea"/>
              <a:cs typeface="+mn-cs"/>
            </a:endParaRPr>
          </a:p>
        </p:txBody>
      </p:sp>
      <p:pic>
        <p:nvPicPr>
          <p:cNvPr id="4" name="Изображение 3"/>
          <p:cNvPicPr>
            <a:picLocks noChangeAspect="1"/>
          </p:cNvPicPr>
          <p:nvPr/>
        </p:nvPicPr>
        <p:blipFill>
          <a:blip r:embed="rId3"/>
          <a:srcRect/>
          <a:stretch>
            <a:fillRect/>
          </a:stretch>
        </p:blipFill>
        <p:spPr>
          <a:xfrm>
            <a:off x="0" y="1989916"/>
            <a:ext cx="5889539" cy="4868084"/>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b="-9"/>
          <a:stretch/>
        </p:blipFill>
        <p:spPr>
          <a:xfrm>
            <a:off x="6096000" y="3525680"/>
            <a:ext cx="2926572" cy="3196575"/>
          </a:xfrm>
          <a:prstGeom prst="rect">
            <a:avLst/>
          </a:prstGeom>
        </p:spPr>
      </p:pic>
      <p:pic>
        <p:nvPicPr>
          <p:cNvPr id="6" name="Изображение 3"/>
          <p:cNvPicPr>
            <a:picLocks noChangeAspect="1"/>
          </p:cNvPicPr>
          <p:nvPr/>
        </p:nvPicPr>
        <p:blipFill>
          <a:blip r:embed="rId5"/>
          <a:srcRect/>
          <a:stretch>
            <a:fillRect/>
          </a:stretch>
        </p:blipFill>
        <p:spPr>
          <a:xfrm>
            <a:off x="9373195" y="3597761"/>
            <a:ext cx="2291029" cy="31965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365125"/>
            <a:ext cx="9393195" cy="1325563"/>
          </a:xfrm>
          <a:prstGeom prst="rect">
            <a:avLst/>
          </a:prstGeom>
        </p:spPr>
        <p:txBody>
          <a:bodyPr/>
          <a:lstStyle/>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endParaRPr lang="en-US" sz="2800" b="0" i="0" u="none" strike="noStrike">
              <a:solidFill>
                <a:schemeClr val="tx1"/>
              </a:solidFill>
              <a:latin typeface="+mn-lt"/>
              <a:ea typeface="+mn-ea"/>
              <a:cs typeface="+mn-cs"/>
            </a:endParaRPr>
          </a:p>
          <a:p>
            <a:r>
              <a:rPr lang="en-GB" sz="2000" b="0" i="0" u="none" strike="noStrike">
                <a:solidFill>
                  <a:schemeClr val="tx1"/>
                </a:solidFill>
                <a:latin typeface="+mn-lt"/>
                <a:ea typeface="+mn-ea"/>
                <a:cs typeface="+mn-cs"/>
              </a:rPr>
              <a:t>KALIAKRA AND ITS WOMEN</a:t>
            </a:r>
            <a:r>
              <a:rPr lang="en-US" sz="2000" b="0" i="0" u="none" strike="noStrike">
                <a:solidFill>
                  <a:schemeClr val="tx1"/>
                </a:solidFill>
                <a:latin typeface="+mn-lt"/>
                <a:ea typeface="+mn-ea"/>
                <a:cs typeface="+mn-cs"/>
              </a:rPr>
              <a:t> </a:t>
            </a:r>
            <a:r>
              <a:rPr lang="en-GB" sz="2000" b="0" i="0" u="none" strike="noStrike">
                <a:solidFill>
                  <a:schemeClr val="tx1"/>
                </a:solidFill>
                <a:latin typeface="+mn-lt"/>
                <a:ea typeface="+mn-ea"/>
                <a:cs typeface="+mn-cs"/>
              </a:rPr>
              <a:t> EXPLORERS </a:t>
            </a:r>
            <a:endParaRPr sz="2000"/>
          </a:p>
        </p:txBody>
      </p:sp>
      <p:sp>
        <p:nvSpPr>
          <p:cNvPr id="3" name="Държател на съдържание 2"/>
          <p:cNvSpPr>
            <a:spLocks noGrp="1" noEditPoints="1"/>
          </p:cNvSpPr>
          <p:nvPr>
            <p:ph idx="1"/>
          </p:nvPr>
        </p:nvSpPr>
        <p:spPr>
          <a:xfrm>
            <a:off x="96794" y="1825625"/>
            <a:ext cx="5999206" cy="5360473"/>
          </a:xfrm>
          <a:prstGeom prst="rect">
            <a:avLst/>
          </a:prstGeom>
        </p:spPr>
        <p:txBody>
          <a:bodyPr/>
          <a:lstStyle/>
          <a:p>
            <a:endParaRPr lang="en-US"/>
          </a:p>
          <a:p>
            <a:endParaRPr lang="en-US"/>
          </a:p>
          <a:p>
            <a:pPr marL="0" indent="0" algn="just">
              <a:buNone/>
            </a:pPr>
            <a:r>
              <a:rPr lang="en-GB" sz="1600" b="0" i="0" u="none" strike="noStrike">
                <a:solidFill>
                  <a:srgbClr val="000000"/>
                </a:solidFill>
                <a:latin typeface="+mn-lt"/>
                <a:ea typeface="+mn-ea"/>
                <a:cs typeface="+mn-cs"/>
              </a:rPr>
              <a:t>The exceptionally beautiful Kaliakra Cape is a site of long-term archaeological exploration in the 60-70’s of 20 c. , where together with G. Dzhingov,  explorations were led by Ana Balshtanska and Maria Yosifova. In that first phase of the explorations, they found the remains of the first Thracian fortified settlement of IV BC</a:t>
            </a:r>
            <a:r>
              <a:rPr lang="en-US" sz="1600" b="0" i="0" u="none" strike="noStrike">
                <a:solidFill>
                  <a:srgbClr val="000000"/>
                </a:solidFill>
                <a:latin typeface="+mn-lt"/>
                <a:ea typeface="+mn-ea"/>
                <a:cs typeface="+mn-cs"/>
              </a:rPr>
              <a:t> - </a:t>
            </a:r>
            <a:r>
              <a:rPr lang="en-GB" sz="1600" b="0" i="0" u="none" strike="noStrike">
                <a:solidFill>
                  <a:srgbClr val="000000"/>
                </a:solidFill>
                <a:latin typeface="+mn-lt"/>
                <a:ea typeface="+mn-ea"/>
                <a:cs typeface="+mn-cs"/>
              </a:rPr>
              <a:t>  Thirisis, known from the story of Strabon, as the seat of the famous commander of Alexander the Great,</a:t>
            </a:r>
            <a:r>
              <a:rPr lang="bg-BG" sz="1600" b="0" i="0" u="none" strike="noStrike">
                <a:latin typeface="+mn-lt"/>
                <a:ea typeface="+mn-ea"/>
                <a:cs typeface="+mn-cs"/>
              </a:rPr>
              <a:t> </a:t>
            </a:r>
            <a:r>
              <a:rPr lang="en-GB" sz="1600" b="0" i="0" u="none" strike="noStrike">
                <a:solidFill>
                  <a:srgbClr val="000000"/>
                </a:solidFill>
                <a:latin typeface="+mn-lt"/>
                <a:ea typeface="+mn-ea"/>
                <a:cs typeface="+mn-cs"/>
              </a:rPr>
              <a:t>Lysimachus</a:t>
            </a:r>
            <a:r>
              <a:rPr lang="en-US" sz="1600" b="0" i="0" u="none" strike="noStrike">
                <a:solidFill>
                  <a:srgbClr val="000000"/>
                </a:solidFill>
                <a:latin typeface="+mn-lt"/>
                <a:ea typeface="+mn-ea"/>
                <a:cs typeface="+mn-cs"/>
              </a:rPr>
              <a:t>q the fortification systems  from </a:t>
            </a:r>
            <a:r>
              <a:rPr lang="en-GB" sz="1600" b="0" i="0" u="none" strike="noStrike">
                <a:solidFill>
                  <a:srgbClr val="000000"/>
                </a:solidFill>
                <a:latin typeface="+mn-lt"/>
                <a:ea typeface="+mn-ea"/>
                <a:cs typeface="+mn-cs"/>
              </a:rPr>
              <a:t> the Roman Age (I-III AD)</a:t>
            </a:r>
            <a:r>
              <a:rPr lang="en-US" sz="1600" b="0" i="0" u="none" strike="noStrike">
                <a:solidFill>
                  <a:srgbClr val="000000"/>
                </a:solidFill>
                <a:latin typeface="+mn-lt"/>
                <a:ea typeface="+mn-ea"/>
                <a:cs typeface="+mn-cs"/>
              </a:rPr>
              <a:t> and </a:t>
            </a:r>
            <a:r>
              <a:rPr lang="en-GB" sz="1600" b="0" i="0" u="none" strike="noStrike">
                <a:solidFill>
                  <a:srgbClr val="000000"/>
                </a:solidFill>
                <a:latin typeface="+mn-lt"/>
                <a:ea typeface="+mn-ea"/>
                <a:cs typeface="+mn-cs"/>
              </a:rPr>
              <a:t> </a:t>
            </a:r>
            <a:r>
              <a:rPr lang="en-US" sz="1600" b="0" i="0" u="none" strike="noStrike">
                <a:solidFill>
                  <a:srgbClr val="000000"/>
                </a:solidFill>
                <a:latin typeface="+mn-lt"/>
                <a:ea typeface="+mn-ea"/>
                <a:cs typeface="+mn-cs"/>
              </a:rPr>
              <a:t>from </a:t>
            </a:r>
            <a:r>
              <a:rPr lang="en-GB" sz="1600" b="0" i="0" u="none" strike="noStrike">
                <a:solidFill>
                  <a:srgbClr val="000000"/>
                </a:solidFill>
                <a:latin typeface="+mn-lt"/>
                <a:ea typeface="+mn-ea"/>
                <a:cs typeface="+mn-cs"/>
              </a:rPr>
              <a:t> V-VI AD,</a:t>
            </a:r>
            <a:r>
              <a:rPr lang="en-US" sz="1600" b="0" i="0" u="none" strike="noStrike">
                <a:solidFill>
                  <a:srgbClr val="000000"/>
                </a:solidFill>
                <a:latin typeface="+mn-lt"/>
                <a:ea typeface="+mn-ea"/>
                <a:cs typeface="+mn-cs"/>
              </a:rPr>
              <a:t> when </a:t>
            </a:r>
            <a:r>
              <a:rPr lang="en-GB" sz="1600" b="0" i="0" u="none" strike="noStrike">
                <a:solidFill>
                  <a:srgbClr val="000000"/>
                </a:solidFill>
                <a:latin typeface="+mn-lt"/>
                <a:ea typeface="+mn-ea"/>
                <a:cs typeface="+mn-cs"/>
              </a:rPr>
              <a:t> the settlement had the name Acre</a:t>
            </a:r>
            <a:r>
              <a:rPr lang="en-US" sz="1600" b="0" i="0" u="none" strike="noStrike">
                <a:solidFill>
                  <a:srgbClr val="000000"/>
                </a:solidFill>
                <a:latin typeface="+mn-lt"/>
                <a:ea typeface="+mn-ea"/>
                <a:cs typeface="+mn-cs"/>
              </a:rPr>
              <a:t>.</a:t>
            </a:r>
          </a:p>
          <a:p>
            <a:pPr marL="0" indent="0" algn="just">
              <a:buNone/>
            </a:pPr>
            <a:r>
              <a:rPr lang="en-US" sz="1600" b="0" i="0" u="none" strike="noStrike">
                <a:solidFill>
                  <a:srgbClr val="000000"/>
                </a:solidFill>
                <a:latin typeface="+mn-lt"/>
                <a:ea typeface="+mn-ea"/>
                <a:cs typeface="+mn-cs"/>
              </a:rPr>
              <a:t> I</a:t>
            </a:r>
            <a:r>
              <a:rPr lang="en-GB" sz="1600" b="0" i="0" u="none" strike="noStrike">
                <a:solidFill>
                  <a:srgbClr val="000000"/>
                </a:solidFill>
                <a:latin typeface="+mn-lt"/>
                <a:ea typeface="+mn-ea"/>
                <a:cs typeface="+mn-cs"/>
              </a:rPr>
              <a:t>n  Х AD it was</a:t>
            </a:r>
            <a:r>
              <a:rPr lang="en-US" sz="1600" b="0" i="0" u="none" strike="noStrike">
                <a:solidFill>
                  <a:srgbClr val="000000"/>
                </a:solidFill>
                <a:latin typeface="+mn-lt"/>
                <a:ea typeface="+mn-ea"/>
                <a:cs typeface="+mn-cs"/>
              </a:rPr>
              <a:t> called </a:t>
            </a:r>
            <a:r>
              <a:rPr lang="en-GB" sz="1600" b="0" i="0" u="none" strike="noStrike">
                <a:solidFill>
                  <a:srgbClr val="000000"/>
                </a:solidFill>
                <a:latin typeface="+mn-lt"/>
                <a:ea typeface="+mn-ea"/>
                <a:cs typeface="+mn-cs"/>
              </a:rPr>
              <a:t> Tatrasida and Tetrasiada</a:t>
            </a:r>
            <a:r>
              <a:rPr lang="bg-BG" sz="1600" b="0" i="0" u="none" strike="noStrike">
                <a:solidFill>
                  <a:srgbClr val="000000"/>
                </a:solidFill>
                <a:latin typeface="+mn-lt"/>
                <a:ea typeface="+mn-ea"/>
                <a:cs typeface="+mn-cs"/>
              </a:rPr>
              <a:t>.</a:t>
            </a:r>
          </a:p>
          <a:p>
            <a:pPr marL="0" indent="0" algn="just">
              <a:buNone/>
            </a:pPr>
            <a:r>
              <a:rPr lang="en-US" sz="1600" b="0" i="0" u="none" strike="noStrike">
                <a:solidFill>
                  <a:srgbClr val="000000"/>
                </a:solidFill>
                <a:latin typeface="+mn-lt"/>
                <a:ea typeface="+mn-ea"/>
                <a:cs typeface="+mn-cs"/>
              </a:rPr>
              <a:t> In </a:t>
            </a:r>
            <a:r>
              <a:rPr lang="en-GB" sz="1600" b="0" i="0" u="none" strike="noStrike">
                <a:solidFill>
                  <a:srgbClr val="000000"/>
                </a:solidFill>
                <a:latin typeface="+mn-lt"/>
                <a:ea typeface="+mn-ea"/>
                <a:cs typeface="+mn-cs"/>
              </a:rPr>
              <a:t>the second half of ХIV AD</a:t>
            </a:r>
            <a:r>
              <a:rPr lang="en-US" sz="1600" b="0" i="0" u="none" strike="noStrike">
                <a:solidFill>
                  <a:srgbClr val="000000"/>
                </a:solidFill>
                <a:latin typeface="+mn-lt"/>
                <a:ea typeface="+mn-ea"/>
                <a:cs typeface="+mn-cs"/>
              </a:rPr>
              <a:t> </a:t>
            </a:r>
            <a:r>
              <a:rPr lang="en-GB" sz="1600" b="0" i="0" u="none" strike="noStrike">
                <a:solidFill>
                  <a:srgbClr val="000000"/>
                </a:solidFill>
                <a:latin typeface="+mn-lt"/>
                <a:ea typeface="+mn-ea"/>
                <a:cs typeface="+mn-cs"/>
              </a:rPr>
              <a:t> the Bulgarian boyars Balik and Dobrotitsa, made th</a:t>
            </a:r>
            <a:r>
              <a:rPr lang="en-US" sz="1600" b="0" i="0" u="none" strike="noStrike">
                <a:solidFill>
                  <a:srgbClr val="000000"/>
                </a:solidFill>
                <a:latin typeface="+mn-lt"/>
                <a:ea typeface="+mn-ea"/>
                <a:cs typeface="+mn-cs"/>
              </a:rPr>
              <a:t>e</a:t>
            </a:r>
            <a:r>
              <a:rPr lang="en-GB" sz="1600" b="0" i="0" u="none" strike="noStrike">
                <a:solidFill>
                  <a:srgbClr val="000000"/>
                </a:solidFill>
                <a:latin typeface="+mn-lt"/>
                <a:ea typeface="+mn-ea"/>
                <a:cs typeface="+mn-cs"/>
              </a:rPr>
              <a:t> fortress the capital of their independent kingdom, the Despotate of Dobruja or Principality of Karvuna, which coined its own coins. </a:t>
            </a:r>
            <a:endParaRPr lang="en-US" sz="1600" b="0" i="0" u="none" strike="noStrike">
              <a:solidFill>
                <a:srgbClr val="000000"/>
              </a:solidFill>
              <a:latin typeface="+mn-lt"/>
              <a:ea typeface="+mn-ea"/>
              <a:cs typeface="+mn-cs"/>
            </a:endParaRPr>
          </a:p>
          <a:p>
            <a:pPr marL="0" indent="0" algn="just">
              <a:buNone/>
            </a:pPr>
            <a:r>
              <a:rPr lang="en-GB" sz="1600" b="0" i="0" u="none" strike="noStrike">
                <a:solidFill>
                  <a:srgbClr val="000000"/>
                </a:solidFill>
                <a:latin typeface="+mn-lt"/>
                <a:ea typeface="+mn-ea"/>
                <a:cs typeface="+mn-cs"/>
              </a:rPr>
              <a:t>In 1393-1394, it fell under Ottoman authority.  </a:t>
            </a:r>
            <a:endParaRPr lang="en-US" sz="1600"/>
          </a:p>
        </p:txBody>
      </p:sp>
      <p:pic>
        <p:nvPicPr>
          <p:cNvPr id="4" name="Изображение 3"/>
          <p:cNvPicPr>
            <a:picLocks noChangeAspect="1"/>
          </p:cNvPicPr>
          <p:nvPr/>
        </p:nvPicPr>
        <p:blipFill>
          <a:blip r:embed="rId3"/>
          <a:srcRect/>
          <a:stretch>
            <a:fillRect/>
          </a:stretch>
        </p:blipFill>
        <p:spPr>
          <a:xfrm>
            <a:off x="6096000" y="2851449"/>
            <a:ext cx="5847422" cy="39138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1456639"/>
            <a:ext cx="10515600" cy="532671"/>
          </a:xfrm>
          <a:prstGeom prst="rect">
            <a:avLst/>
          </a:prstGeom>
        </p:spPr>
        <p:txBody>
          <a:bodyPr/>
          <a:lstStyle/>
          <a:p>
            <a:endParaRPr lang="en-US" sz="2400"/>
          </a:p>
          <a:p>
            <a:endParaRPr lang="en-US" sz="2400"/>
          </a:p>
          <a:p>
            <a:endParaRPr lang="en-US" sz="2400"/>
          </a:p>
          <a:p>
            <a:endParaRPr lang="en-US" sz="2400"/>
          </a:p>
          <a:p>
            <a:r>
              <a:rPr lang="en-US" sz="2400"/>
              <a:t>THE RESTARTED INVESTIGATIONS OF BONI PETRUNOVA</a:t>
            </a:r>
            <a:endParaRPr sz="2400"/>
          </a:p>
        </p:txBody>
      </p:sp>
      <p:sp>
        <p:nvSpPr>
          <p:cNvPr id="3" name="Държател на съдържание 2"/>
          <p:cNvSpPr>
            <a:spLocks noGrp="1" noEditPoints="1"/>
          </p:cNvSpPr>
          <p:nvPr>
            <p:ph idx="1"/>
          </p:nvPr>
        </p:nvSpPr>
        <p:spPr>
          <a:xfrm>
            <a:off x="838200" y="2597922"/>
            <a:ext cx="10773032" cy="1067731"/>
          </a:xfrm>
          <a:prstGeom prst="rect">
            <a:avLst/>
          </a:prstGeom>
        </p:spPr>
        <p:txBody>
          <a:bodyPr/>
          <a:lstStyle/>
          <a:p>
            <a:pPr marL="0" indent="0">
              <a:buNone/>
            </a:pPr>
            <a:r>
              <a:rPr lang="en-GB" sz="1600" b="0" i="0" u="none" strike="noStrike">
                <a:solidFill>
                  <a:srgbClr val="000000"/>
                </a:solidFill>
                <a:latin typeface="+mn-lt"/>
                <a:ea typeface="+mn-ea"/>
                <a:cs typeface="+mn-cs"/>
              </a:rPr>
              <a:t>Remains of the fortress</a:t>
            </a:r>
            <a:r>
              <a:rPr lang="en-GB" sz="2800" b="0" i="0" u="none" strike="noStrike">
                <a:solidFill>
                  <a:srgbClr val="000000"/>
                </a:solidFill>
                <a:latin typeface="+mn-lt"/>
                <a:ea typeface="+mn-ea"/>
                <a:cs typeface="+mn-cs"/>
              </a:rPr>
              <a:t> </a:t>
            </a:r>
            <a:r>
              <a:rPr lang="en-GB" sz="1600" b="0" i="0" u="none" strike="noStrike">
                <a:solidFill>
                  <a:srgbClr val="000000"/>
                </a:solidFill>
                <a:latin typeface="+mn-lt"/>
                <a:ea typeface="+mn-ea"/>
                <a:cs typeface="+mn-cs"/>
              </a:rPr>
              <a:t>walls, </a:t>
            </a:r>
            <a:r>
              <a:rPr lang="en-US" sz="1600" b="0" i="0" u="none" strike="noStrike">
                <a:solidFill>
                  <a:srgbClr val="000000"/>
                </a:solidFill>
                <a:latin typeface="+mn-lt"/>
                <a:ea typeface="+mn-ea"/>
                <a:cs typeface="+mn-cs"/>
              </a:rPr>
              <a:t> of </a:t>
            </a:r>
            <a:r>
              <a:rPr lang="en-GB" sz="1600" b="0" i="0" u="none" strike="noStrike">
                <a:solidFill>
                  <a:srgbClr val="000000"/>
                </a:solidFill>
                <a:latin typeface="+mn-lt"/>
                <a:ea typeface="+mn-ea"/>
                <a:cs typeface="+mn-cs"/>
              </a:rPr>
              <a:t>the  main  medieval despot residency, numerous Christian necropolises from different ages were found. </a:t>
            </a:r>
            <a:r>
              <a:rPr lang="en-US" sz="1600" b="0" i="0" u="none" strike="noStrike">
                <a:solidFill>
                  <a:srgbClr val="000000"/>
                </a:solidFill>
                <a:latin typeface="+mn-lt"/>
                <a:ea typeface="+mn-ea"/>
                <a:cs typeface="+mn-cs"/>
              </a:rPr>
              <a:t> </a:t>
            </a:r>
            <a:r>
              <a:rPr lang="en-GB" sz="1600" b="0" i="0" u="none" strike="noStrike">
                <a:solidFill>
                  <a:srgbClr val="000000"/>
                </a:solidFill>
                <a:latin typeface="+mn-lt"/>
                <a:ea typeface="+mn-ea"/>
                <a:cs typeface="+mn-cs"/>
              </a:rPr>
              <a:t>The explorations, restarted in 2004 by Dr</a:t>
            </a:r>
            <a:r>
              <a:rPr lang="en-US" sz="1600" b="0" i="0" u="none" strike="noStrike">
                <a:solidFill>
                  <a:srgbClr val="000000"/>
                </a:solidFill>
                <a:latin typeface="+mn-lt"/>
                <a:ea typeface="+mn-ea"/>
                <a:cs typeface="+mn-cs"/>
              </a:rPr>
              <a:t>. </a:t>
            </a:r>
            <a:r>
              <a:rPr lang="en-GB" sz="1600" b="0" i="0" u="none" strike="noStrike">
                <a:solidFill>
                  <a:srgbClr val="000000"/>
                </a:solidFill>
                <a:latin typeface="+mn-lt"/>
                <a:ea typeface="+mn-ea"/>
                <a:cs typeface="+mn-cs"/>
              </a:rPr>
              <a:t> Boni Petrunova, found out traces of Proto Bulgarian attendance -  a huge praise pit with traces from magical rituals,  a huge apse  from a church, related to the rich medieval necropolis, as well as a Thracian sanctuary  with  carved structures,  probably devoted to Zalmoxis and related to the Hellenistic Thirisis.</a:t>
            </a:r>
            <a:endParaRPr sz="1600"/>
          </a:p>
        </p:txBody>
      </p:sp>
      <p:pic>
        <p:nvPicPr>
          <p:cNvPr id="4"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05332" y="3820114"/>
            <a:ext cx="4948468" cy="3037887"/>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55539" y="3820114"/>
            <a:ext cx="4876389" cy="30378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2002395"/>
            <a:ext cx="10783329" cy="1025010"/>
          </a:xfrm>
          <a:prstGeom prst="rect">
            <a:avLst/>
          </a:prstGeom>
        </p:spPr>
        <p:txBody>
          <a:bodyPr/>
          <a:lstStyle/>
          <a:p>
            <a:pPr algn="ctr"/>
            <a:r>
              <a:rPr lang="en-GB" sz="2800" b="0" i="0" u="none" strike="noStrike">
                <a:solidFill>
                  <a:srgbClr val="000000"/>
                </a:solidFill>
                <a:latin typeface="+mn-lt"/>
                <a:ea typeface="+mn-ea"/>
                <a:cs typeface="+mn-cs"/>
              </a:rPr>
              <a:t>NESEBAR AND THE WOMEN WHO MADE IT A TOWN-MUSEUM AND UNESCO WORLD HERITAGE SITE</a:t>
            </a:r>
            <a:endParaRPr sz="2800"/>
          </a:p>
        </p:txBody>
      </p:sp>
      <p:sp>
        <p:nvSpPr>
          <p:cNvPr id="3" name="Държател на съдържание 2"/>
          <p:cNvSpPr>
            <a:spLocks noGrp="1" noEditPoints="1"/>
          </p:cNvSpPr>
          <p:nvPr>
            <p:ph idx="1"/>
          </p:nvPr>
        </p:nvSpPr>
        <p:spPr>
          <a:xfrm>
            <a:off x="838200" y="3576165"/>
            <a:ext cx="10515600" cy="2600798"/>
          </a:xfrm>
          <a:prstGeom prst="rect">
            <a:avLst/>
          </a:prstGeom>
        </p:spPr>
        <p:txBody>
          <a:bodyPr/>
          <a:lstStyle/>
          <a:p>
            <a:endParaRPr lang="en-US"/>
          </a:p>
          <a:p>
            <a:endParaRPr lang="en-US"/>
          </a:p>
          <a:p>
            <a:endParaRPr lang="en-US"/>
          </a:p>
          <a:p>
            <a:endParaRPr lang="en-US"/>
          </a:p>
          <a:p>
            <a:endParaRPr lang="en-US"/>
          </a:p>
        </p:txBody>
      </p:sp>
      <p:pic>
        <p:nvPicPr>
          <p:cNvPr id="5" name="Изображение 4"/>
          <p:cNvPicPr>
            <a:picLocks noChangeAspect="1"/>
          </p:cNvPicPr>
          <p:nvPr/>
        </p:nvPicPr>
        <p:blipFill>
          <a:blip r:embed="rId3"/>
          <a:srcRect/>
          <a:stretch>
            <a:fillRect/>
          </a:stretch>
        </p:blipFill>
        <p:spPr>
          <a:xfrm>
            <a:off x="0" y="3027405"/>
            <a:ext cx="12192000" cy="44449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220362" y="1848297"/>
            <a:ext cx="7910384" cy="4328666"/>
          </a:xfrm>
          <a:prstGeom prst="rect">
            <a:avLst/>
          </a:prstGeom>
        </p:spPr>
        <p:txBody>
          <a:bodyPr/>
          <a:lstStyle/>
          <a:p>
            <a:pPr marL="0" marR="0" indent="0" algn="just">
              <a:lnSpc>
                <a:spcPct val="115000"/>
              </a:lnSpc>
              <a:spcBef>
                <a:spcPts val="0"/>
              </a:spcBef>
              <a:spcAft>
                <a:spcPts val="1000"/>
              </a:spcAft>
            </a:pPr>
            <a:endParaRPr lang="en-US"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r>
              <a:rPr lang="en-GB" sz="1600" b="0" i="0" u="none" strike="noStrike">
                <a:solidFill>
                  <a:srgbClr val="000000"/>
                </a:solidFill>
                <a:latin typeface="+mn-lt"/>
                <a:ea typeface="+mn-ea"/>
                <a:cs typeface="+mn-cs"/>
              </a:rPr>
              <a:t>Nesebar</a:t>
            </a:r>
            <a:r>
              <a:rPr lang="en-US" sz="1600" b="0" i="0" u="none" strike="noStrike">
                <a:solidFill>
                  <a:srgbClr val="000000"/>
                </a:solidFill>
                <a:latin typeface="+mn-lt"/>
                <a:ea typeface="+mn-ea"/>
                <a:cs typeface="+mn-cs"/>
              </a:rPr>
              <a:t>,</a:t>
            </a:r>
            <a:r>
              <a:rPr lang="en-GB" sz="1600" b="0" i="0" u="none" strike="noStrike">
                <a:solidFill>
                  <a:srgbClr val="000000"/>
                </a:solidFill>
                <a:latin typeface="+mn-lt"/>
                <a:ea typeface="+mn-ea"/>
                <a:cs typeface="+mn-cs"/>
              </a:rPr>
              <a:t> the ancient Thracian settlement,  became the Greek colony Mesambria about 510 BC</a:t>
            </a:r>
            <a:r>
              <a:rPr lang="en-US" sz="1600" b="0" i="0" u="none" strike="noStrike">
                <a:solidFill>
                  <a:srgbClr val="000000"/>
                </a:solidFill>
                <a:latin typeface="+mn-lt"/>
                <a:ea typeface="+mn-ea"/>
                <a:cs typeface="+mn-cs"/>
              </a:rPr>
              <a:t>. </a:t>
            </a:r>
            <a:r>
              <a:rPr lang="en-GB" sz="1600" b="0" i="0" u="none" strike="noStrike">
                <a:solidFill>
                  <a:srgbClr val="000000"/>
                </a:solidFill>
                <a:latin typeface="+mn-lt"/>
                <a:ea typeface="+mn-ea"/>
                <a:cs typeface="+mn-cs"/>
              </a:rPr>
              <a:t> 5 chronological periods of urbanization </a:t>
            </a:r>
            <a:r>
              <a:rPr lang="en-US" sz="1600" b="0" i="0" u="none" strike="noStrike">
                <a:solidFill>
                  <a:srgbClr val="000000"/>
                </a:solidFill>
                <a:latin typeface="+mn-lt"/>
                <a:ea typeface="+mn-ea"/>
                <a:cs typeface="+mn-cs"/>
              </a:rPr>
              <a:t>  were distinguished, starting w</a:t>
            </a:r>
            <a:r>
              <a:rPr lang="en-GB" sz="1600" b="0" i="0" u="none" strike="noStrike">
                <a:solidFill>
                  <a:srgbClr val="000000"/>
                </a:solidFill>
                <a:latin typeface="+mn-lt"/>
                <a:ea typeface="+mn-ea"/>
                <a:cs typeface="+mn-cs"/>
              </a:rPr>
              <a:t>ith the earliest fortress wall dating from 8 BC, another one encompassing the city dating from 4 BC , and some newer ones from the middle of V AD  in opus mixtum. There is data about temples of Zeus and the protector of the city  - Apollo, of Asclepius, Hecate, Isis, Dionisius, the Thracian Rider (Heros), a theatre and large thermae. </a:t>
            </a:r>
            <a:endParaRPr lang="en-US"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r>
              <a:rPr lang="en-GB" sz="1600" b="0" i="0" u="none" strike="noStrike">
                <a:solidFill>
                  <a:srgbClr val="000000"/>
                </a:solidFill>
                <a:latin typeface="+mn-lt"/>
                <a:ea typeface="+mn-ea"/>
                <a:cs typeface="+mn-cs"/>
              </a:rPr>
              <a:t> It was annexed in 812 AD to the Bulgarian state and till the end of XIV c. during the wars between the Bulgarians and the Byzan</a:t>
            </a:r>
            <a:r>
              <a:rPr lang="en-US" sz="1600" b="0" i="0" u="none" strike="noStrike">
                <a:solidFill>
                  <a:srgbClr val="000000"/>
                </a:solidFill>
                <a:latin typeface="+mn-lt"/>
                <a:ea typeface="+mn-ea"/>
                <a:cs typeface="+mn-cs"/>
              </a:rPr>
              <a:t>ce</a:t>
            </a:r>
            <a:r>
              <a:rPr lang="en-GB" sz="1600" b="0" i="0" u="none" strike="noStrike">
                <a:solidFill>
                  <a:srgbClr val="000000"/>
                </a:solidFill>
                <a:latin typeface="+mn-lt"/>
                <a:ea typeface="+mn-ea"/>
                <a:cs typeface="+mn-cs"/>
              </a:rPr>
              <a:t>, it often passed from one’s hands into the other’s.</a:t>
            </a:r>
            <a:endParaRPr lang="bg-BG"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r>
              <a:rPr lang="en-GB" sz="1600" b="0" i="0" u="none" strike="noStrike">
                <a:solidFill>
                  <a:srgbClr val="000000"/>
                </a:solidFill>
                <a:latin typeface="+mn-lt"/>
                <a:ea typeface="+mn-ea"/>
                <a:cs typeface="+mn-cs"/>
              </a:rPr>
              <a:t>The Christian monuments in Nesebar are impressive.</a:t>
            </a:r>
            <a:endParaRPr lang="en-US"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r>
              <a:rPr lang="en-GB" sz="1600" b="0" i="0" u="none" strike="noStrike">
                <a:solidFill>
                  <a:srgbClr val="000000"/>
                </a:solidFill>
                <a:latin typeface="+mn-lt"/>
                <a:ea typeface="+mn-ea"/>
                <a:cs typeface="+mn-cs"/>
              </a:rPr>
              <a:t> Its architecture from the National Revival is also very illustrative.</a:t>
            </a:r>
            <a:endParaRPr lang="en-US"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r>
              <a:rPr lang="en-GB" sz="1600" b="0" i="0" u="none" strike="noStrike">
                <a:solidFill>
                  <a:srgbClr val="000000"/>
                </a:solidFill>
                <a:latin typeface="+mn-lt"/>
                <a:ea typeface="+mn-ea"/>
                <a:cs typeface="+mn-cs"/>
              </a:rPr>
              <a:t>Nesebar was explored by many prominent male archaeologists – such as the professors Ivan Galabov, I. Venedikov,  I. Velkov, I. Karayotov. Today, however, when we hold this meeting exactly here, we must point out that the town-museum owes its fame to three women.</a:t>
            </a:r>
            <a:endParaRPr sz="1600"/>
          </a:p>
          <a:p>
            <a:pPr marL="0" marR="0" indent="0" algn="just">
              <a:lnSpc>
                <a:spcPct val="115000"/>
              </a:lnSpc>
              <a:spcBef>
                <a:spcPts val="0"/>
              </a:spcBef>
              <a:spcAft>
                <a:spcPts val="1000"/>
              </a:spcAft>
            </a:pPr>
            <a:endParaRPr lang="en-GB" sz="1600" b="0" i="0" u="none" strike="noStrike">
              <a:solidFill>
                <a:srgbClr val="000000"/>
              </a:solidFill>
              <a:latin typeface="+mn-lt"/>
              <a:ea typeface="+mn-ea"/>
              <a:cs typeface="+mn-cs"/>
            </a:endParaRPr>
          </a:p>
          <a:p>
            <a:pPr marL="0" marR="0" indent="0" algn="just">
              <a:lnSpc>
                <a:spcPct val="115000"/>
              </a:lnSpc>
              <a:spcBef>
                <a:spcPts val="0"/>
              </a:spcBef>
              <a:spcAft>
                <a:spcPts val="1000"/>
              </a:spcAft>
            </a:pPr>
            <a:endParaRPr sz="160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7999347" y="2451034"/>
            <a:ext cx="4616991" cy="40566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539578" y="1825625"/>
            <a:ext cx="8672384" cy="4351338"/>
          </a:xfrm>
          <a:prstGeom prst="rect">
            <a:avLst/>
          </a:prstGeom>
        </p:spPr>
        <p:txBody>
          <a:bodyPr/>
          <a:lstStyle/>
          <a:p>
            <a:pPr marL="0" marR="0" indent="0" algn="just">
              <a:lnSpc>
                <a:spcPct val="115000"/>
              </a:lnSpc>
              <a:spcBef>
                <a:spcPts val="0"/>
              </a:spcBef>
              <a:spcAft>
                <a:spcPts val="1000"/>
              </a:spcAft>
              <a:buNone/>
            </a:pPr>
            <a:endParaRPr lang="en-US" sz="1600" b="0" i="0" u="none" strike="noStrike">
              <a:solidFill>
                <a:srgbClr val="000000"/>
              </a:solidFill>
              <a:latin typeface="+mn-lt"/>
              <a:ea typeface="+mn-ea"/>
              <a:cs typeface="+mn-cs"/>
            </a:endParaRPr>
          </a:p>
          <a:p>
            <a:pPr marL="0" marR="0" indent="0" algn="just">
              <a:lnSpc>
                <a:spcPct val="115000"/>
              </a:lnSpc>
              <a:spcBef>
                <a:spcPts val="0"/>
              </a:spcBef>
              <a:spcAft>
                <a:spcPts val="1000"/>
              </a:spcAft>
              <a:buNone/>
            </a:pPr>
            <a:r>
              <a:rPr lang="en-GB" sz="2000" b="1" i="0" u="none" strike="noStrike">
                <a:solidFill>
                  <a:srgbClr val="000000"/>
                </a:solidFill>
                <a:latin typeface="+mn-lt"/>
                <a:ea typeface="+mn-ea"/>
                <a:cs typeface="+mn-cs"/>
              </a:rPr>
              <a:t>LYUBA OGNENOVA</a:t>
            </a:r>
            <a:r>
              <a:rPr lang="en-GB" sz="2000" b="1" i="0" u="none" strike="noStrike">
                <a:latin typeface="+mn-lt"/>
                <a:ea typeface="+mn-ea"/>
                <a:cs typeface="+mn-cs"/>
              </a:rPr>
              <a:t> </a:t>
            </a:r>
            <a:r>
              <a:rPr lang="en-US" sz="2000" b="1" i="0" u="none" strike="noStrike">
                <a:latin typeface="+mn-lt"/>
                <a:ea typeface="+mn-ea"/>
                <a:cs typeface="+mn-cs"/>
              </a:rPr>
              <a:t>/</a:t>
            </a:r>
            <a:r>
              <a:rPr lang="en-GB" sz="2000" b="1" i="0" u="none" strike="noStrike">
                <a:latin typeface="+mn-lt"/>
                <a:ea typeface="+mn-ea"/>
                <a:cs typeface="+mn-cs"/>
              </a:rPr>
              <a:t>1922 - 2012</a:t>
            </a:r>
            <a:r>
              <a:rPr lang="en-US" sz="2000" b="1" i="0" u="none" strike="noStrike">
                <a:latin typeface="+mn-lt"/>
                <a:ea typeface="+mn-ea"/>
                <a:cs typeface="+mn-cs"/>
              </a:rPr>
              <a:t>/</a:t>
            </a:r>
            <a:r>
              <a:rPr lang="en-GB" sz="2000" b="1" i="0" u="none" strike="noStrike">
                <a:latin typeface="+mn-lt"/>
                <a:ea typeface="+mn-ea"/>
                <a:cs typeface="+mn-cs"/>
              </a:rPr>
              <a:t>  </a:t>
            </a:r>
          </a:p>
          <a:p>
            <a:pPr marL="0" marR="0" indent="0" algn="just">
              <a:lnSpc>
                <a:spcPct val="115000"/>
              </a:lnSpc>
              <a:spcBef>
                <a:spcPts val="0"/>
              </a:spcBef>
              <a:spcAft>
                <a:spcPts val="1000"/>
              </a:spcAft>
            </a:pPr>
            <a:r>
              <a:rPr lang="en-US" sz="1600" b="0" i="0" u="none" strike="noStrike">
                <a:latin typeface="+mn-lt"/>
                <a:ea typeface="+mn-ea"/>
                <a:cs typeface="+mn-cs"/>
              </a:rPr>
              <a:t>B</a:t>
            </a:r>
            <a:r>
              <a:rPr lang="en-GB" sz="1600" b="0" i="0" u="none" strike="noStrike">
                <a:latin typeface="+mn-lt"/>
                <a:ea typeface="+mn-ea"/>
                <a:cs typeface="+mn-cs"/>
              </a:rPr>
              <a:t>orn in a courageous family in Ohrid,</a:t>
            </a:r>
            <a:r>
              <a:rPr lang="en-US" sz="1600" b="0" i="0" u="none" strike="noStrike">
                <a:latin typeface="+mn-lt"/>
                <a:ea typeface="+mn-ea"/>
                <a:cs typeface="+mn-cs"/>
              </a:rPr>
              <a:t> L. Ognenova </a:t>
            </a:r>
            <a:r>
              <a:rPr lang="en-GB" sz="1600" b="0" i="0" u="none" strike="noStrike">
                <a:latin typeface="+mn-lt"/>
                <a:ea typeface="+mn-ea"/>
                <a:cs typeface="+mn-cs"/>
              </a:rPr>
              <a:t> finished the French primary school in Bitola, classical high school in Tirana. In 1946</a:t>
            </a:r>
            <a:r>
              <a:rPr lang="en-US" sz="1600" b="0" i="0" u="none" strike="noStrike">
                <a:latin typeface="+mn-lt"/>
                <a:ea typeface="+mn-ea"/>
                <a:cs typeface="+mn-cs"/>
              </a:rPr>
              <a:t> she </a:t>
            </a:r>
            <a:r>
              <a:rPr lang="en-GB" sz="1600" b="0" i="0" u="none" strike="noStrike">
                <a:latin typeface="+mn-lt"/>
                <a:ea typeface="+mn-ea"/>
                <a:cs typeface="+mn-cs"/>
              </a:rPr>
              <a:t>graduated from St. Kliment Ohirdski University of Sofia with the specialty history and classical philology. She started work in the Museum in Shumen  in 1948 and the same year she was already in the </a:t>
            </a:r>
            <a:r>
              <a:rPr lang="en-US" sz="1600" b="0" i="0" u="none" strike="noStrike">
                <a:latin typeface="+mn-lt"/>
                <a:ea typeface="+mn-ea"/>
                <a:cs typeface="+mn-cs"/>
              </a:rPr>
              <a:t>A</a:t>
            </a:r>
            <a:r>
              <a:rPr lang="en-GB" sz="1600" b="0" i="0" u="none" strike="noStrike">
                <a:latin typeface="+mn-lt"/>
                <a:ea typeface="+mn-ea"/>
                <a:cs typeface="+mn-cs"/>
              </a:rPr>
              <a:t>ncient history department of the Archaeological Museum in Sofia.</a:t>
            </a:r>
            <a:endParaRPr lang="en-US" sz="1600" b="0" i="0" u="none" strike="noStrike">
              <a:latin typeface="+mn-lt"/>
              <a:ea typeface="+mn-ea"/>
              <a:cs typeface="+mn-cs"/>
            </a:endParaRPr>
          </a:p>
          <a:p>
            <a:pPr marL="0" marR="0" indent="0" algn="just">
              <a:lnSpc>
                <a:spcPct val="115000"/>
              </a:lnSpc>
              <a:spcBef>
                <a:spcPts val="0"/>
              </a:spcBef>
              <a:spcAft>
                <a:spcPts val="1000"/>
              </a:spcAft>
            </a:pPr>
            <a:r>
              <a:rPr lang="en-GB" sz="1600" b="0" i="0" u="none" strike="noStrike">
                <a:latin typeface="+mn-lt"/>
                <a:ea typeface="+mn-ea"/>
                <a:cs typeface="+mn-cs"/>
              </a:rPr>
              <a:t> From 1948 till 1957 she was a member of the team, who explored the Thracian city of Seuthopolis</a:t>
            </a:r>
            <a:r>
              <a:rPr lang="bg-BG" sz="1600" b="0" i="0" u="none" strike="noStrike">
                <a:latin typeface="+mn-lt"/>
                <a:ea typeface="+mn-ea"/>
                <a:cs typeface="+mn-cs"/>
              </a:rPr>
              <a:t> </a:t>
            </a:r>
            <a:r>
              <a:rPr lang="en-US" sz="1600" b="0" i="0" u="none" strike="noStrike">
                <a:latin typeface="+mn-lt"/>
                <a:ea typeface="+mn-ea"/>
                <a:cs typeface="+mn-cs"/>
              </a:rPr>
              <a:t>and was </a:t>
            </a:r>
            <a:r>
              <a:rPr lang="en-GB" sz="1600" b="0" i="0" u="none" strike="noStrike">
                <a:latin typeface="+mn-lt"/>
                <a:ea typeface="+mn-ea"/>
                <a:cs typeface="+mn-cs"/>
              </a:rPr>
              <a:t> one of the first explorers who identified Babyashka chuka in 1957  as a sanctuary of Zeus and Hera. </a:t>
            </a:r>
            <a:endParaRPr lang="en-US" sz="1600" b="0" i="0" u="none" strike="noStrike">
              <a:latin typeface="+mn-lt"/>
              <a:ea typeface="+mn-ea"/>
              <a:cs typeface="+mn-cs"/>
            </a:endParaRPr>
          </a:p>
          <a:p>
            <a:pPr marL="0" marR="0" indent="0" algn="just">
              <a:lnSpc>
                <a:spcPct val="115000"/>
              </a:lnSpc>
              <a:spcBef>
                <a:spcPts val="0"/>
              </a:spcBef>
              <a:spcAft>
                <a:spcPts val="1000"/>
              </a:spcAft>
            </a:pPr>
            <a:r>
              <a:rPr lang="en-GB" sz="1600" b="0" i="0" u="none" strike="noStrike">
                <a:latin typeface="+mn-lt"/>
                <a:ea typeface="+mn-ea"/>
                <a:cs typeface="+mn-cs"/>
              </a:rPr>
              <a:t>The sensational encoding of the so-called „Illyrian text“ on a ring from Koman, North Albania, which she presented at an international forum, was the reason for Ognenova to be invited for specialization in  1959 – 1960 in the French School in Athens.</a:t>
            </a:r>
            <a:endParaRPr lang="bg-BG" sz="1600" b="0" i="0" u="none" strike="noStrike">
              <a:latin typeface="+mn-lt"/>
              <a:ea typeface="+mn-ea"/>
              <a:cs typeface="+mn-cs"/>
            </a:endParaRPr>
          </a:p>
          <a:p>
            <a:pPr marL="0" marR="0" indent="0" algn="just">
              <a:lnSpc>
                <a:spcPct val="115000"/>
              </a:lnSpc>
              <a:spcBef>
                <a:spcPts val="0"/>
              </a:spcBef>
              <a:spcAft>
                <a:spcPts val="1000"/>
              </a:spcAft>
            </a:pPr>
            <a:endParaRPr sz="1600"/>
          </a:p>
        </p:txBody>
      </p:sp>
      <p:pic>
        <p:nvPicPr>
          <p:cNvPr id="4" name="Изображение 3"/>
          <p:cNvPicPr>
            <a:picLocks noChangeAspect="1"/>
          </p:cNvPicPr>
          <p:nvPr/>
        </p:nvPicPr>
        <p:blipFill>
          <a:blip r:embed="rId3"/>
          <a:srcRect/>
          <a:stretch>
            <a:fillRect/>
          </a:stretch>
        </p:blipFill>
        <p:spPr>
          <a:xfrm>
            <a:off x="9371345" y="2812449"/>
            <a:ext cx="2422793" cy="30145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364524" y="2309598"/>
            <a:ext cx="6425513" cy="4454311"/>
          </a:xfrm>
          <a:prstGeom prst="rect">
            <a:avLst/>
          </a:prstGeom>
        </p:spPr>
        <p:txBody>
          <a:bodyPr/>
          <a:lstStyle/>
          <a:p>
            <a:pPr marL="0" marR="0" indent="0" algn="just">
              <a:lnSpc>
                <a:spcPct val="115000"/>
              </a:lnSpc>
              <a:spcBef>
                <a:spcPts val="0"/>
              </a:spcBef>
              <a:spcAft>
                <a:spcPts val="1000"/>
              </a:spcAft>
              <a:buNone/>
            </a:pPr>
            <a:r>
              <a:rPr lang="en-US" sz="1600" b="0" i="0" u="none" strike="noStrike">
                <a:latin typeface="Calibri" panose="020F0502020204030204" charset="0"/>
              </a:rPr>
              <a:t>Many of her works investigate the Greek colonies along the Bulgarian Black Sea coast. From 1957 till 1983 she was the assistant  of prof. V. Velkov of the  excavations in Nessebar and contributed a lot in the exploration of the old town and its monuments.</a:t>
            </a:r>
          </a:p>
          <a:p>
            <a:pPr marL="0" marR="0" indent="0" algn="just">
              <a:lnSpc>
                <a:spcPct val="115000"/>
              </a:lnSpc>
              <a:spcBef>
                <a:spcPts val="0"/>
              </a:spcBef>
              <a:spcAft>
                <a:spcPts val="1000"/>
              </a:spcAft>
            </a:pPr>
            <a:r>
              <a:rPr lang="en-US" sz="1600" b="0" i="0" u="none" strike="noStrike">
                <a:latin typeface="Calibri" panose="020F0502020204030204" charset="0"/>
              </a:rPr>
              <a:t> In 1961, L.Ognenova  became the first female diver – underwater archaeologist,  setting the start of the exploration of the underwater heritage of the ancient town and also </a:t>
            </a:r>
            <a:r>
              <a:rPr lang="en-US" sz="1745" b="0" i="0" u="none" strike="noStrike">
                <a:solidFill>
                  <a:srgbClr val="000000"/>
                </a:solidFill>
                <a:latin typeface="Calibri" panose="020F0502020204030204" charset="0"/>
              </a:rPr>
              <a:t> one of the women pioneers in the world underwater archaeology.</a:t>
            </a:r>
            <a:r>
              <a:rPr lang="en-US" sz="1309" b="0" i="0" u="none" strike="noStrike">
                <a:solidFill>
                  <a:srgbClr val="000000"/>
                </a:solidFill>
                <a:latin typeface="Segoe UI" charset="0"/>
              </a:rPr>
              <a:t> </a:t>
            </a:r>
          </a:p>
          <a:p>
            <a:pPr marL="0" marR="0" indent="0" algn="just">
              <a:lnSpc>
                <a:spcPct val="115000"/>
              </a:lnSpc>
              <a:spcBef>
                <a:spcPts val="0"/>
              </a:spcBef>
              <a:spcAft>
                <a:spcPts val="1000"/>
              </a:spcAft>
            </a:pPr>
            <a:r>
              <a:rPr lang="en-US" sz="1600" b="0" i="0" u="none" strike="noStrike">
                <a:latin typeface="Calibri" panose="020F0502020204030204" charset="0"/>
              </a:rPr>
              <a:t> The artefacts discovered by Lyuba Ognenova contributed to the declaration of Nessebar as a UNESCO world heritage </a:t>
            </a:r>
            <a:endParaRPr lang="bg-BG"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She was awarded the title of honorary citizen of Nesebar,author of more than 100 science articles, a member of the French School in Athens, a corresponding member of the Archaeological Institute in the Federal Republic of Germany and of the International epigraphic organization.</a:t>
            </a:r>
            <a:endParaRPr sz="1600"/>
          </a:p>
          <a:p>
            <a:endParaRPr sz="1600"/>
          </a:p>
        </p:txBody>
      </p:sp>
      <p:pic>
        <p:nvPicPr>
          <p:cNvPr id="4" name="Изображение 4"/>
          <p:cNvPicPr>
            <a:picLocks noChangeAspect="1"/>
          </p:cNvPicPr>
          <p:nvPr/>
        </p:nvPicPr>
        <p:blipFill>
          <a:blip r:embed="rId3"/>
          <a:srcRect/>
          <a:stretch>
            <a:fillRect/>
          </a:stretch>
        </p:blipFill>
        <p:spPr>
          <a:xfrm>
            <a:off x="6903308" y="2832401"/>
            <a:ext cx="5154827" cy="38491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591065" y="2053882"/>
            <a:ext cx="5397326" cy="1026941"/>
          </a:xfrm>
          <a:prstGeom prst="rect">
            <a:avLst/>
          </a:prstGeom>
        </p:spPr>
        <p:txBody>
          <a:bodyPr/>
          <a:lstStyle/>
          <a:p>
            <a:pPr algn="ctr"/>
            <a:r>
              <a:rPr lang="en-US" sz="2000" b="0" i="0" u="none" strike="noStrike">
                <a:latin typeface="Calibri" panose="020F0502020204030204" charset="0"/>
              </a:rPr>
              <a:t>ZHANA CHIMBULEVA. THE WOMAN WHO DISCOVERED  NESEBAR FOR THE WORLD. </a:t>
            </a:r>
            <a:endParaRPr sz="2000"/>
          </a:p>
        </p:txBody>
      </p:sp>
      <p:sp>
        <p:nvSpPr>
          <p:cNvPr id="3" name="Държател на съдържание 2"/>
          <p:cNvSpPr>
            <a:spLocks noGrp="1" noEditPoints="1"/>
          </p:cNvSpPr>
          <p:nvPr>
            <p:ph idx="1"/>
          </p:nvPr>
        </p:nvSpPr>
        <p:spPr>
          <a:xfrm>
            <a:off x="395416" y="3080823"/>
            <a:ext cx="5768545" cy="3497734"/>
          </a:xfrm>
          <a:prstGeom prst="rect">
            <a:avLst/>
          </a:prstGeom>
        </p:spPr>
        <p:txBody>
          <a:bodyPr/>
          <a:lstStyle/>
          <a:p>
            <a:pPr marL="0" marR="0" indent="0" algn="just">
              <a:lnSpc>
                <a:spcPct val="115000"/>
              </a:lnSpc>
              <a:spcBef>
                <a:spcPts val="0"/>
              </a:spcBef>
              <a:spcAft>
                <a:spcPts val="1000"/>
              </a:spcAft>
              <a:buNone/>
            </a:pPr>
            <a:r>
              <a:rPr lang="en-US" sz="1600" b="0" i="0" u="none" strike="noStrike">
                <a:latin typeface="Calibri" panose="020F0502020204030204" charset="0"/>
              </a:rPr>
              <a:t>Zhana Chimbuleva  graduated from Sofia University with the specialty History and Archaeology. </a:t>
            </a:r>
          </a:p>
          <a:p>
            <a:pPr marL="0" marR="0" indent="0" algn="just">
              <a:lnSpc>
                <a:spcPct val="115000"/>
              </a:lnSpc>
              <a:spcBef>
                <a:spcPts val="0"/>
              </a:spcBef>
              <a:spcAft>
                <a:spcPts val="1000"/>
              </a:spcAft>
              <a:buNone/>
            </a:pPr>
            <a:r>
              <a:rPr lang="en-US" sz="1600" b="0" i="0" u="none" strike="noStrike">
                <a:latin typeface="Calibri" panose="020F0502020204030204" charset="0"/>
              </a:rPr>
              <a:t>She was the founder of the museum work in the town  - of the Ethnographic Museum, of a smaller and earlier archaeological museum and finally of the modern archaeological museum . </a:t>
            </a:r>
          </a:p>
          <a:p>
            <a:pPr marL="0" marR="0" indent="0" algn="just">
              <a:lnSpc>
                <a:spcPct val="115000"/>
              </a:lnSpc>
              <a:spcBef>
                <a:spcPts val="0"/>
              </a:spcBef>
              <a:spcAft>
                <a:spcPts val="1000"/>
              </a:spcAft>
              <a:buNone/>
            </a:pPr>
            <a:r>
              <a:rPr lang="en-US" sz="1600" b="0" i="0" u="none" strike="noStrike">
                <a:latin typeface="Calibri" panose="020F0502020204030204" charset="0"/>
              </a:rPr>
              <a:t>She saved  Nesebar’s icons. </a:t>
            </a:r>
          </a:p>
          <a:p>
            <a:pPr marL="0" marR="0" indent="0" algn="just">
              <a:lnSpc>
                <a:spcPct val="115000"/>
              </a:lnSpc>
              <a:spcBef>
                <a:spcPts val="0"/>
              </a:spcBef>
              <a:spcAft>
                <a:spcPts val="1000"/>
              </a:spcAft>
            </a:pPr>
            <a:r>
              <a:rPr lang="en-US" sz="1600" b="0" i="0" u="none" strike="noStrike">
                <a:latin typeface="Calibri" panose="020F0502020204030204" charset="0"/>
              </a:rPr>
              <a:t> ‘My dream was to make the town international’, Zhana Chimbuleva said. </a:t>
            </a:r>
          </a:p>
          <a:p>
            <a:pPr marL="0" marR="0" indent="0" algn="just">
              <a:lnSpc>
                <a:spcPct val="115000"/>
              </a:lnSpc>
              <a:spcBef>
                <a:spcPts val="0"/>
              </a:spcBef>
              <a:spcAft>
                <a:spcPts val="1000"/>
              </a:spcAft>
            </a:pPr>
            <a:r>
              <a:rPr lang="en-US" sz="1600" b="0" i="0" u="none" strike="noStrike">
                <a:latin typeface="Calibri" panose="020F0502020204030204" charset="0"/>
              </a:rPr>
              <a:t>The reference number of the documentation submitted at UNESCO was  217 of 29.04.1982. The town was declared World Heritage on  09.12. 1983. </a:t>
            </a:r>
          </a:p>
          <a:p>
            <a:pPr marL="0" marR="0" indent="0" algn="just">
              <a:lnSpc>
                <a:spcPct val="115000"/>
              </a:lnSpc>
              <a:spcBef>
                <a:spcPts val="0"/>
              </a:spcBef>
              <a:spcAft>
                <a:spcPts val="1000"/>
              </a:spcAft>
            </a:pPr>
            <a:endParaRPr sz="160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96569" y="2778447"/>
            <a:ext cx="2433616" cy="3688256"/>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43135" y="2778447"/>
            <a:ext cx="2898690" cy="3864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3597876" y="1825625"/>
            <a:ext cx="7755924" cy="4351338"/>
          </a:xfrm>
          <a:prstGeom prst="rect">
            <a:avLst/>
          </a:prstGeom>
        </p:spPr>
        <p:txBody>
          <a:bodyPr/>
          <a:lstStyle/>
          <a:p>
            <a:pPr marL="0" marR="0" indent="0" algn="just">
              <a:lnSpc>
                <a:spcPct val="115000"/>
              </a:lnSpc>
              <a:spcBef>
                <a:spcPts val="0"/>
              </a:spcBef>
              <a:spcAft>
                <a:spcPts val="1000"/>
              </a:spcAft>
            </a:pPr>
            <a:r>
              <a:rPr lang="en-US" sz="1600" b="0" i="0" u="none" strike="noStrike">
                <a:latin typeface="Calibri" panose="020F0502020204030204" charset="0"/>
              </a:rPr>
              <a:t> </a:t>
            </a:r>
          </a:p>
          <a:p>
            <a:pPr marL="0" marR="0" indent="0" algn="just">
              <a:lnSpc>
                <a:spcPct val="115000"/>
              </a:lnSpc>
              <a:spcBef>
                <a:spcPts val="0"/>
              </a:spcBef>
              <a:spcAft>
                <a:spcPts val="1000"/>
              </a:spcAft>
            </a:pPr>
            <a:r>
              <a:rPr lang="en-US" sz="1600" b="0" i="0" u="none" strike="noStrike">
                <a:latin typeface="Calibri" panose="020F0502020204030204" charset="0"/>
              </a:rPr>
              <a:t>Her family was the museum and the town. She was  explorer of the architectural monuments of the ancient  Nessebar,   deserving cultural figure, honorary citizen of Nessebar, holder of numerous state awards,  organizer of international conferences, author of numerous articles and books. </a:t>
            </a:r>
            <a:endParaRPr sz="1600"/>
          </a:p>
          <a:p>
            <a:endParaRPr sz="1600"/>
          </a:p>
        </p:txBody>
      </p:sp>
      <p:pic>
        <p:nvPicPr>
          <p:cNvPr id="7" name="Изображение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23666" y="3831369"/>
            <a:ext cx="2218021" cy="2957361"/>
          </a:xfrm>
          <a:prstGeom prst="rect">
            <a:avLst/>
          </a:prstGeom>
        </p:spPr>
      </p:pic>
      <p:pic>
        <p:nvPicPr>
          <p:cNvPr id="10" name="Изображение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282829" y="3831369"/>
            <a:ext cx="2218019" cy="2957359"/>
          </a:xfrm>
          <a:prstGeom prst="rect">
            <a:avLst/>
          </a:prstGeom>
        </p:spPr>
      </p:pic>
      <p:pic>
        <p:nvPicPr>
          <p:cNvPr id="12" name="Изображение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417333" y="1574983"/>
            <a:ext cx="2452389" cy="3318899"/>
          </a:xfrm>
          <a:prstGeom prst="rect">
            <a:avLst/>
          </a:prstGeom>
        </p:spPr>
      </p:pic>
      <p:pic>
        <p:nvPicPr>
          <p:cNvPr id="13" name="Изображение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515975" y="4001727"/>
            <a:ext cx="2255103" cy="3318900"/>
          </a:xfrm>
          <a:prstGeom prst="rect">
            <a:avLst/>
          </a:prstGeom>
        </p:spPr>
      </p:pic>
      <p:pic>
        <p:nvPicPr>
          <p:cNvPr id="14" name="Изображение 1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597876" y="3831369"/>
            <a:ext cx="3390055" cy="29573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endParaRPr lang="en-US"/>
          </a:p>
        </p:txBody>
      </p:sp>
      <p:sp>
        <p:nvSpPr>
          <p:cNvPr id="3" name="Content Placeholder 2"/>
          <p:cNvSpPr>
            <a:spLocks noGrp="1" noEditPoints="1"/>
          </p:cNvSpPr>
          <p:nvPr>
            <p:ph idx="1"/>
          </p:nvPr>
        </p:nvSpPr>
        <p:spPr/>
        <p:txBody>
          <a:bodyPr/>
          <a:lstStyle/>
          <a:p>
            <a:pPr marL="0" marR="0" indent="0" algn="just">
              <a:lnSpc>
                <a:spcPct val="115000"/>
              </a:lnSpc>
              <a:spcBef>
                <a:spcPts val="0"/>
              </a:spcBef>
              <a:spcAft>
                <a:spcPts val="1000"/>
              </a:spcAft>
            </a:pPr>
            <a:endParaRPr lang="en-US" sz="1400" b="0" i="0" u="none" strike="noStrike">
              <a:latin typeface="+mn-lt"/>
              <a:ea typeface="+mn-ea"/>
              <a:cs typeface="+mn-cs"/>
            </a:endParaRPr>
          </a:p>
          <a:p>
            <a:pPr marL="0" marR="0" indent="0" algn="just">
              <a:lnSpc>
                <a:spcPct val="115000"/>
              </a:lnSpc>
              <a:spcBef>
                <a:spcPts val="0"/>
              </a:spcBef>
              <a:spcAft>
                <a:spcPts val="1000"/>
              </a:spcAft>
            </a:pPr>
            <a:endParaRPr lang="en-US" sz="1400" b="0" i="0" u="none" strike="noStrike">
              <a:latin typeface="+mn-lt"/>
              <a:ea typeface="+mn-ea"/>
              <a:cs typeface="+mn-cs"/>
            </a:endParaRPr>
          </a:p>
          <a:p>
            <a:pPr marL="0" marR="0" indent="0" algn="just">
              <a:lnSpc>
                <a:spcPct val="115000"/>
              </a:lnSpc>
              <a:spcBef>
                <a:spcPts val="0"/>
              </a:spcBef>
              <a:spcAft>
                <a:spcPts val="1000"/>
              </a:spcAft>
              <a:buNone/>
            </a:pPr>
            <a:r>
              <a:rPr lang="en-GB" sz="1600" b="0" i="0" u="none" strike="noStrike">
                <a:latin typeface="+mn-lt"/>
                <a:ea typeface="+mn-ea"/>
                <a:cs typeface="+mn-cs"/>
              </a:rPr>
              <a:t>I chose this attractive topic with utmost pleasure when I was proposed because immediately to my mind came the images of so many women for whom I kept memories from the start of my career and with whom I collaborated and often passed by and visited their sites on my way to Ahtopol, as the last member of this female archaeological society. I did not know, however, how huge and inexhaustive this topic is. </a:t>
            </a:r>
          </a:p>
          <a:p>
            <a:pPr marL="0" marR="0" indent="0" algn="just">
              <a:lnSpc>
                <a:spcPct val="115000"/>
              </a:lnSpc>
              <a:spcBef>
                <a:spcPts val="0"/>
              </a:spcBef>
              <a:spcAft>
                <a:spcPts val="1000"/>
              </a:spcAft>
            </a:pPr>
            <a:r>
              <a:rPr lang="en-GB" sz="1600" b="0" i="0" u="none" strike="noStrike">
                <a:latin typeface="+mn-lt"/>
                <a:ea typeface="+mn-ea"/>
                <a:cs typeface="+mn-cs"/>
              </a:rPr>
              <a:t>Because, irrespective of the undisputed contributions of one of the most prominent Bulgarian archaeologists in the exploration of the Bulgarian Black Sea Coast, in Varna, Sozopol, Nesebar, Kaliakra, Kavarna, etc. such as the professors: Ivan Galabov, I. Venedikov, V. Velkov, I. Karayotov, M. Lazarov, A</a:t>
            </a:r>
            <a:r>
              <a:rPr lang="bg-BG" sz="1600" b="0" i="0" u="none" strike="noStrike">
                <a:latin typeface="+mn-lt"/>
                <a:ea typeface="+mn-ea"/>
                <a:cs typeface="+mn-cs"/>
              </a:rPr>
              <a:t>.</a:t>
            </a:r>
            <a:r>
              <a:rPr lang="en-GB" sz="1600" b="0" i="0" u="none" strike="noStrike">
                <a:latin typeface="+mn-lt"/>
                <a:ea typeface="+mn-ea"/>
                <a:cs typeface="+mn-cs"/>
              </a:rPr>
              <a:t> Salkin, A. Minchev, D. Nedev. Etc . </a:t>
            </a:r>
            <a:endParaRPr lang="bg-BG" sz="1600" b="0" i="0" u="none" strike="noStrike">
              <a:latin typeface="+mn-lt"/>
              <a:ea typeface="+mn-ea"/>
              <a:cs typeface="+mn-cs"/>
            </a:endParaRPr>
          </a:p>
          <a:p>
            <a:pPr marL="0" marR="0" indent="0" algn="just">
              <a:lnSpc>
                <a:spcPct val="115000"/>
              </a:lnSpc>
              <a:spcBef>
                <a:spcPts val="0"/>
              </a:spcBef>
              <a:spcAft>
                <a:spcPts val="1000"/>
              </a:spcAft>
            </a:pPr>
            <a:r>
              <a:rPr lang="en-GB" sz="1600" b="0" i="0" u="none" strike="noStrike">
                <a:latin typeface="+mn-lt"/>
                <a:ea typeface="+mn-ea"/>
                <a:cs typeface="+mn-cs"/>
              </a:rPr>
              <a:t> </a:t>
            </a:r>
            <a:endParaRPr lang="en-US"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1879091"/>
            <a:ext cx="10515600" cy="728057"/>
          </a:xfrm>
          <a:prstGeom prst="rect">
            <a:avLst/>
          </a:prstGeom>
        </p:spPr>
        <p:txBody>
          <a:bodyPr/>
          <a:lstStyle/>
          <a:p>
            <a:r>
              <a:rPr lang="en-US" sz="2000" b="1"/>
              <a:t>CONTRIBUTIONS AND</a:t>
            </a:r>
            <a:r>
              <a:rPr lang="bg-BG" sz="2000" b="1"/>
              <a:t> .....</a:t>
            </a:r>
            <a:endParaRPr sz="2000" b="1"/>
          </a:p>
        </p:txBody>
      </p:sp>
      <p:sp>
        <p:nvSpPr>
          <p:cNvPr id="3" name="Държател на съдържание 2"/>
          <p:cNvSpPr>
            <a:spLocks noGrp="1" noEditPoints="1"/>
          </p:cNvSpPr>
          <p:nvPr>
            <p:ph idx="1"/>
          </p:nvPr>
        </p:nvSpPr>
        <p:spPr>
          <a:xfrm>
            <a:off x="838200" y="5799015"/>
            <a:ext cx="10515600" cy="377948"/>
          </a:xfrm>
          <a:prstGeom prst="rect">
            <a:avLst/>
          </a:prstGeom>
        </p:spPr>
        <p:txBody>
          <a:bodyPr/>
          <a:lstStyle/>
          <a:p>
            <a:endParaRPr/>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06476" y="2483962"/>
            <a:ext cx="3711988" cy="2367045"/>
          </a:xfrm>
          <a:prstGeom prst="rect">
            <a:avLst/>
          </a:prstGeom>
        </p:spPr>
      </p:pic>
      <p:pic>
        <p:nvPicPr>
          <p:cNvPr id="5" name="Изображение 5"/>
          <p:cNvPicPr>
            <a:picLocks noChangeAspect="1"/>
          </p:cNvPicPr>
          <p:nvPr/>
        </p:nvPicPr>
        <p:blipFill>
          <a:blip r:embed="rId4" cstate="screen">
            <a:extLst>
              <a:ext uri="{28A0092B-C50C-407E-A947-70E740481C1C}">
                <a14:useLocalDpi xmlns:a14="http://schemas.microsoft.com/office/drawing/2010/main"/>
              </a:ext>
            </a:extLst>
          </a:blip>
          <a:srcRect t="-2621" r="-3304"/>
          <a:stretch/>
        </p:blipFill>
        <p:spPr>
          <a:xfrm>
            <a:off x="171292" y="4851008"/>
            <a:ext cx="4126518" cy="2117969"/>
          </a:xfrm>
          <a:prstGeom prst="rect">
            <a:avLst/>
          </a:prstGeom>
        </p:spPr>
      </p:pic>
      <p:pic>
        <p:nvPicPr>
          <p:cNvPr id="6" name="Изображение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5154681" y="1796937"/>
            <a:ext cx="2135354" cy="3509405"/>
          </a:xfrm>
          <a:prstGeom prst="rect">
            <a:avLst/>
          </a:prstGeom>
        </p:spPr>
      </p:pic>
      <p:pic>
        <p:nvPicPr>
          <p:cNvPr id="7" name="Изображение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67656" y="4740031"/>
            <a:ext cx="3425654" cy="2117969"/>
          </a:xfrm>
          <a:prstGeom prst="rect">
            <a:avLst/>
          </a:prstGeom>
        </p:spPr>
      </p:pic>
      <p:pic>
        <p:nvPicPr>
          <p:cNvPr id="8" name="Изображение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802225" y="1443553"/>
            <a:ext cx="2386819" cy="2718487"/>
          </a:xfrm>
          <a:prstGeom prst="rect">
            <a:avLst/>
          </a:prstGeom>
        </p:spPr>
      </p:pic>
      <p:pic>
        <p:nvPicPr>
          <p:cNvPr id="9" name="Изображение 5"/>
          <p:cNvPicPr>
            <a:picLocks noChangeAspect="1"/>
          </p:cNvPicPr>
          <p:nvPr/>
        </p:nvPicPr>
        <p:blipFill>
          <a:blip r:embed="rId8" cstate="screen">
            <a:extLst>
              <a:ext uri="{28A0092B-C50C-407E-A947-70E740481C1C}">
                <a14:useLocalDpi xmlns:a14="http://schemas.microsoft.com/office/drawing/2010/main"/>
              </a:ext>
            </a:extLst>
          </a:blip>
          <a:srcRect l="9237" t="3988" r="5877" b="4828"/>
          <a:stretch/>
        </p:blipFill>
        <p:spPr>
          <a:xfrm>
            <a:off x="8729462" y="4285609"/>
            <a:ext cx="2315420" cy="28456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r>
              <a:rPr lang="en-US"/>
              <a:t>.....</a:t>
            </a:r>
          </a:p>
        </p:txBody>
      </p:sp>
      <p:sp>
        <p:nvSpPr>
          <p:cNvPr id="3" name="Държател на съдържание 2"/>
          <p:cNvSpPr>
            <a:spLocks noGrp="1" noEditPoints="1"/>
          </p:cNvSpPr>
          <p:nvPr>
            <p:ph idx="1"/>
          </p:nvPr>
        </p:nvSpPr>
        <p:spPr>
          <a:prstGeom prst="rect">
            <a:avLst/>
          </a:prstGeom>
        </p:spPr>
        <p:txBody>
          <a:bodyPr/>
          <a:lstStyle/>
          <a:p>
            <a:pPr marL="0" indent="0">
              <a:buNone/>
            </a:pPr>
            <a:r>
              <a:rPr lang="en-US"/>
              <a:t>...</a:t>
            </a:r>
            <a:r>
              <a:rPr lang="en-US" sz="2000"/>
              <a:t> AND REWARDS</a:t>
            </a:r>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24568" y="4159250"/>
            <a:ext cx="3527342" cy="2614504"/>
          </a:xfrm>
          <a:prstGeom prst="rect">
            <a:avLst/>
          </a:prstGeom>
        </p:spPr>
      </p:pic>
      <p:pic>
        <p:nvPicPr>
          <p:cNvPr id="6" name="Изображение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3108345"/>
            <a:ext cx="2785419" cy="3713893"/>
          </a:xfrm>
          <a:prstGeom prst="rect">
            <a:avLst/>
          </a:prstGeom>
        </p:spPr>
      </p:pic>
      <p:pic>
        <p:nvPicPr>
          <p:cNvPr id="7" name="Изображение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001661" y="3108345"/>
            <a:ext cx="2785420" cy="3713893"/>
          </a:xfrm>
          <a:prstGeom prst="rect">
            <a:avLst/>
          </a:prstGeom>
        </p:spPr>
      </p:pic>
      <p:pic>
        <p:nvPicPr>
          <p:cNvPr id="8" name="Изображение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866592" y="2307811"/>
            <a:ext cx="2257976" cy="1693483"/>
          </a:xfrm>
          <a:prstGeom prst="rect">
            <a:avLst/>
          </a:prstGeom>
        </p:spPr>
      </p:pic>
      <p:pic>
        <p:nvPicPr>
          <p:cNvPr id="13" name="Изображение 1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947447" y="4159250"/>
            <a:ext cx="1960879" cy="2614505"/>
          </a:xfrm>
          <a:prstGeom prst="rect">
            <a:avLst/>
          </a:prstGeom>
        </p:spPr>
      </p:pic>
      <p:pic>
        <p:nvPicPr>
          <p:cNvPr id="14" name="Изображение 13"/>
          <p:cNvPicPr>
            <a:picLocks noChangeAspect="1"/>
          </p:cNvPicPr>
          <p:nvPr/>
        </p:nvPicPr>
        <p:blipFill>
          <a:blip r:embed="rId8"/>
          <a:srcRect/>
          <a:stretch>
            <a:fillRect/>
          </a:stretch>
        </p:blipFill>
        <p:spPr>
          <a:xfrm>
            <a:off x="8392297" y="2237965"/>
            <a:ext cx="3089190" cy="189212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1920017"/>
            <a:ext cx="10515600" cy="738617"/>
          </a:xfrm>
          <a:prstGeom prst="rect">
            <a:avLst/>
          </a:prstGeom>
        </p:spPr>
        <p:txBody>
          <a:bodyPr/>
          <a:lstStyle/>
          <a:p>
            <a:r>
              <a:rPr lang="en-US" sz="2800" b="0" i="0" u="none" strike="noStrike">
                <a:latin typeface="Calibri" panose="020F0502020204030204" charset="0"/>
              </a:rPr>
              <a:t>EVTELPA STOYCHEVA. THE ONE WHO CONTINUED THE CAUSE. </a:t>
            </a:r>
          </a:p>
        </p:txBody>
      </p:sp>
      <p:sp>
        <p:nvSpPr>
          <p:cNvPr id="3" name="Държател на съдържание 2"/>
          <p:cNvSpPr>
            <a:spLocks noGrp="1" noEditPoints="1"/>
          </p:cNvSpPr>
          <p:nvPr>
            <p:ph idx="1"/>
          </p:nvPr>
        </p:nvSpPr>
        <p:spPr>
          <a:xfrm>
            <a:off x="313038" y="1825625"/>
            <a:ext cx="8003060" cy="4351338"/>
          </a:xfrm>
          <a:prstGeom prst="rect">
            <a:avLst/>
          </a:prstGeom>
        </p:spPr>
        <p:txBody>
          <a:bodyPr/>
          <a:lstStyle/>
          <a:p>
            <a:pPr marL="0" marR="0" indent="0" algn="just">
              <a:lnSpc>
                <a:spcPct val="115000"/>
              </a:lnSpc>
              <a:spcBef>
                <a:spcPts val="0"/>
              </a:spcBef>
              <a:spcAft>
                <a:spcPts val="1000"/>
              </a:spcAft>
            </a:pPr>
            <a:endParaRPr lang="en-US" sz="2800" b="0" i="0" u="none" strike="noStrike">
              <a:latin typeface="Calibri" panose="020F0502020204030204" charset="0"/>
            </a:endParaRPr>
          </a:p>
          <a:p>
            <a:pPr marL="0" marR="0" indent="0" algn="just">
              <a:lnSpc>
                <a:spcPct val="115000"/>
              </a:lnSpc>
              <a:spcBef>
                <a:spcPts val="0"/>
              </a:spcBef>
              <a:spcAft>
                <a:spcPts val="1000"/>
              </a:spcAft>
              <a:buNone/>
            </a:pPr>
            <a:endParaRPr lang="en-US" sz="1600" b="0" i="0" u="none" strike="noStrike">
              <a:latin typeface="Calibri" panose="020F0502020204030204" charset="0"/>
            </a:endParaRPr>
          </a:p>
          <a:p>
            <a:pPr marL="0" marR="0" indent="0" algn="just">
              <a:lnSpc>
                <a:spcPct val="115000"/>
              </a:lnSpc>
              <a:spcBef>
                <a:spcPts val="0"/>
              </a:spcBef>
              <a:spcAft>
                <a:spcPts val="1000"/>
              </a:spcAft>
              <a:buNone/>
            </a:pPr>
            <a:r>
              <a:rPr lang="en-US" sz="1600" b="0" i="0" u="none" strike="noStrike">
                <a:latin typeface="Calibri" panose="020F0502020204030204" charset="0"/>
              </a:rPr>
              <a:t>I met Evtelpa because of a Thracian fibula she found during  explorations of Strandzha. </a:t>
            </a:r>
          </a:p>
          <a:p>
            <a:pPr marL="0" marR="0" indent="0" algn="just">
              <a:lnSpc>
                <a:spcPct val="115000"/>
              </a:lnSpc>
              <a:spcBef>
                <a:spcPts val="0"/>
              </a:spcBef>
              <a:spcAft>
                <a:spcPts val="1000"/>
              </a:spcAft>
            </a:pPr>
            <a:r>
              <a:rPr lang="en-US" sz="1600" b="0" i="0" u="none" strike="noStrike">
                <a:latin typeface="Calibri" panose="020F0502020204030204" charset="0"/>
              </a:rPr>
              <a:t>Born in Nesebar in 1950, Evtelpa Stoycheva was a direct participant in the work of the archaeological team and independent explorer between 1975 and 1996. Now she is the active factor in the  Ancient Nesebar Department where she managed its numismatic section from 1982 till 1996.  She  graduated the Sofia University with specialty history with archaeology and Greek philology and demonstrated during her university years her interest in the Medieval problematics. She specialized Balkan Cultures in Thessaloniki, Greek language and culture in the Athens University  where  she   defended her PhD thesis on Topography of the Early Medieval  Nessebar (1999 – 2004).</a:t>
            </a:r>
          </a:p>
          <a:p>
            <a:pPr marL="0" marR="0" indent="0" algn="just">
              <a:lnSpc>
                <a:spcPct val="115000"/>
              </a:lnSpc>
              <a:spcBef>
                <a:spcPts val="0"/>
              </a:spcBef>
              <a:spcAft>
                <a:spcPts val="1000"/>
              </a:spcAft>
            </a:pPr>
            <a:r>
              <a:rPr lang="en-US" sz="1600" b="0" i="0" u="none" strike="noStrike">
                <a:latin typeface="Calibri" panose="020F0502020204030204" charset="0"/>
              </a:rPr>
              <a:t>She took part and ran the archaeological explorations of the town fortress walls, in underwater explorations  of  Nessebar peninsula (1976 - 1983), of the ancient temple in the new part of the town, of the  building from the Late Antiquity (the Thermae), of the three-nave basilica, of drills and rescue explorations of archaeological sites  on the peninsula</a:t>
            </a:r>
          </a:p>
          <a:p>
            <a:pPr marL="0" marR="0" indent="0" algn="just">
              <a:lnSpc>
                <a:spcPct val="115000"/>
              </a:lnSpc>
              <a:spcBef>
                <a:spcPts val="0"/>
              </a:spcBef>
              <a:spcAft>
                <a:spcPts val="1000"/>
              </a:spcAft>
            </a:pPr>
            <a:endParaRPr lang="en-US" sz="1600" b="0" i="0" u="none" strike="noStrike">
              <a:latin typeface="Calibri" panose="020F0502020204030204" charset="0"/>
            </a:endParaRPr>
          </a:p>
        </p:txBody>
      </p:sp>
      <p:pic>
        <p:nvPicPr>
          <p:cNvPr id="6" name="Изображение 7"/>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8531368" y="3463815"/>
            <a:ext cx="3043410" cy="297377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436605" y="2147779"/>
            <a:ext cx="7920682" cy="4029184"/>
          </a:xfrm>
          <a:prstGeom prst="rect">
            <a:avLst/>
          </a:prstGeom>
        </p:spPr>
        <p:txBody>
          <a:bodyPr/>
          <a:lstStyle/>
          <a:p>
            <a:pPr marL="0" marR="0" indent="0" algn="just">
              <a:lnSpc>
                <a:spcPct val="115000"/>
              </a:lnSpc>
              <a:spcBef>
                <a:spcPts val="0"/>
              </a:spcBef>
              <a:spcAft>
                <a:spcPts val="1000"/>
              </a:spcAft>
            </a:pPr>
            <a:r>
              <a:rPr lang="en-US" sz="1600" b="0" i="0" u="none" strike="noStrike">
                <a:latin typeface="Calibri" panose="020F0502020204030204" charset="0"/>
              </a:rPr>
              <a:t>.A particular contribution is the studies of Eutelpa of the Water Supply System of late antiquity Mesemvria - the first underground archaeological studies in Bulgaria "Underground Corridors". </a:t>
            </a:r>
          </a:p>
          <a:p>
            <a:pPr marL="0" marR="0" indent="0" algn="just">
              <a:lnSpc>
                <a:spcPct val="115000"/>
              </a:lnSpc>
              <a:spcBef>
                <a:spcPts val="0"/>
              </a:spcBef>
              <a:spcAft>
                <a:spcPts val="1000"/>
              </a:spcAft>
            </a:pPr>
            <a:r>
              <a:rPr lang="en-US" sz="1600" b="0" i="0" u="none" strike="noStrike">
                <a:latin typeface="Calibri" panose="020F0502020204030204" charset="0"/>
              </a:rPr>
              <a:t>  She explored also  Old Metropolitan Archdiocese,  the St. Mary Eleusis basilica,, St. Peter Monastery ,in the village of Sveti Vlas, etc. .Registered monuments in the Eastern Balkan Mountains  and carried out cave explorations in the Strandzha Mountains. </a:t>
            </a:r>
            <a:endParaRPr lang="bg-BG" sz="1600" b="0" i="0" u="none" strike="noStrike">
              <a:latin typeface="Calibri" panose="020F0502020204030204" charset="0"/>
            </a:endParaRPr>
          </a:p>
          <a:p>
            <a:pPr marL="0" marR="0" indent="0" algn="just">
              <a:lnSpc>
                <a:spcPct val="115000"/>
              </a:lnSpc>
              <a:spcBef>
                <a:spcPts val="0"/>
              </a:spcBef>
              <a:spcAft>
                <a:spcPts val="1000"/>
              </a:spcAft>
              <a:buNone/>
            </a:pPr>
            <a:r>
              <a:rPr lang="en-US" sz="1600" b="0" i="0" u="none" strike="noStrike">
                <a:latin typeface="Calibri" panose="020F0502020204030204" charset="0"/>
              </a:rPr>
              <a:t> She took part in series of national and international conferences and symposia, as well as in international programs such as “Historical and Archaeological Atlas of Kolchis” in cooperation with the Archaeological Institute of the Island of Crete,  the Athens Cultural Centre and the Institute of Classical and Byzantine Explorations at the University of Tbilisi, Georgia)  in 2001 - 2003 and  in  INTERREG III-A / PHARE CBC  “Elaboration of a program for the exploration of the traditional culture in the border areas between Bulgaria and Greece (2000-2006)” (2000-2002, first phase).</a:t>
            </a:r>
          </a:p>
          <a:p>
            <a:pPr marL="0" marR="0" indent="0" algn="just">
              <a:lnSpc>
                <a:spcPct val="115000"/>
              </a:lnSpc>
              <a:spcBef>
                <a:spcPts val="0"/>
              </a:spcBef>
              <a:spcAft>
                <a:spcPts val="1000"/>
              </a:spcAft>
            </a:pPr>
            <a:endParaRPr sz="160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607184" y="2423190"/>
            <a:ext cx="4099680" cy="292032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117389" y="1806747"/>
            <a:ext cx="11236411" cy="810698"/>
          </a:xfrm>
          <a:prstGeom prst="rect">
            <a:avLst/>
          </a:prstGeom>
        </p:spPr>
        <p:txBody>
          <a:bodyPr/>
          <a:lstStyle/>
          <a:p>
            <a:r>
              <a:rPr lang="en-US" sz="2000"/>
              <a:t>THE GOLDEN BOOK OF NESSEBAR</a:t>
            </a:r>
            <a:endParaRPr sz="2000"/>
          </a:p>
        </p:txBody>
      </p:sp>
      <p:sp>
        <p:nvSpPr>
          <p:cNvPr id="3" name="Държател на съдържание 2"/>
          <p:cNvSpPr>
            <a:spLocks noGrp="1" noEditPoints="1"/>
          </p:cNvSpPr>
          <p:nvPr>
            <p:ph idx="1"/>
          </p:nvPr>
        </p:nvSpPr>
        <p:spPr>
          <a:xfrm>
            <a:off x="5410200" y="229544"/>
            <a:ext cx="5943600" cy="1403222"/>
          </a:xfrm>
          <a:prstGeom prst="rect">
            <a:avLst/>
          </a:prstGeom>
        </p:spPr>
        <p:txBody>
          <a:bodyPr/>
          <a:lstStyle/>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Evtelpa  is the author of several publications, but her absolute contribution to her town  is the Golden Book of  Nessebar published in Bulgarian and English, which perpetuated forever disappearing, unfortunately unpreserved remains of the most ancient relics of the town.</a:t>
            </a:r>
          </a:p>
          <a:p>
            <a:pPr marL="0" marR="0" indent="0" algn="just">
              <a:lnSpc>
                <a:spcPct val="115000"/>
              </a:lnSpc>
              <a:spcBef>
                <a:spcPts val="0"/>
              </a:spcBef>
              <a:spcAft>
                <a:spcPts val="1000"/>
              </a:spcAft>
            </a:pPr>
            <a:r>
              <a:rPr lang="en-US" sz="3563" b="0" i="0" u="none" strike="noStrike">
                <a:latin typeface="Calibri" panose="020F0502020204030204" charset="0"/>
              </a:rPr>
              <a:t>	</a:t>
            </a:r>
          </a:p>
          <a:p>
            <a:pPr marL="0" marR="0" indent="0" algn="just">
              <a:lnSpc>
                <a:spcPct val="115000"/>
              </a:lnSpc>
              <a:spcBef>
                <a:spcPts val="0"/>
              </a:spcBef>
              <a:spcAft>
                <a:spcPts val="1000"/>
              </a:spcAft>
            </a:pPr>
            <a:endParaRPr lang="en-US" sz="1600" b="0" i="0" u="none" strike="noStrike">
              <a:latin typeface="Calibri" panose="020F0502020204030204" charset="0"/>
            </a:endParaRPr>
          </a:p>
          <a:p>
            <a:endParaRPr sz="1600"/>
          </a:p>
        </p:txBody>
      </p:sp>
      <p:pic>
        <p:nvPicPr>
          <p:cNvPr id="6"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2132767" y="3338054"/>
            <a:ext cx="3893326" cy="2588021"/>
          </a:xfrm>
          <a:prstGeom prst="rect">
            <a:avLst/>
          </a:prstGeom>
        </p:spPr>
      </p:pic>
      <p:pic>
        <p:nvPicPr>
          <p:cNvPr id="7" name="Изображение 6"/>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627562" y="3312964"/>
            <a:ext cx="3893325" cy="2638202"/>
          </a:xfrm>
          <a:prstGeom prst="rect">
            <a:avLst/>
          </a:prstGeom>
        </p:spPr>
      </p:pic>
      <p:pic>
        <p:nvPicPr>
          <p:cNvPr id="8" name="Изображение 7"/>
          <p:cNvPicPr>
            <a:picLocks noChangeAspect="1"/>
          </p:cNvPicPr>
          <p:nvPr/>
        </p:nvPicPr>
        <p:blipFill>
          <a:blip r:embed="rId5" cstate="screen">
            <a:extLst>
              <a:ext uri="{28A0092B-C50C-407E-A947-70E740481C1C}">
                <a14:useLocalDpi xmlns:a14="http://schemas.microsoft.com/office/drawing/2010/main"/>
              </a:ext>
            </a:extLst>
          </a:blip>
          <a:srcRect r="-554"/>
          <a:stretch/>
        </p:blipFill>
        <p:spPr>
          <a:xfrm rot="5400000">
            <a:off x="4995776" y="4257836"/>
            <a:ext cx="2845773" cy="1796008"/>
          </a:xfrm>
          <a:prstGeom prst="rect">
            <a:avLst/>
          </a:prstGeom>
        </p:spPr>
      </p:pic>
      <p:pic>
        <p:nvPicPr>
          <p:cNvPr id="9" name="Изображение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7889410" y="3323886"/>
            <a:ext cx="2958756" cy="355092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prstGeom prst="rect">
            <a:avLst/>
          </a:prstGeom>
        </p:spPr>
        <p:txBody>
          <a:bodyPr/>
          <a:lstStyle/>
          <a:p>
            <a:endParaRPr/>
          </a:p>
        </p:txBody>
      </p:sp>
      <p:pic>
        <p:nvPicPr>
          <p:cNvPr id="4" name="Изображение 4"/>
          <p:cNvPicPr>
            <a:picLocks noChangeAspect="1"/>
          </p:cNvPicPr>
          <p:nvPr/>
        </p:nvPicPr>
        <p:blipFill>
          <a:blip r:embed="rId3"/>
          <a:srcRect/>
          <a:stretch>
            <a:fillRect/>
          </a:stretch>
        </p:blipFill>
        <p:spPr>
          <a:xfrm>
            <a:off x="401595" y="0"/>
            <a:ext cx="11337324" cy="76148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416011" y="2095071"/>
            <a:ext cx="5377249" cy="852960"/>
          </a:xfrm>
          <a:prstGeom prst="rect">
            <a:avLst/>
          </a:prstGeom>
        </p:spPr>
        <p:txBody>
          <a:bodyPr/>
          <a:lstStyle/>
          <a:p>
            <a:r>
              <a:rPr lang="en-US" sz="2000" b="0" i="0" u="none" strike="noStrike">
                <a:solidFill>
                  <a:srgbClr val="000000"/>
                </a:solidFill>
                <a:latin typeface="Calibri" panose="020F0502020204030204" charset="0"/>
              </a:rPr>
              <a:t>TO THE SOUTH TO BURGAS. TSONYA DRAZHEVA </a:t>
            </a:r>
            <a:endParaRPr sz="2000"/>
          </a:p>
        </p:txBody>
      </p:sp>
      <p:sp>
        <p:nvSpPr>
          <p:cNvPr id="3" name="Държател на съдържание 2"/>
          <p:cNvSpPr>
            <a:spLocks noGrp="1" noEditPoints="1"/>
          </p:cNvSpPr>
          <p:nvPr>
            <p:ph idx="1"/>
          </p:nvPr>
        </p:nvSpPr>
        <p:spPr>
          <a:xfrm>
            <a:off x="333632" y="2948031"/>
            <a:ext cx="5614087" cy="3805581"/>
          </a:xfrm>
          <a:prstGeom prst="rect">
            <a:avLst/>
          </a:prstGeom>
        </p:spPr>
        <p:txBody>
          <a:bodyPr/>
          <a:lstStyle/>
          <a:p>
            <a:pPr marL="0" marR="0" indent="0" algn="just">
              <a:lnSpc>
                <a:spcPct val="115000"/>
              </a:lnSpc>
              <a:spcBef>
                <a:spcPts val="0"/>
              </a:spcBef>
              <a:spcAft>
                <a:spcPts val="1000"/>
              </a:spcAft>
              <a:buNone/>
            </a:pPr>
            <a:endParaRPr lang="en-US" sz="1600" b="0" i="0" u="none" strike="noStrike">
              <a:latin typeface="Calibri" panose="020F0502020204030204" charset="0"/>
            </a:endParaRPr>
          </a:p>
          <a:p>
            <a:pPr marL="0" marR="0" indent="0" algn="just">
              <a:lnSpc>
                <a:spcPct val="115000"/>
              </a:lnSpc>
              <a:spcBef>
                <a:spcPts val="0"/>
              </a:spcBef>
              <a:spcAft>
                <a:spcPts val="1000"/>
              </a:spcAft>
              <a:buNone/>
            </a:pPr>
            <a:r>
              <a:rPr lang="en-US" sz="1600" b="0" i="0" u="none" strike="noStrike">
                <a:latin typeface="Calibri" panose="020F0502020204030204" charset="0"/>
              </a:rPr>
              <a:t>Tzoniya Drazheva /1954  - 2013/ graduated the  Sofia University, was research associate,  curator and   long-term director of the Regional historical museum in Burgas.</a:t>
            </a:r>
          </a:p>
          <a:p>
            <a:pPr marL="0" marR="0" indent="0" algn="just">
              <a:lnSpc>
                <a:spcPct val="115000"/>
              </a:lnSpc>
              <a:spcBef>
                <a:spcPts val="0"/>
              </a:spcBef>
              <a:spcAft>
                <a:spcPts val="1000"/>
              </a:spcAft>
              <a:buNone/>
            </a:pPr>
            <a:r>
              <a:rPr lang="en-US" sz="1600" b="0" i="0" u="none" strike="noStrike">
                <a:latin typeface="Calibri" panose="020F0502020204030204" charset="0"/>
              </a:rPr>
              <a:t> In  1999 – 2000 was the director of the </a:t>
            </a:r>
          </a:p>
          <a:p>
            <a:pPr marL="0" marR="0" indent="0" algn="just">
              <a:lnSpc>
                <a:spcPct val="115000"/>
              </a:lnSpc>
              <a:spcBef>
                <a:spcPts val="0"/>
              </a:spcBef>
              <a:spcAft>
                <a:spcPts val="1000"/>
              </a:spcAft>
              <a:buNone/>
            </a:pPr>
            <a:r>
              <a:rPr lang="en-US" sz="1600" b="0" i="0" u="none" strike="noStrike">
                <a:latin typeface="Calibri" panose="020F0502020204030204" charset="0"/>
              </a:rPr>
              <a:t>Centre for Museums, Galleries and Art </a:t>
            </a:r>
          </a:p>
          <a:p>
            <a:pPr marL="0" marR="0" indent="0" algn="just">
              <a:lnSpc>
                <a:spcPct val="115000"/>
              </a:lnSpc>
              <a:spcBef>
                <a:spcPts val="0"/>
              </a:spcBef>
              <a:spcAft>
                <a:spcPts val="1000"/>
              </a:spcAft>
              <a:buNone/>
            </a:pPr>
            <a:r>
              <a:rPr lang="en-US" sz="1600" b="0" i="0" u="none" strike="noStrike">
                <a:latin typeface="Calibri" panose="020F0502020204030204" charset="0"/>
              </a:rPr>
              <a:t>at the Ministry of Culture. </a:t>
            </a:r>
          </a:p>
          <a:p>
            <a:pPr marL="0" marR="0" indent="0" algn="just">
              <a:lnSpc>
                <a:spcPct val="115000"/>
              </a:lnSpc>
              <a:spcBef>
                <a:spcPts val="0"/>
              </a:spcBef>
              <a:spcAft>
                <a:spcPts val="1000"/>
              </a:spcAft>
            </a:pPr>
            <a:endParaRPr sz="1600"/>
          </a:p>
        </p:txBody>
      </p:sp>
      <p:pic>
        <p:nvPicPr>
          <p:cNvPr id="4" name="Изображение 3"/>
          <p:cNvPicPr>
            <a:picLocks noChangeAspect="1"/>
          </p:cNvPicPr>
          <p:nvPr/>
        </p:nvPicPr>
        <p:blipFill>
          <a:blip r:embed="rId3"/>
          <a:srcRect/>
          <a:stretch>
            <a:fillRect/>
          </a:stretch>
        </p:blipFill>
        <p:spPr>
          <a:xfrm>
            <a:off x="7509200" y="2492868"/>
            <a:ext cx="3664174" cy="4154513"/>
          </a:xfrm>
          <a:prstGeom prst="rect">
            <a:avLst/>
          </a:prstGeom>
        </p:spPr>
      </p:pic>
      <p:pic>
        <p:nvPicPr>
          <p:cNvPr id="5" name="Изображение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37948" y="4402112"/>
            <a:ext cx="3239269" cy="224526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308919" y="2340490"/>
            <a:ext cx="11421763" cy="1918236"/>
          </a:xfrm>
          <a:prstGeom prst="rect">
            <a:avLst/>
          </a:prstGeom>
        </p:spPr>
        <p:txBody>
          <a:bodyPr/>
          <a:lstStyle/>
          <a:p>
            <a:pPr marL="0" marR="0" indent="0" algn="just">
              <a:lnSpc>
                <a:spcPct val="115000"/>
              </a:lnSpc>
              <a:spcBef>
                <a:spcPts val="0"/>
              </a:spcBef>
              <a:spcAft>
                <a:spcPts val="1000"/>
              </a:spcAft>
              <a:buNone/>
            </a:pPr>
            <a:r>
              <a:rPr lang="en-US" sz="1600" b="0" i="0" u="none" strike="noStrike">
                <a:latin typeface="Calibri" panose="020F0502020204030204" charset="0"/>
              </a:rPr>
              <a:t>During her long career along the shores of the Pont, she explored the ancient necropolis in Pobeda, Burgas, the  medieval fortress of Goloe, Lozarevo,  worked in  Deultum, studied  the fortress walls and the episcopal centre  St. Nicolas Monastery,  the ovens for sgraffito ceramics in Sozopol, St. Paraskevi church at the  Ropotamo River, part of the fortress wall of Ahtopol,  the fortresses on Phoros peninsula near  Burgas , St. John the Baptist Monastery on St Ivan island near Sozopol, etc.</a:t>
            </a:r>
          </a:p>
          <a:p>
            <a:endParaRPr lang="en-US" sz="1600" b="0" i="0" u="none" strike="noStrike">
              <a:latin typeface="Calibri" panose="020F0502020204030204" charset="0"/>
            </a:endParaRPr>
          </a:p>
        </p:txBody>
      </p:sp>
      <p:sp>
        <p:nvSpPr>
          <p:cNvPr id="3" name="Държател на съдържание 2"/>
          <p:cNvSpPr>
            <a:spLocks noGrp="1" noEditPoints="1"/>
          </p:cNvSpPr>
          <p:nvPr>
            <p:ph idx="1"/>
          </p:nvPr>
        </p:nvSpPr>
        <p:spPr>
          <a:xfrm>
            <a:off x="838200" y="2340490"/>
            <a:ext cx="7179276" cy="3836473"/>
          </a:xfrm>
          <a:prstGeom prst="rect">
            <a:avLst/>
          </a:prstGeom>
        </p:spPr>
        <p:txBody>
          <a:bodyPr/>
          <a:lstStyle/>
          <a:p>
            <a:endParaRPr lang="en-US"/>
          </a:p>
          <a:p>
            <a:endParaRPr lang="en-US"/>
          </a:p>
        </p:txBody>
      </p:sp>
      <p:pic>
        <p:nvPicPr>
          <p:cNvPr id="7" name="Изображение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23486" y="3985657"/>
            <a:ext cx="4034125" cy="2702864"/>
          </a:xfrm>
          <a:prstGeom prst="rect">
            <a:avLst/>
          </a:prstGeom>
        </p:spPr>
      </p:pic>
      <p:pic>
        <p:nvPicPr>
          <p:cNvPr id="9" name="Изображение 8"/>
          <p:cNvPicPr>
            <a:picLocks noChangeAspect="1"/>
          </p:cNvPicPr>
          <p:nvPr/>
        </p:nvPicPr>
        <p:blipFill>
          <a:blip r:embed="rId4"/>
          <a:srcRect/>
          <a:stretch>
            <a:fillRect/>
          </a:stretch>
        </p:blipFill>
        <p:spPr>
          <a:xfrm>
            <a:off x="8845087" y="3985657"/>
            <a:ext cx="3199146" cy="2608315"/>
          </a:xfrm>
          <a:prstGeom prst="rect">
            <a:avLst/>
          </a:prstGeom>
        </p:spPr>
      </p:pic>
      <p:pic>
        <p:nvPicPr>
          <p:cNvPr id="10" name="Изображение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9698" y="3960104"/>
            <a:ext cx="3690411" cy="27539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5338119" y="2620233"/>
            <a:ext cx="6015681" cy="450293"/>
          </a:xfrm>
          <a:prstGeom prst="rect">
            <a:avLst/>
          </a:prstGeom>
        </p:spPr>
        <p:txBody>
          <a:bodyPr/>
          <a:lstStyle/>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The socialization of the megalith Thracian sanctuary of Begliktash near Primorsko</a:t>
            </a:r>
            <a:r>
              <a:rPr lang="bg-BG" sz="1600" b="0" i="0" u="none" strike="noStrike">
                <a:latin typeface="Calibri" panose="020F0502020204030204" charset="0"/>
              </a:rPr>
              <a:t>,</a:t>
            </a:r>
            <a:r>
              <a:rPr lang="en-US" sz="1600" b="0" i="0" u="none" strike="noStrike">
                <a:latin typeface="Calibri" panose="020F0502020204030204" charset="0"/>
              </a:rPr>
              <a:t> one of the largest prehistoric megalith sanctuaries on the territory of Bulgaria, whose central part occupies an area of about 8 decares, should have been a great satisfaction for Tsonya. It was amazingly exposed and is being intensively visited, which is the biggest reward and honour for every explorer – archaeologist. </a:t>
            </a:r>
            <a:endParaRPr sz="1600"/>
          </a:p>
          <a:p>
            <a:endParaRPr sz="1600"/>
          </a:p>
        </p:txBody>
      </p:sp>
      <p:sp>
        <p:nvSpPr>
          <p:cNvPr id="3" name="Държател на съдържание 2"/>
          <p:cNvSpPr>
            <a:spLocks noGrp="1" noEditPoints="1"/>
          </p:cNvSpPr>
          <p:nvPr>
            <p:ph idx="1"/>
          </p:nvPr>
        </p:nvSpPr>
        <p:spPr>
          <a:prstGeom prst="rect">
            <a:avLst/>
          </a:prstGeom>
        </p:spPr>
        <p:txBody>
          <a:bodyPr/>
          <a:lstStyle/>
          <a:p>
            <a:endParaRPr lang="en-US"/>
          </a:p>
          <a:p>
            <a:endParaRPr lang="en-US"/>
          </a:p>
        </p:txBody>
      </p:sp>
      <p:pic>
        <p:nvPicPr>
          <p:cNvPr id="5"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97740" y="3965774"/>
            <a:ext cx="2775550" cy="2851618"/>
          </a:xfrm>
          <a:prstGeom prst="rect">
            <a:avLst/>
          </a:prstGeom>
        </p:spPr>
      </p:pic>
      <p:pic>
        <p:nvPicPr>
          <p:cNvPr id="6" name="Изображение 5"/>
          <p:cNvPicPr>
            <a:picLocks noChangeAspect="1"/>
          </p:cNvPicPr>
          <p:nvPr/>
        </p:nvPicPr>
        <p:blipFill>
          <a:blip r:embed="rId4"/>
          <a:srcRect/>
          <a:stretch>
            <a:fillRect/>
          </a:stretch>
        </p:blipFill>
        <p:spPr>
          <a:xfrm>
            <a:off x="0" y="2146257"/>
            <a:ext cx="5242770" cy="4711743"/>
          </a:xfrm>
          <a:prstGeom prst="rect">
            <a:avLst/>
          </a:prstGeom>
        </p:spPr>
      </p:pic>
      <p:pic>
        <p:nvPicPr>
          <p:cNvPr id="7" name="Изображение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70600" y="4001294"/>
            <a:ext cx="2084783" cy="27805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2115666"/>
            <a:ext cx="10515600" cy="934265"/>
          </a:xfrm>
          <a:prstGeom prst="rect">
            <a:avLst/>
          </a:prstGeom>
        </p:spPr>
        <p:txBody>
          <a:bodyPr/>
          <a:lstStyle/>
          <a:p>
            <a:pPr algn="ctr"/>
            <a:r>
              <a:rPr lang="en-US" sz="2000" b="0" i="0" u="none" strike="noStrike">
                <a:latin typeface="Calibri" panose="020F0502020204030204" charset="0"/>
              </a:rPr>
              <a:t>DEULTUM - DEBELT NATIONAL ARCHAEOLOGICAL RESERVE.</a:t>
            </a:r>
          </a:p>
          <a:p>
            <a:pPr algn="ctr"/>
            <a:r>
              <a:rPr lang="en-US" sz="2000" b="0" i="0" u="none" strike="noStrike">
                <a:latin typeface="Calibri" panose="020F0502020204030204" charset="0"/>
              </a:rPr>
              <a:t> KRASIMIRA KOSTOVA </a:t>
            </a:r>
            <a:endParaRPr sz="2000"/>
          </a:p>
        </p:txBody>
      </p:sp>
      <p:sp>
        <p:nvSpPr>
          <p:cNvPr id="3" name="Държател на съдържание 2"/>
          <p:cNvSpPr>
            <a:spLocks noGrp="1" noEditPoints="1"/>
          </p:cNvSpPr>
          <p:nvPr>
            <p:ph idx="1"/>
          </p:nvPr>
        </p:nvSpPr>
        <p:spPr>
          <a:xfrm>
            <a:off x="838200" y="2958328"/>
            <a:ext cx="10515600" cy="3218635"/>
          </a:xfrm>
          <a:prstGeom prst="rect">
            <a:avLst/>
          </a:prstGeom>
        </p:spPr>
        <p:txBody>
          <a:bodyPr/>
          <a:lstStyle/>
          <a:p>
            <a:pPr marL="0" marR="0" indent="0" algn="just">
              <a:lnSpc>
                <a:spcPct val="115000"/>
              </a:lnSpc>
              <a:spcBef>
                <a:spcPts val="0"/>
              </a:spcBef>
              <a:spcAft>
                <a:spcPts val="1000"/>
              </a:spcAft>
            </a:pPr>
            <a:r>
              <a:rPr lang="en-US" sz="1600" b="0" i="0" u="none" strike="noStrike">
                <a:latin typeface="Calibri" panose="020F0502020204030204" charset="0"/>
              </a:rPr>
              <a:t>The colony Flavia Pacis Deultensium  was found during the years of Emperor Vespasian in the 70’s of the 1</a:t>
            </a:r>
            <a:r>
              <a:rPr lang="en-US" sz="1600" b="0" i="0" u="none" strike="noStrike" baseline="30000">
                <a:latin typeface="Calibri" panose="020F0502020204030204" charset="0"/>
              </a:rPr>
              <a:t>st</a:t>
            </a:r>
            <a:r>
              <a:rPr lang="en-US" sz="1600" b="0" i="0" u="none" strike="noStrike">
                <a:latin typeface="Calibri" panose="020F0502020204030204" charset="0"/>
              </a:rPr>
              <a:t> century  near the already existing Thracian settlement of Develt, near Mandrenkso Lake, in an area densely occupied with sites from the Late Bronze Age till the Late Middle Ages.</a:t>
            </a:r>
            <a:endParaRPr lang="bg-BG"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 The large-scale excavations started as rescue operations during the 80’s under the management of S. Damyanov and P. Balabanov  and continued by L. Vagalinski and H. Preshlenov.</a:t>
            </a:r>
            <a:endParaRPr lang="bg-BG"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 A medieval fortress and a church with customs building were discovered and materials dated from 4-2 BC in the Ercesia defence facility from the Early Middle Ages  confirmed the existence of a Thracian city from the Classical and Early Hellenistic Age. </a:t>
            </a:r>
          </a:p>
          <a:p>
            <a:pPr marL="0" marR="0" indent="0" algn="just">
              <a:lnSpc>
                <a:spcPct val="115000"/>
              </a:lnSpc>
              <a:spcBef>
                <a:spcPts val="0"/>
              </a:spcBef>
              <a:spcAft>
                <a:spcPts val="1000"/>
              </a:spcAft>
            </a:pPr>
            <a:r>
              <a:rPr lang="en-US" sz="1600" b="0" i="0" u="none" strike="noStrike">
                <a:latin typeface="Calibri" panose="020F0502020204030204" charset="0"/>
              </a:rPr>
              <a:t>But the main responsibilities for the lasting excavations, the preservation of the ruins, the creation of the museum  and the efforts to transform the site to an important tourist destination are due to the efforts of the doyen Krasimira Kostova, now the director of the whole complex. </a:t>
            </a:r>
            <a:endParaRPr lang="en-US" sz="2800" b="0" i="0" u="none" strike="noStrike">
              <a:latin typeface="Calibri" panose="020F050202020403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endParaRPr lang="en-US" dirty="0"/>
          </a:p>
        </p:txBody>
      </p:sp>
      <p:sp>
        <p:nvSpPr>
          <p:cNvPr id="3" name="Content Placeholder 2"/>
          <p:cNvSpPr>
            <a:spLocks noGrp="1" noEditPoints="1"/>
          </p:cNvSpPr>
          <p:nvPr>
            <p:ph idx="1"/>
          </p:nvPr>
        </p:nvSpPr>
        <p:spPr>
          <a:xfrm>
            <a:off x="838200" y="2093355"/>
            <a:ext cx="6304006" cy="4083608"/>
          </a:xfrm>
        </p:spPr>
        <p:txBody>
          <a:bodyPr>
            <a:normAutofit lnSpcReduction="10000"/>
          </a:bodyPr>
          <a:lstStyle/>
          <a:p>
            <a:pPr marL="0" marR="0" indent="0" algn="just">
              <a:lnSpc>
                <a:spcPct val="115000"/>
              </a:lnSpc>
              <a:spcBef>
                <a:spcPts val="0"/>
              </a:spcBef>
              <a:spcAft>
                <a:spcPts val="1000"/>
              </a:spcAft>
              <a:buNone/>
            </a:pPr>
            <a:r>
              <a:rPr lang="en-GB" sz="1600" b="0" i="0" u="none" strike="noStrike">
                <a:latin typeface="+mn-lt"/>
                <a:ea typeface="+mn-ea"/>
                <a:cs typeface="+mn-cs"/>
              </a:rPr>
              <a:t>The conclusion, however, comes to show the exceptional contribution of the Bulgarian women archaeologists  in the explorations along the Pont and the socialization of the archaeological excavations and findings, which predetermine the utterly new phase of our knowledge about the cultural history of the Western Pont.</a:t>
            </a:r>
            <a:endParaRPr lang="en-US" sz="1600"/>
          </a:p>
          <a:p>
            <a:pPr marL="0" marR="0" indent="0" algn="just">
              <a:lnSpc>
                <a:spcPct val="115000"/>
              </a:lnSpc>
              <a:spcBef>
                <a:spcPts val="0"/>
              </a:spcBef>
              <a:spcAft>
                <a:spcPts val="1000"/>
              </a:spcAft>
              <a:buNone/>
            </a:pPr>
            <a:endParaRPr lang="bg-BG" sz="1600" b="0" i="0" u="none" strike="noStrike">
              <a:latin typeface="+mn-lt"/>
              <a:ea typeface="+mn-ea"/>
              <a:cs typeface="+mn-cs"/>
            </a:endParaRPr>
          </a:p>
          <a:p>
            <a:pPr marL="0" marR="0" indent="0" algn="just">
              <a:lnSpc>
                <a:spcPct val="115000"/>
              </a:lnSpc>
              <a:spcBef>
                <a:spcPts val="0"/>
              </a:spcBef>
              <a:spcAft>
                <a:spcPts val="1000"/>
              </a:spcAft>
              <a:buNone/>
            </a:pPr>
            <a:r>
              <a:rPr lang="en-GB" sz="1600" b="0" i="0" u="none" strike="noStrike">
                <a:latin typeface="+mn-lt"/>
                <a:ea typeface="+mn-ea"/>
                <a:cs typeface="+mn-cs"/>
              </a:rPr>
              <a:t>Both the list of these women, who devoted their lives to the archaeological explorations, and the sites, to which they gave new life – cultural and public, are more than impressive.</a:t>
            </a:r>
            <a:endParaRPr lang="bg-BG" sz="1600" b="0" i="0" u="none" strike="noStrike">
              <a:latin typeface="+mn-lt"/>
              <a:ea typeface="+mn-ea"/>
              <a:cs typeface="+mn-cs"/>
            </a:endParaRPr>
          </a:p>
          <a:p>
            <a:pPr marL="0" marR="0" indent="0" algn="just">
              <a:lnSpc>
                <a:spcPct val="115000"/>
              </a:lnSpc>
              <a:spcBef>
                <a:spcPts val="0"/>
              </a:spcBef>
              <a:spcAft>
                <a:spcPts val="1000"/>
              </a:spcAft>
              <a:buNone/>
            </a:pPr>
            <a:endParaRPr lang="bg-BG" sz="1600" b="0" i="0" u="none" strike="noStrike">
              <a:latin typeface="+mn-lt"/>
              <a:ea typeface="+mn-ea"/>
              <a:cs typeface="+mn-cs"/>
            </a:endParaRPr>
          </a:p>
          <a:p>
            <a:pPr marL="0" marR="0" indent="0" algn="just">
              <a:lnSpc>
                <a:spcPct val="115000"/>
              </a:lnSpc>
              <a:spcBef>
                <a:spcPts val="0"/>
              </a:spcBef>
              <a:spcAft>
                <a:spcPts val="1000"/>
              </a:spcAft>
              <a:buNone/>
            </a:pPr>
            <a:r>
              <a:rPr lang="en-GB" sz="1600" b="0" i="0" u="none" strike="noStrike">
                <a:latin typeface="+mn-lt"/>
                <a:ea typeface="+mn-ea"/>
                <a:cs typeface="+mn-cs"/>
              </a:rPr>
              <a:t>We will move from north to south and paradoxically that travel will lead us from the revelation of the most ancient civilizations to the ones that came later.</a:t>
            </a:r>
            <a:endParaRPr lang="en-US" sz="1600" dirty="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20946" y="2093355"/>
            <a:ext cx="2397394" cy="42933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idx="4294967295"/>
          </p:nvPr>
        </p:nvSpPr>
        <p:spPr>
          <a:xfrm>
            <a:off x="4797254" y="2148913"/>
            <a:ext cx="5732762" cy="2199549"/>
          </a:xfrm>
          <a:prstGeom prst="rect">
            <a:avLst/>
          </a:prstGeom>
        </p:spPr>
        <p:txBody>
          <a:bodyPr/>
          <a:lstStyle/>
          <a:p>
            <a:pPr marL="0" marR="0" indent="0" algn="just">
              <a:lnSpc>
                <a:spcPct val="115000"/>
              </a:lnSpc>
              <a:spcBef>
                <a:spcPts val="0"/>
              </a:spcBef>
              <a:spcAft>
                <a:spcPts val="1000"/>
              </a:spcAft>
            </a:pPr>
            <a:r>
              <a:rPr lang="bg-BG" sz="1600" b="0" i="0" u="none" strike="noStrike">
                <a:latin typeface="Calibri" panose="020F0502020204030204" charset="0"/>
              </a:rPr>
              <a:t>К</a:t>
            </a:r>
            <a:r>
              <a:rPr lang="en-US" sz="1600" b="0" i="0" u="none" strike="noStrike">
                <a:latin typeface="Calibri" panose="020F0502020204030204" charset="0"/>
              </a:rPr>
              <a:t>r.Kostova  explores a bathroom  with 4 prefurniums, as well as the layers from 6 – 7 AD -   a period, which is not so often met at the archaeological sites and which will provide new data about this interesting period. </a:t>
            </a:r>
          </a:p>
          <a:p>
            <a:pPr marL="0" marR="0" indent="0" algn="just">
              <a:lnSpc>
                <a:spcPct val="115000"/>
              </a:lnSpc>
              <a:spcBef>
                <a:spcPts val="0"/>
              </a:spcBef>
              <a:spcAft>
                <a:spcPts val="1000"/>
              </a:spcAft>
            </a:pPr>
            <a:endParaRPr lang="en-US" sz="1600" b="0" i="0" u="none" strike="noStrike">
              <a:latin typeface="Calibri" panose="020F0502020204030204" charset="0"/>
            </a:endParaRPr>
          </a:p>
        </p:txBody>
      </p:sp>
      <p:pic>
        <p:nvPicPr>
          <p:cNvPr id="4" name="Изображение 3"/>
          <p:cNvPicPr>
            <a:picLocks noChangeAspect="1"/>
          </p:cNvPicPr>
          <p:nvPr/>
        </p:nvPicPr>
        <p:blipFill>
          <a:blip r:embed="rId3"/>
          <a:srcRect/>
          <a:stretch>
            <a:fillRect/>
          </a:stretch>
        </p:blipFill>
        <p:spPr>
          <a:xfrm>
            <a:off x="24457" y="1971503"/>
            <a:ext cx="4092401" cy="2034792"/>
          </a:xfrm>
          <a:prstGeom prst="rect">
            <a:avLst/>
          </a:prstGeom>
        </p:spPr>
      </p:pic>
      <p:pic>
        <p:nvPicPr>
          <p:cNvPr id="5" name="Изображение 4"/>
          <p:cNvPicPr>
            <a:picLocks noChangeAspect="1"/>
          </p:cNvPicPr>
          <p:nvPr/>
        </p:nvPicPr>
        <p:blipFill>
          <a:blip r:embed="rId4"/>
          <a:srcRect/>
          <a:stretch>
            <a:fillRect/>
          </a:stretch>
        </p:blipFill>
        <p:spPr>
          <a:xfrm>
            <a:off x="24457" y="4147222"/>
            <a:ext cx="4170405" cy="2718501"/>
          </a:xfrm>
          <a:prstGeom prst="rect">
            <a:avLst/>
          </a:prstGeom>
        </p:spPr>
      </p:pic>
      <p:pic>
        <p:nvPicPr>
          <p:cNvPr id="7" name="Изображение 6"/>
          <p:cNvPicPr>
            <a:picLocks noChangeAspect="1"/>
          </p:cNvPicPr>
          <p:nvPr/>
        </p:nvPicPr>
        <p:blipFill>
          <a:blip r:embed="rId5"/>
          <a:srcRect/>
          <a:stretch>
            <a:fillRect/>
          </a:stretch>
        </p:blipFill>
        <p:spPr>
          <a:xfrm>
            <a:off x="4797254" y="3421276"/>
            <a:ext cx="5810250" cy="3436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idx="4294967295"/>
          </p:nvPr>
        </p:nvSpPr>
        <p:spPr>
          <a:xfrm>
            <a:off x="838200" y="2064179"/>
            <a:ext cx="10515600" cy="1004416"/>
          </a:xfrm>
          <a:prstGeom prst="rect">
            <a:avLst/>
          </a:prstGeom>
        </p:spPr>
        <p:txBody>
          <a:bodyPr/>
          <a:lstStyle/>
          <a:p>
            <a:r>
              <a:rPr lang="en-US" sz="1600" b="0" i="0" u="none" strike="noStrike">
                <a:latin typeface="Calibri" panose="020F0502020204030204" charset="0"/>
              </a:rPr>
              <a:t>The site is the only one in the country marked as "European Cultural Heritage."</a:t>
            </a:r>
            <a:endParaRPr sz="1600"/>
          </a:p>
          <a:p>
            <a:endParaRPr sz="160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88151" y="2578670"/>
            <a:ext cx="6820847" cy="4174586"/>
          </a:xfrm>
          <a:prstGeom prst="rect">
            <a:avLst/>
          </a:prstGeom>
        </p:spPr>
      </p:pic>
      <p:pic>
        <p:nvPicPr>
          <p:cNvPr id="5" name="Изображение 3"/>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924" y="4661298"/>
            <a:ext cx="2430356" cy="2091958"/>
          </a:xfrm>
          <a:prstGeom prst="rect">
            <a:avLst/>
          </a:prstGeom>
        </p:spPr>
      </p:pic>
      <p:pic>
        <p:nvPicPr>
          <p:cNvPr id="6" name="Изображение 4"/>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8924" y="2578670"/>
            <a:ext cx="2343840" cy="18963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2351903" y="365125"/>
            <a:ext cx="9001897" cy="1325563"/>
          </a:xfrm>
          <a:prstGeom prst="rect">
            <a:avLst/>
          </a:prstGeom>
        </p:spPr>
        <p:txBody>
          <a:bodyPr/>
          <a:lstStyle/>
          <a:p>
            <a:r>
              <a:rPr lang="en-US"/>
              <a:t>THE MUSEUM</a:t>
            </a:r>
          </a:p>
        </p:txBody>
      </p:sp>
      <p:sp>
        <p:nvSpPr>
          <p:cNvPr id="3" name="Държател на съдържание 2"/>
          <p:cNvSpPr>
            <a:spLocks noGrp="1" noEditPoints="1"/>
          </p:cNvSpPr>
          <p:nvPr>
            <p:ph idx="1"/>
          </p:nvPr>
        </p:nvSpPr>
        <p:spPr>
          <a:xfrm>
            <a:off x="838200" y="2608220"/>
            <a:ext cx="6596025" cy="1045905"/>
          </a:xfrm>
          <a:prstGeom prst="rect">
            <a:avLst/>
          </a:prstGeom>
        </p:spPr>
        <p:txBody>
          <a:bodyPr/>
          <a:lstStyle/>
          <a:p>
            <a:r>
              <a:rPr lang="en-US" sz="2000" b="0" i="0" u="none" strike="noStrike">
                <a:latin typeface="Calibri" panose="020F0502020204030204" charset="0"/>
              </a:rPr>
              <a:t>THE MUSEUM</a:t>
            </a:r>
          </a:p>
          <a:p>
            <a:r>
              <a:rPr lang="en-US" sz="1600" b="0" i="0" u="none" strike="noStrike">
                <a:latin typeface="Calibri" panose="020F0502020204030204" charset="0"/>
              </a:rPr>
              <a:t>The museum keeps exceptional discoveries and artifacts from then ancient necropolis and the explorations of the town.  </a:t>
            </a:r>
            <a:endParaRPr sz="1600"/>
          </a:p>
        </p:txBody>
      </p:sp>
      <p:pic>
        <p:nvPicPr>
          <p:cNvPr id="4" name="Изображение 3"/>
          <p:cNvPicPr>
            <a:picLocks noChangeAspect="1"/>
          </p:cNvPicPr>
          <p:nvPr/>
        </p:nvPicPr>
        <p:blipFill>
          <a:blip r:embed="rId3"/>
          <a:srcRect/>
          <a:stretch>
            <a:fillRect/>
          </a:stretch>
        </p:blipFill>
        <p:spPr>
          <a:xfrm>
            <a:off x="36125" y="4194449"/>
            <a:ext cx="4415314" cy="2663551"/>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91799" y="1690688"/>
            <a:ext cx="3117854" cy="2338390"/>
          </a:xfrm>
          <a:prstGeom prst="rect">
            <a:avLst/>
          </a:prstGeom>
        </p:spPr>
      </p:pic>
      <p:pic>
        <p:nvPicPr>
          <p:cNvPr id="6" name="Изображение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91799" y="4374860"/>
            <a:ext cx="3117854" cy="2363004"/>
          </a:xfrm>
          <a:prstGeom prst="rect">
            <a:avLst/>
          </a:prstGeom>
        </p:spPr>
      </p:pic>
      <p:pic>
        <p:nvPicPr>
          <p:cNvPr id="7" name="Изображение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829087" y="4301625"/>
            <a:ext cx="3901307" cy="24362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2064179"/>
            <a:ext cx="10515600" cy="275239"/>
          </a:xfrm>
          <a:prstGeom prst="rect">
            <a:avLst/>
          </a:prstGeom>
        </p:spPr>
        <p:txBody>
          <a:bodyPr/>
          <a:lstStyle/>
          <a:p>
            <a:r>
              <a:rPr lang="en-US" sz="4400" b="0" i="0" u="none" strike="noStrike">
                <a:latin typeface="Calibri" panose="020F0502020204030204" charset="0"/>
              </a:rPr>
              <a:t> </a:t>
            </a:r>
          </a:p>
          <a:p>
            <a:endParaRPr lang="en-US" sz="1600" b="0" i="0" u="none" strike="noStrike">
              <a:latin typeface="Calibri" panose="020F0502020204030204" charset="0"/>
            </a:endParaRPr>
          </a:p>
          <a:p>
            <a:r>
              <a:rPr lang="en-US" sz="2000" b="0" i="0" u="none" strike="noStrike">
                <a:latin typeface="Calibri" panose="020F0502020204030204" charset="0"/>
              </a:rPr>
              <a:t>APOLONIA PONTICA. MARIA TSANEVA. HRISTINA ANGUELOVA. </a:t>
            </a:r>
          </a:p>
          <a:p>
            <a:r>
              <a:rPr lang="en-US" sz="2000" b="0" i="0" u="none" strike="noStrike">
                <a:latin typeface="Calibri" panose="020F0502020204030204" charset="0"/>
              </a:rPr>
              <a:t>KRASTINA PANAYOTOVA</a:t>
            </a:r>
            <a:endParaRPr sz="2000"/>
          </a:p>
        </p:txBody>
      </p:sp>
      <p:sp>
        <p:nvSpPr>
          <p:cNvPr id="3" name="Държател на съдържание 2"/>
          <p:cNvSpPr>
            <a:spLocks noGrp="1" noEditPoints="1"/>
          </p:cNvSpPr>
          <p:nvPr>
            <p:ph idx="1"/>
          </p:nvPr>
        </p:nvSpPr>
        <p:spPr>
          <a:xfrm>
            <a:off x="518983" y="3192162"/>
            <a:ext cx="5377249" cy="3325320"/>
          </a:xfrm>
          <a:prstGeom prst="rect">
            <a:avLst/>
          </a:prstGeom>
        </p:spPr>
        <p:txBody>
          <a:bodyPr/>
          <a:lstStyle/>
          <a:p>
            <a:pPr marL="0" indent="0">
              <a:lnSpc>
                <a:spcPct val="115000"/>
              </a:lnSpc>
              <a:buNone/>
            </a:pPr>
            <a:r>
              <a:rPr lang="en-US" sz="1600" b="0" i="0" u="none" strike="noStrike">
                <a:latin typeface="Calibri" panose="020F0502020204030204" charset="0"/>
              </a:rPr>
              <a:t>Relics show the start of populating the area and origin of settlements back to 3 to 4 thousand years before Christ. On the place of an ancient Thracian settlement, in 610 BC, Greeks from Miletus found the colony of Apolonia Pontica  and it was among the first city centers on the Balkans, where monetary exchange was used back in  VII-VI century BC  -  arrows (coins), later replaced with real silver coins minted  from the start of VI century BC. </a:t>
            </a:r>
          </a:p>
          <a:p>
            <a:pPr marL="0" indent="0">
              <a:lnSpc>
                <a:spcPct val="115000"/>
              </a:lnSpc>
              <a:buNone/>
            </a:pPr>
            <a:r>
              <a:rPr lang="en-US" sz="1600" b="0" i="0" u="none" strike="noStrike">
                <a:latin typeface="Calibri" panose="020F0502020204030204" charset="0"/>
              </a:rPr>
              <a:t> In 4 century AD it was named  Sozopolis.</a:t>
            </a:r>
          </a:p>
          <a:p>
            <a:pPr marL="0" indent="0">
              <a:lnSpc>
                <a:spcPct val="115000"/>
              </a:lnSpc>
              <a:buNone/>
            </a:pPr>
            <a:r>
              <a:rPr lang="en-US" sz="1600" b="0" i="0" u="none" strike="noStrike">
                <a:latin typeface="Calibri" panose="020F0502020204030204" charset="0"/>
              </a:rPr>
              <a:t> It was annexed to the territory of the Bulgarian state in 812.</a:t>
            </a:r>
          </a:p>
          <a:p>
            <a:endParaRPr sz="1600"/>
          </a:p>
        </p:txBody>
      </p:sp>
      <p:pic>
        <p:nvPicPr>
          <p:cNvPr id="5"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2884468"/>
            <a:ext cx="6024303" cy="363301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199768" y="2865652"/>
            <a:ext cx="6921844" cy="3311311"/>
          </a:xfrm>
          <a:prstGeom prst="rect">
            <a:avLst/>
          </a:prstGeom>
        </p:spPr>
        <p:txBody>
          <a:bodyPr/>
          <a:lstStyle/>
          <a:p>
            <a:pPr marL="0" indent="0">
              <a:lnSpc>
                <a:spcPct val="115000"/>
              </a:lnSpc>
              <a:buNone/>
            </a:pPr>
            <a:r>
              <a:rPr lang="en-US" sz="1600" b="0" i="0" u="none" strike="noStrike">
                <a:latin typeface="Calibri" panose="020F0502020204030204" charset="0"/>
              </a:rPr>
              <a:t>In the distant years of my youth, in the 70’s of the 20</a:t>
            </a:r>
            <a:r>
              <a:rPr lang="en-US" sz="1600" b="0" i="0" u="none" strike="noStrike" baseline="30000">
                <a:latin typeface="Calibri" panose="020F0502020204030204" charset="0"/>
              </a:rPr>
              <a:t>th</a:t>
            </a:r>
            <a:r>
              <a:rPr lang="en-US" sz="1600" b="0" i="0" u="none" strike="noStrike">
                <a:latin typeface="Calibri" panose="020F0502020204030204" charset="0"/>
              </a:rPr>
              <a:t> century, when Strandzha-Sakar programe was initiated, Sozopol did not have today’s wonderful Archaeological Museum, where now you are able to see the amazing discoveries. </a:t>
            </a:r>
            <a:endParaRPr lang="bg-BG" sz="1600" b="0" i="0" u="none" strike="noStrike">
              <a:latin typeface="Calibri" panose="020F0502020204030204" charset="0"/>
            </a:endParaRPr>
          </a:p>
          <a:p>
            <a:pPr marL="0" indent="0">
              <a:lnSpc>
                <a:spcPct val="115000"/>
              </a:lnSpc>
              <a:buNone/>
            </a:pPr>
            <a:r>
              <a:rPr lang="en-US" sz="1600" b="0" i="0" u="none" strike="noStrike">
                <a:latin typeface="Calibri" panose="020F0502020204030204" charset="0"/>
              </a:rPr>
              <a:t>The curator then was Maria Tsaneva. She left us too early and it is difficult to find public data about Maria now, but she was one of the figures in many of the photos , together with Zhana Chimbuleva and Evtelpa Stoycheva.  Because she was the lively person, the driving force in the explorations of Apolonia and Pontos Euxinos also with her support for all expeditions around Strandzha.</a:t>
            </a:r>
            <a:endParaRPr sz="1600"/>
          </a:p>
          <a:p>
            <a:pPr marL="0" marR="0" indent="0" algn="just">
              <a:lnSpc>
                <a:spcPct val="115000"/>
              </a:lnSpc>
              <a:spcBef>
                <a:spcPts val="0"/>
              </a:spcBef>
              <a:spcAft>
                <a:spcPts val="1000"/>
              </a:spcAft>
            </a:pPr>
            <a:endParaRPr lang="bg-BG" sz="11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Another name that those involved in underwater archaeology will probably talk about is that of Hristina Angelova, whose life was inextricably linked to the Center for Underwater Archaeology established in Sozopol.</a:t>
            </a:r>
          </a:p>
          <a:p>
            <a:pPr marL="0" marR="0" indent="0" algn="just">
              <a:lnSpc>
                <a:spcPct val="115000"/>
              </a:lnSpc>
              <a:spcBef>
                <a:spcPts val="0"/>
              </a:spcBef>
              <a:spcAft>
                <a:spcPts val="1000"/>
              </a:spcAft>
            </a:pPr>
            <a:endParaRPr lang="en-US" sz="1600" b="0" i="0" u="none" strike="noStrike">
              <a:latin typeface="Calibri" panose="020F0502020204030204" charset="0"/>
            </a:endParaRPr>
          </a:p>
          <a:p>
            <a:pPr>
              <a:lnSpc>
                <a:spcPct val="115000"/>
              </a:lnSpc>
            </a:pPr>
            <a:endParaRPr lang="en-US" sz="1600" b="0" i="0" u="none" strike="noStrike">
              <a:latin typeface="Calibri" panose="020F0502020204030204" charset="0"/>
            </a:endParaRPr>
          </a:p>
        </p:txBody>
      </p:sp>
      <p:pic>
        <p:nvPicPr>
          <p:cNvPr id="4" name="Изображение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0">
            <a:off x="8214640" y="1709050"/>
            <a:ext cx="2708706" cy="3611609"/>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63188" y="5105252"/>
            <a:ext cx="1660072" cy="16600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766119" y="2565953"/>
            <a:ext cx="4409302" cy="751709"/>
          </a:xfrm>
          <a:prstGeom prst="rect">
            <a:avLst/>
          </a:prstGeom>
        </p:spPr>
        <p:txBody>
          <a:bodyPr/>
          <a:lstStyle/>
          <a:p>
            <a:r>
              <a:rPr lang="en-US" sz="2000" b="0" i="0" u="none" strike="noStrike">
                <a:latin typeface="Calibri" panose="020F0502020204030204" charset="0"/>
              </a:rPr>
              <a:t> KRASTINA PANAYOTOVA</a:t>
            </a:r>
          </a:p>
          <a:p>
            <a:endParaRPr lang="en-US" sz="2000" b="0" i="0" u="none" strike="noStrike">
              <a:latin typeface="Calibri" panose="020F0502020204030204" charset="0"/>
            </a:endParaRPr>
          </a:p>
        </p:txBody>
      </p:sp>
      <p:sp>
        <p:nvSpPr>
          <p:cNvPr id="3" name="Държател на съдържание 2"/>
          <p:cNvSpPr>
            <a:spLocks noGrp="1" noEditPoints="1"/>
          </p:cNvSpPr>
          <p:nvPr>
            <p:ph idx="1"/>
          </p:nvPr>
        </p:nvSpPr>
        <p:spPr>
          <a:xfrm>
            <a:off x="838200" y="2361085"/>
            <a:ext cx="10515600" cy="4413121"/>
          </a:xfrm>
          <a:prstGeom prst="rect">
            <a:avLst/>
          </a:prstGeom>
        </p:spPr>
        <p:txBody>
          <a:bodyPr/>
          <a:lstStyle/>
          <a:p>
            <a:endParaRPr lang="en-US"/>
          </a:p>
          <a:p>
            <a:endParaRPr lang="en-US"/>
          </a:p>
          <a:p>
            <a:endParaRPr lang="en-US"/>
          </a:p>
        </p:txBody>
      </p:sp>
      <p:sp>
        <p:nvSpPr>
          <p:cNvPr id="4" name="Текстово поле 3"/>
          <p:cNvSpPr txBox="1"/>
          <p:nvPr/>
        </p:nvSpPr>
        <p:spPr>
          <a:xfrm>
            <a:off x="335691" y="2454691"/>
            <a:ext cx="5301049" cy="4110727"/>
          </a:xfrm>
          <a:prstGeom prst="rect">
            <a:avLst/>
          </a:prstGeom>
          <a:noFill/>
        </p:spPr>
        <p:txBody>
          <a:bodyPr wrap="square" rtlCol="0">
            <a:spAutoFit/>
          </a:bodyPr>
          <a:lstStyle/>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endParaRPr lang="en-US" sz="1600" b="0" i="0" u="none" strike="noStrike">
              <a:latin typeface="Calibri" panose="020F0502020204030204" charset="0"/>
            </a:endParaRPr>
          </a:p>
          <a:p>
            <a:pPr marL="0" marR="0" indent="0" algn="just">
              <a:lnSpc>
                <a:spcPct val="115000"/>
              </a:lnSpc>
              <a:spcBef>
                <a:spcPts val="0"/>
              </a:spcBef>
              <a:spcAft>
                <a:spcPts val="1000"/>
              </a:spcAft>
            </a:pPr>
            <a:r>
              <a:rPr lang="en-US" sz="1600" b="0" i="0" u="none" strike="noStrike">
                <a:latin typeface="Calibri" panose="020F0502020204030204" charset="0"/>
              </a:rPr>
              <a:t>Here, as it was in Nessebar, except the French archaeologists,  at the start of the 20</a:t>
            </a:r>
            <a:r>
              <a:rPr lang="en-US" sz="1600" b="0" i="0" u="none" strike="noStrike" baseline="30000">
                <a:latin typeface="Calibri" panose="020F0502020204030204" charset="0"/>
              </a:rPr>
              <a:t>th</a:t>
            </a:r>
            <a:r>
              <a:rPr lang="en-US" sz="1600" b="0" i="0" u="none" strike="noStrike">
                <a:latin typeface="Calibri" panose="020F0502020204030204" charset="0"/>
              </a:rPr>
              <a:t> century,   the pioneers in the explorations in the period 1946 – 1949 were men:  Teofil Ivanov, Ivan Venedikov, Todor Gerasimov, Mihail Lazarov, and the first underwater expedition was led by Ivan Galabov.   Here, as it was in Nesebar, we owe the big archaeological discoveries mostly to the lasting and methodical efforts of a woman - Dr Krastina Panayotova </a:t>
            </a:r>
            <a:r>
              <a:rPr lang="bg-BG" sz="1600" b="0" i="0" u="none" strike="noStrike">
                <a:latin typeface="Calibri" panose="020F0502020204030204" charset="0"/>
              </a:rPr>
              <a:t> from the National Archaeological Institute with Museum at the Bulgarian Academy of Sciences. </a:t>
            </a:r>
          </a:p>
          <a:p>
            <a:pPr marL="0" marR="0" indent="0" algn="just">
              <a:lnSpc>
                <a:spcPct val="115000"/>
              </a:lnSpc>
              <a:spcBef>
                <a:spcPts val="0"/>
              </a:spcBef>
              <a:spcAft>
                <a:spcPts val="1000"/>
              </a:spcAft>
            </a:pPr>
            <a:endParaRPr lang="en-US" sz="1600" b="0" i="0" u="none" strike="noStrike">
              <a:latin typeface="Calibri" panose="020F0502020204030204" charset="0"/>
            </a:endParaRPr>
          </a:p>
        </p:txBody>
      </p:sp>
      <p:pic>
        <p:nvPicPr>
          <p:cNvPr id="5"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81922" y="2834761"/>
            <a:ext cx="4494780" cy="305830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6497" y="365125"/>
            <a:ext cx="11267303" cy="6638968"/>
          </a:xfrm>
          <a:prstGeom prst="rect">
            <a:avLst/>
          </a:prstGeom>
        </p:spPr>
        <p:txBody>
          <a:bodyPr/>
          <a:lstStyle/>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pPr marL="0" marR="0" indent="0" algn="just">
              <a:lnSpc>
                <a:spcPct val="115000"/>
              </a:lnSpc>
              <a:spcBef>
                <a:spcPts val="0"/>
              </a:spcBef>
              <a:spcAft>
                <a:spcPts val="1000"/>
              </a:spcAft>
            </a:pPr>
            <a:endParaRPr lang="en-US" sz="1100" b="0" i="0" u="none" strike="noStrike">
              <a:latin typeface="Calibri" panose="020F0502020204030204" charset="0"/>
            </a:endParaRPr>
          </a:p>
          <a:p>
            <a:endParaRPr lang="en-US" sz="1100" b="0" i="0" u="none" strike="noStrike">
              <a:latin typeface="Calibri" panose="020F0502020204030204" charset="0"/>
            </a:endParaRPr>
          </a:p>
        </p:txBody>
      </p:sp>
      <p:sp>
        <p:nvSpPr>
          <p:cNvPr id="3" name="Държател на съдържание 2"/>
          <p:cNvSpPr>
            <a:spLocks noGrp="1" noEditPoints="1"/>
          </p:cNvSpPr>
          <p:nvPr>
            <p:ph idx="1"/>
          </p:nvPr>
        </p:nvSpPr>
        <p:spPr>
          <a:xfrm>
            <a:off x="426308" y="2047740"/>
            <a:ext cx="7735330" cy="4561709"/>
          </a:xfrm>
          <a:prstGeom prst="rect">
            <a:avLst/>
          </a:prstGeom>
        </p:spPr>
        <p:txBody>
          <a:bodyPr/>
          <a:lstStyle/>
          <a:p>
            <a:pPr marL="0" marR="0" indent="0" algn="just">
              <a:lnSpc>
                <a:spcPct val="115000"/>
              </a:lnSpc>
              <a:spcBef>
                <a:spcPts val="0"/>
              </a:spcBef>
              <a:spcAft>
                <a:spcPts val="0"/>
              </a:spcAft>
              <a:buNone/>
            </a:pPr>
            <a:endParaRPr lang="en-US" sz="1600" b="1" i="0" u="none" strike="noStrike">
              <a:latin typeface="Times New Roman" charset="0"/>
            </a:endParaRPr>
          </a:p>
          <a:p>
            <a:pPr marL="0" marR="0" indent="0" algn="just">
              <a:lnSpc>
                <a:spcPct val="115000"/>
              </a:lnSpc>
              <a:spcBef>
                <a:spcPts val="0"/>
              </a:spcBef>
              <a:spcAft>
                <a:spcPts val="0"/>
              </a:spcAft>
              <a:buNone/>
            </a:pPr>
            <a:r>
              <a:rPr sz="1600" b="0" i="0" u="none" strike="noStrike">
                <a:latin typeface="Calibri" panose="020F0502020204030204" charset="0"/>
                <a:ea typeface="Calibri" panose="020F0502020204030204" charset="0"/>
                <a:cs typeface="Calibri" panose="020F0502020204030204" charset="0"/>
              </a:rPr>
              <a:t>Krasina Panayotova</a:t>
            </a:r>
            <a:r>
              <a:rPr lang="en-US" sz="1600" b="0" i="0" u="none" strike="noStrike">
                <a:latin typeface="Calibri" panose="020F0502020204030204" charset="0"/>
                <a:ea typeface="Calibri" panose="020F0502020204030204" charset="0"/>
                <a:cs typeface="Calibri" panose="020F0502020204030204" charset="0"/>
              </a:rPr>
              <a:t>/</a:t>
            </a:r>
            <a:r>
              <a:rPr sz="1600" b="0" i="0" u="none" strike="noStrike">
                <a:latin typeface="Calibri" panose="020F0502020204030204" charset="0"/>
                <a:ea typeface="Calibri" panose="020F0502020204030204" charset="0"/>
                <a:cs typeface="Calibri" panose="020F0502020204030204" charset="0"/>
              </a:rPr>
              <a:t>1958</a:t>
            </a:r>
            <a:r>
              <a:rPr lang="en-US" sz="1600" b="0" i="0" u="none" strike="noStrike">
                <a:latin typeface="Calibri" panose="020F0502020204030204" charset="0"/>
                <a:ea typeface="Calibri" panose="020F0502020204030204" charset="0"/>
                <a:cs typeface="Calibri" panose="020F0502020204030204" charset="0"/>
              </a:rPr>
              <a:t>/, specialized at the C</a:t>
            </a:r>
            <a:r>
              <a:rPr sz="1600" b="0" i="0" u="none" strike="noStrike">
                <a:latin typeface="Calibri" panose="020F0502020204030204" charset="0"/>
                <a:ea typeface="Calibri" panose="020F0502020204030204" charset="0"/>
                <a:cs typeface="Calibri" panose="020F0502020204030204" charset="0"/>
              </a:rPr>
              <a:t>entre Camille Jullian, CNRS, Aix-en-Provence</a:t>
            </a:r>
            <a:r>
              <a:rPr lang="en-US" sz="1600" b="0" i="0" u="none" strike="noStrike">
                <a:latin typeface="Calibri" panose="020F0502020204030204" charset="0"/>
                <a:ea typeface="Calibri" panose="020F0502020204030204" charset="0"/>
                <a:cs typeface="Calibri" panose="020F0502020204030204" charset="0"/>
              </a:rPr>
              <a:t> and </a:t>
            </a:r>
            <a:r>
              <a:rPr sz="1600" b="0" i="0" u="none" strike="noStrike">
                <a:latin typeface="Calibri" panose="020F0502020204030204" charset="0"/>
                <a:ea typeface="Calibri" panose="020F0502020204030204" charset="0"/>
                <a:cs typeface="Calibri" panose="020F0502020204030204" charset="0"/>
              </a:rPr>
              <a:t>in </a:t>
            </a:r>
            <a:r>
              <a:rPr lang="en-US" sz="1600" b="0" i="0" u="none" strike="noStrike">
                <a:latin typeface="Calibri" panose="020F0502020204030204" charset="0"/>
                <a:ea typeface="Calibri" panose="020F0502020204030204" charset="0"/>
                <a:cs typeface="Calibri" panose="020F0502020204030204" charset="0"/>
              </a:rPr>
              <a:t>École française d'Athénes. The dissertation "Funeral rites and burial facilities in the Greek colonies along the Bulgarian Black Sea coast (6th – 11th century BC) n.e.)' prepared under the scientific advises of  Luba Ognenova.</a:t>
            </a:r>
          </a:p>
          <a:p>
            <a:pPr marL="0" marR="0" indent="0" algn="just">
              <a:lnSpc>
                <a:spcPct val="115000"/>
              </a:lnSpc>
              <a:spcBef>
                <a:spcPts val="0"/>
              </a:spcBef>
              <a:spcAft>
                <a:spcPts val="0"/>
              </a:spcAft>
              <a:buNone/>
            </a:pPr>
            <a:r>
              <a:rPr lang="en-US" sz="1600" b="0" i="0" u="none" strike="noStrike">
                <a:latin typeface="Calibri" panose="020F0502020204030204" charset="0"/>
                <a:ea typeface="Calibri" panose="020F0502020204030204" charset="0"/>
                <a:cs typeface="Calibri" panose="020F0502020204030204" charset="0"/>
              </a:rPr>
              <a:t>She is Head of Section on Ancient Archaeology of NIAM.</a:t>
            </a:r>
          </a:p>
          <a:p>
            <a:pPr marL="0" marR="0" indent="0" algn="just">
              <a:lnSpc>
                <a:spcPct val="115000"/>
              </a:lnSpc>
              <a:spcBef>
                <a:spcPts val="0"/>
              </a:spcBef>
              <a:spcAft>
                <a:spcPts val="0"/>
              </a:spcAft>
              <a:buNone/>
            </a:pPr>
            <a:r>
              <a:rPr lang="en-US" sz="1600" b="0" i="0" u="none" strike="noStrike">
                <a:latin typeface="Calibri" panose="020F0502020204030204" charset="0"/>
                <a:ea typeface="Calibri" panose="020F0502020204030204" charset="0"/>
                <a:cs typeface="Calibri" panose="020F0502020204030204" charset="0"/>
              </a:rPr>
              <a:t> Since 2002  is </a:t>
            </a:r>
            <a:r>
              <a:rPr sz="1600" b="0" i="0" u="none" strike="noStrike">
                <a:latin typeface="Calibri" panose="020F0502020204030204" charset="0"/>
                <a:ea typeface="Calibri" panose="020F0502020204030204" charset="0"/>
                <a:cs typeface="Calibri" panose="020F0502020204030204" charset="0"/>
              </a:rPr>
              <a:t>Head of the Bulgarian-French Research Project</a:t>
            </a:r>
            <a:r>
              <a:rPr lang="en-US" sz="1600" b="0" i="0" u="none" strike="noStrike">
                <a:latin typeface="Calibri" panose="020F0502020204030204" charset="0"/>
                <a:ea typeface="Calibri" panose="020F0502020204030204" charset="0"/>
                <a:cs typeface="Calibri" panose="020F0502020204030204" charset="0"/>
              </a:rPr>
              <a:t>s</a:t>
            </a:r>
            <a:r>
              <a:rPr sz="1600" b="0" i="0" u="none" strike="noStrike">
                <a:latin typeface="Calibri" panose="020F0502020204030204" charset="0"/>
                <a:ea typeface="Calibri" panose="020F0502020204030204" charset="0"/>
                <a:cs typeface="Calibri" panose="020F0502020204030204" charset="0"/>
              </a:rPr>
              <a:t> "Apollonia Pontica - Polis and People"</a:t>
            </a:r>
            <a:r>
              <a:rPr lang="en-US" sz="1600" b="0" i="0" u="none" strike="noStrike">
                <a:latin typeface="Calibri" panose="020F0502020204030204" charset="0"/>
                <a:ea typeface="Calibri" panose="020F0502020204030204" charset="0"/>
                <a:cs typeface="Calibri" panose="020F0502020204030204" charset="0"/>
              </a:rPr>
              <a:t> and </a:t>
            </a:r>
            <a:r>
              <a:rPr sz="1600" b="0" i="0" u="none" strike="noStrike">
                <a:latin typeface="Calibri" panose="020F0502020204030204" charset="0"/>
                <a:ea typeface="Calibri" panose="020F0502020204030204" charset="0"/>
                <a:cs typeface="Calibri" panose="020F0502020204030204" charset="0"/>
              </a:rPr>
              <a:t> "Apollonia Pontica – Necropolis and Territory"</a:t>
            </a:r>
            <a:r>
              <a:rPr lang="en-US" sz="1600" b="0" i="0" u="none" strike="noStrike">
                <a:latin typeface="Calibri" panose="020F0502020204030204" charset="0"/>
                <a:ea typeface="Calibri" panose="020F0502020204030204" charset="0"/>
                <a:cs typeface="Calibri" panose="020F0502020204030204" charset="0"/>
              </a:rPr>
              <a:t>.</a:t>
            </a:r>
          </a:p>
          <a:p>
            <a:pPr marL="0" marR="0" indent="0" algn="just">
              <a:lnSpc>
                <a:spcPct val="115000"/>
              </a:lnSpc>
              <a:spcBef>
                <a:spcPts val="0"/>
              </a:spcBef>
              <a:spcAft>
                <a:spcPts val="0"/>
              </a:spcAft>
              <a:buNone/>
            </a:pPr>
            <a:r>
              <a:rPr lang="en-US" sz="1600" b="0" i="0" u="none" strike="noStrike">
                <a:latin typeface="Calibri" panose="020F0502020204030204" charset="0"/>
                <a:ea typeface="Calibri" panose="020F0502020204030204" charset="0"/>
                <a:cs typeface="Calibri" panose="020F0502020204030204" charset="0"/>
              </a:rPr>
              <a:t>Curator of exhibitions dedicated to the investigations in Sozopol and to  the French Bulgarian collaboration.</a:t>
            </a:r>
          </a:p>
          <a:p>
            <a:pPr marL="0" marR="0" indent="0" algn="just">
              <a:lnSpc>
                <a:spcPct val="115000"/>
              </a:lnSpc>
              <a:spcBef>
                <a:spcPts val="0"/>
              </a:spcBef>
              <a:spcAft>
                <a:spcPts val="0"/>
              </a:spcAft>
              <a:buNone/>
            </a:pPr>
            <a:r>
              <a:rPr lang="en-US" sz="1600" b="0" i="0" u="none" strike="noStrike">
                <a:latin typeface="Calibri" panose="020F0502020204030204" charset="0"/>
                <a:ea typeface="Calibri" panose="020F0502020204030204" charset="0"/>
                <a:cs typeface="Calibri" panose="020F0502020204030204" charset="0"/>
              </a:rPr>
              <a:t>Organizer of the  International Scientific Conferences "Apollonia Pontyska" – Sozopol, 25 – 27.06.2022 and  of the  Bulgarian-Greek Symposium "Apollonia - Argylos". 09 - 01.10.2004, Sozopol.</a:t>
            </a:r>
          </a:p>
          <a:p>
            <a:pPr marL="0" marR="0" indent="0" algn="just">
              <a:lnSpc>
                <a:spcPct val="115000"/>
              </a:lnSpc>
              <a:spcBef>
                <a:spcPts val="0"/>
              </a:spcBef>
              <a:spcAft>
                <a:spcPts val="0"/>
              </a:spcAft>
              <a:buNone/>
            </a:pPr>
            <a:r>
              <a:rPr lang="en-US" sz="1600" b="0" i="0" u="none" strike="noStrike">
                <a:latin typeface="Calibri" panose="020F0502020204030204" charset="0"/>
                <a:ea typeface="Calibri" panose="020F0502020204030204" charset="0"/>
                <a:cs typeface="Calibri" panose="020F0502020204030204" charset="0"/>
              </a:rPr>
              <a:t>Participates in the pilot Project "Kiten. Economic assessment of the non-market benefits of cultural heritage."</a:t>
            </a:r>
          </a:p>
          <a:p>
            <a:pPr marL="457200" marR="0" indent="-228600" algn="just">
              <a:lnSpc>
                <a:spcPct val="115000"/>
              </a:lnSpc>
              <a:spcBef>
                <a:spcPts val="0"/>
              </a:spcBef>
              <a:spcAft>
                <a:spcPts val="0"/>
              </a:spcAft>
              <a:buSzPts val="1600"/>
              <a:buFont typeface="Symbol" charset="2"/>
              <a:buChar char="·"/>
            </a:pPr>
            <a:r>
              <a:rPr lang="en-US" sz="1600" b="1" i="0" u="none" strike="noStrike">
                <a:latin typeface="Calibri Light" panose="020F0302020204030204"/>
                <a:ea typeface="Calibri Light" panose="020F0302020204030204"/>
                <a:cs typeface="Calibri Light" panose="020F0302020204030204"/>
              </a:rPr>
              <a:t> </a:t>
            </a:r>
          </a:p>
          <a:p>
            <a:pPr marL="457200" marR="0" indent="-228600" algn="just">
              <a:lnSpc>
                <a:spcPct val="115000"/>
              </a:lnSpc>
              <a:spcBef>
                <a:spcPts val="0"/>
              </a:spcBef>
              <a:spcAft>
                <a:spcPts val="0"/>
              </a:spcAft>
              <a:buSzPts val="1600"/>
              <a:buFont typeface="Symbol" charset="2"/>
              <a:buChar char="·"/>
            </a:pPr>
            <a:endParaRPr lang="en-US" sz="1600" b="1" i="0" u="none" strike="noStrike">
              <a:latin typeface="Calibri Light" panose="020F0302020204030204"/>
              <a:ea typeface="Calibri Light" panose="020F0302020204030204"/>
              <a:cs typeface="Calibri Light" panose="020F0302020204030204"/>
            </a:endParaRPr>
          </a:p>
          <a:p>
            <a:pPr marL="457200" marR="0" indent="-228600" algn="just">
              <a:lnSpc>
                <a:spcPct val="115000"/>
              </a:lnSpc>
              <a:spcBef>
                <a:spcPts val="0"/>
              </a:spcBef>
              <a:spcAft>
                <a:spcPts val="0"/>
              </a:spcAft>
              <a:buSzPts val="1600"/>
              <a:buFont typeface="Symbol" charset="2"/>
              <a:buChar char="·"/>
            </a:pPr>
            <a:endParaRPr lang="en-US" sz="1600" b="1" i="0" u="none" strike="noStrike">
              <a:latin typeface="Calibri Light" panose="020F0302020204030204"/>
              <a:ea typeface="Calibri Light" panose="020F0302020204030204"/>
              <a:cs typeface="Calibri Light" panose="020F0302020204030204"/>
            </a:endParaRPr>
          </a:p>
          <a:p>
            <a:pPr marL="457200" marR="0" indent="-228600" algn="just">
              <a:lnSpc>
                <a:spcPct val="115000"/>
              </a:lnSpc>
              <a:spcBef>
                <a:spcPts val="0"/>
              </a:spcBef>
              <a:spcAft>
                <a:spcPts val="0"/>
              </a:spcAft>
              <a:buSzPts val="1600"/>
              <a:buFont typeface="Symbol" charset="2"/>
              <a:buChar char="·"/>
            </a:pPr>
            <a:endParaRPr lang="en-US" sz="1600" b="1" i="0" u="none" strike="noStrike">
              <a:latin typeface="Times New Roman" charset="0"/>
            </a:endParaRPr>
          </a:p>
        </p:txBody>
      </p:sp>
      <p:pic>
        <p:nvPicPr>
          <p:cNvPr id="7"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82115" y="2047740"/>
            <a:ext cx="3336208" cy="47186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838200" y="1825625"/>
            <a:ext cx="10515600" cy="1881686"/>
          </a:xfrm>
          <a:prstGeom prst="rect">
            <a:avLst/>
          </a:prstGeom>
        </p:spPr>
        <p:txBody>
          <a:bodyPr/>
          <a:lstStyle/>
          <a:p>
            <a:pPr marL="0" indent="0">
              <a:buNone/>
            </a:pPr>
            <a:endParaRPr lang="en-US" sz="1600"/>
          </a:p>
          <a:p>
            <a:pPr marL="0" indent="0">
              <a:lnSpc>
                <a:spcPct val="115000"/>
              </a:lnSpc>
              <a:buNone/>
            </a:pPr>
            <a:r>
              <a:rPr lang="en-US" sz="1600"/>
              <a:t>THE EXCAVATIONS OF THE NECROPOLIS OF APOLONIA PONTICA , OF ITS FORTIFICATION SYSTEM,  AS WELL AS  OF THE MEDIAEVAL CHURCHES IN SOZOPOL THROUGH NEW LIGHT ON THE  CULTURE OF ANCIENT AND MEDIAEVAL APOLONIA.</a:t>
            </a:r>
          </a:p>
          <a:p>
            <a:pPr marL="0" indent="0">
              <a:lnSpc>
                <a:spcPct val="115000"/>
              </a:lnSpc>
              <a:buNone/>
            </a:pPr>
            <a:r>
              <a:rPr lang="en-US" sz="1600"/>
              <a:t>THE  COLLABORATION WITH  COLLEAGUES FROM THE LOUVRE GIVE K.PANAYOTOVA GREAT SATISFACTION.</a:t>
            </a:r>
            <a:endParaRPr sz="1600"/>
          </a:p>
        </p:txBody>
      </p:sp>
      <p:pic>
        <p:nvPicPr>
          <p:cNvPr id="6" name="Изображение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5649" y="3511662"/>
            <a:ext cx="3270069" cy="3475877"/>
          </a:xfrm>
          <a:prstGeom prst="rect">
            <a:avLst/>
          </a:prstGeom>
        </p:spPr>
      </p:pic>
      <p:pic>
        <p:nvPicPr>
          <p:cNvPr id="8" name="Изображение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1716" y="3584816"/>
            <a:ext cx="4021003" cy="3170211"/>
          </a:xfrm>
          <a:prstGeom prst="rect">
            <a:avLst/>
          </a:prstGeom>
        </p:spPr>
      </p:pic>
      <p:pic>
        <p:nvPicPr>
          <p:cNvPr id="9" name="Изображение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958718" y="3584816"/>
            <a:ext cx="4023169" cy="317021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2187146" y="365125"/>
            <a:ext cx="9166654" cy="1325563"/>
          </a:xfrm>
          <a:prstGeom prst="rect">
            <a:avLst/>
          </a:prstGeom>
        </p:spPr>
        <p:txBody>
          <a:bodyPr/>
          <a:lstStyle/>
          <a:p>
            <a:r>
              <a:rPr sz="1600"/>
              <a:t>археологически комплекс откриха в местността „Месарите“ край Созопол. </a:t>
            </a:r>
          </a:p>
        </p:txBody>
      </p:sp>
      <p:sp>
        <p:nvSpPr>
          <p:cNvPr id="3" name="Държател на съдържание 2"/>
          <p:cNvSpPr>
            <a:spLocks noGrp="1" noEditPoints="1"/>
          </p:cNvSpPr>
          <p:nvPr>
            <p:ph idx="1"/>
          </p:nvPr>
        </p:nvSpPr>
        <p:spPr>
          <a:xfrm>
            <a:off x="96795" y="1825625"/>
            <a:ext cx="6777682" cy="4351338"/>
          </a:xfrm>
          <a:prstGeom prst="rect">
            <a:avLst/>
          </a:prstGeom>
        </p:spPr>
        <p:txBody>
          <a:bodyPr/>
          <a:lstStyle/>
          <a:p>
            <a:pPr marL="0" marR="0" indent="0" algn="just">
              <a:lnSpc>
                <a:spcPct val="115000"/>
              </a:lnSpc>
              <a:spcBef>
                <a:spcPts val="0"/>
              </a:spcBef>
              <a:spcAft>
                <a:spcPts val="1000"/>
              </a:spcAft>
            </a:pPr>
            <a:r>
              <a:rPr lang="en-US" sz="1100" b="0" i="0" u="none" strike="noStrike">
                <a:latin typeface="Calibri" panose="020F0502020204030204" charset="0"/>
              </a:rPr>
              <a:t> </a:t>
            </a:r>
          </a:p>
          <a:p>
            <a:pPr marL="0" marR="0" indent="0" algn="just">
              <a:lnSpc>
                <a:spcPct val="115000"/>
              </a:lnSpc>
              <a:spcBef>
                <a:spcPts val="0"/>
              </a:spcBef>
              <a:spcAft>
                <a:spcPts val="1000"/>
              </a:spcAft>
            </a:pPr>
            <a:r>
              <a:rPr lang="en-US" sz="1600" b="0" i="0" u="none" strike="noStrike">
                <a:latin typeface="Calibri" panose="020F0502020204030204" charset="0"/>
              </a:rPr>
              <a:t>In collaboration with  her French colleagues   K. Panayotova can feel satisfied now  with  recent  socalization of the  archaeological complex of  remains of buildings, burial facilities, ritual foci and a well-formed road from the 5th -4th century BC at the Mesarite locality ,  which  it was part of the extra-urban territory of the ancient Apollonia Pontica.</a:t>
            </a:r>
          </a:p>
          <a:p>
            <a:pPr marL="0" marR="0" indent="0" algn="just">
              <a:lnSpc>
                <a:spcPct val="115000"/>
              </a:lnSpc>
              <a:spcBef>
                <a:spcPts val="0"/>
              </a:spcBef>
              <a:spcAft>
                <a:spcPts val="1000"/>
              </a:spcAft>
            </a:pPr>
            <a:endParaRPr sz="1600"/>
          </a:p>
        </p:txBody>
      </p:sp>
      <p:pic>
        <p:nvPicPr>
          <p:cNvPr id="4" name="Изображение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19082" y="4001294"/>
            <a:ext cx="5164946" cy="2784959"/>
          </a:xfrm>
          <a:prstGeom prst="rect">
            <a:avLst/>
          </a:prstGeom>
        </p:spPr>
      </p:pic>
      <p:pic>
        <p:nvPicPr>
          <p:cNvPr id="6" name="Изображение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01553" y="2110386"/>
            <a:ext cx="4139514" cy="2327749"/>
          </a:xfrm>
          <a:prstGeom prst="rect">
            <a:avLst/>
          </a:prstGeom>
        </p:spPr>
      </p:pic>
      <p:pic>
        <p:nvPicPr>
          <p:cNvPr id="7" name="Изображение 6"/>
          <p:cNvPicPr>
            <a:picLocks noChangeAspect="1"/>
          </p:cNvPicPr>
          <p:nvPr/>
        </p:nvPicPr>
        <p:blipFill>
          <a:blip r:embed="rId5"/>
          <a:srcRect/>
          <a:stretch>
            <a:fillRect/>
          </a:stretch>
        </p:blipFill>
        <p:spPr>
          <a:xfrm>
            <a:off x="271849" y="4079582"/>
            <a:ext cx="4572000" cy="26283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7356389" y="2198044"/>
            <a:ext cx="3997411" cy="2430849"/>
          </a:xfrm>
          <a:prstGeom prst="rect">
            <a:avLst/>
          </a:prstGeom>
        </p:spPr>
        <p:txBody>
          <a:bodyPr/>
          <a:lstStyle/>
          <a:p>
            <a:r>
              <a:rPr lang="en-US" sz="1600" b="0">
                <a:latin typeface="Calibri" panose="020F0502020204030204" charset="0"/>
                <a:ea typeface="Calibri" panose="020F0502020204030204" charset="0"/>
                <a:cs typeface="Calibri" panose="020F0502020204030204" charset="0"/>
              </a:rPr>
              <a:t> </a:t>
            </a:r>
            <a:r>
              <a:rPr lang="en-US" sz="1600" b="0" i="0" u="none" strike="noStrike">
                <a:latin typeface="Calibri" panose="020F0502020204030204" charset="0"/>
                <a:ea typeface="Calibri" panose="020F0502020204030204" charset="0"/>
                <a:cs typeface="Calibri" panose="020F0502020204030204" charset="0"/>
              </a:rPr>
              <a:t>The excavation at the St. Cyricus  island, where the temples of the ancient city were located, led to the exhaustive study of the cultural layers of the 7th century BC.  onwards.</a:t>
            </a:r>
          </a:p>
          <a:p>
            <a:r>
              <a:rPr lang="en-US" sz="1600" b="0">
                <a:latin typeface="Calibri" panose="020F0502020204030204" charset="0"/>
                <a:ea typeface="Calibri" panose="020F0502020204030204" charset="0"/>
                <a:cs typeface="Calibri" panose="020F0502020204030204" charset="0"/>
              </a:rPr>
              <a:t> Unfortunately, the idea of creating here</a:t>
            </a:r>
            <a:r>
              <a:rPr lang="bg-BG" sz="1600" b="0">
                <a:latin typeface="Calibri" panose="020F0502020204030204" charset="0"/>
                <a:ea typeface="Calibri" panose="020F0502020204030204" charset="0"/>
                <a:cs typeface="Calibri" panose="020F0502020204030204" charset="0"/>
              </a:rPr>
              <a:t> </a:t>
            </a:r>
            <a:r>
              <a:rPr lang="en-US" sz="1600" b="0">
                <a:latin typeface="Calibri" panose="020F0502020204030204" charset="0"/>
                <a:ea typeface="Calibri" panose="020F0502020204030204" charset="0"/>
                <a:cs typeface="Calibri" panose="020F0502020204030204" charset="0"/>
              </a:rPr>
              <a:t> in the building of the former Maritime school  the Center of Black Sea Cultures is far from its realization.</a:t>
            </a:r>
          </a:p>
          <a:p>
            <a:endParaRPr sz="1600" b="0">
              <a:latin typeface="Calibri" panose="020F0502020204030204" charset="0"/>
              <a:ea typeface="Calibri" panose="020F0502020204030204" charset="0"/>
              <a:cs typeface="Calibri" panose="020F0502020204030204" charset="0"/>
            </a:endParaRPr>
          </a:p>
          <a:p>
            <a:endParaRPr sz="1600" b="0">
              <a:latin typeface="Calibri" panose="020F0502020204030204" charset="0"/>
              <a:ea typeface="Calibri" panose="020F0502020204030204" charset="0"/>
              <a:cs typeface="Calibri" panose="020F0502020204030204" charset="0"/>
            </a:endParaRPr>
          </a:p>
        </p:txBody>
      </p:sp>
      <p:sp>
        <p:nvSpPr>
          <p:cNvPr id="3" name="Държател на съдържание 2"/>
          <p:cNvSpPr>
            <a:spLocks noGrp="1" noEditPoints="1"/>
          </p:cNvSpPr>
          <p:nvPr>
            <p:ph idx="1"/>
          </p:nvPr>
        </p:nvSpPr>
        <p:spPr>
          <a:xfrm flipH="1">
            <a:off x="216243" y="3080823"/>
            <a:ext cx="0" cy="3096140"/>
          </a:xfrm>
          <a:prstGeom prst="rect">
            <a:avLst/>
          </a:prstGeom>
        </p:spPr>
        <p:txBody>
          <a:bodyPr/>
          <a:lstStyle/>
          <a:p>
            <a:endParaRPr/>
          </a:p>
        </p:txBody>
      </p:sp>
      <p:pic>
        <p:nvPicPr>
          <p:cNvPr id="4"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6243" y="2437431"/>
            <a:ext cx="4424405" cy="4315744"/>
          </a:xfrm>
          <a:prstGeom prst="rect">
            <a:avLst/>
          </a:prstGeom>
        </p:spPr>
      </p:pic>
      <p:pic>
        <p:nvPicPr>
          <p:cNvPr id="5" name="Изображение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391375" y="4465677"/>
            <a:ext cx="4147879" cy="2194823"/>
          </a:xfrm>
          <a:prstGeom prst="rect">
            <a:avLst/>
          </a:prstGeom>
        </p:spPr>
      </p:pic>
      <p:pic>
        <p:nvPicPr>
          <p:cNvPr id="6" name="Изображение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75634" y="2437431"/>
            <a:ext cx="2680756" cy="43157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normAutofit fontScale="90000"/>
          </a:bodyPr>
          <a:lstStyle/>
          <a:p>
            <a:endParaRPr lang="en-US"/>
          </a:p>
          <a:p>
            <a:endParaRPr lang="en-US"/>
          </a:p>
          <a:p>
            <a:endParaRPr lang="en-US"/>
          </a:p>
          <a:p>
            <a:endParaRPr lang="en-US"/>
          </a:p>
          <a:p>
            <a:endParaRPr lang="en-US" sz="2400"/>
          </a:p>
          <a:p>
            <a:endParaRPr lang="en-US" sz="2400"/>
          </a:p>
          <a:p>
            <a:r>
              <a:rPr lang="en-US" sz="2400"/>
              <a:t> </a:t>
            </a:r>
          </a:p>
        </p:txBody>
      </p:sp>
      <p:sp>
        <p:nvSpPr>
          <p:cNvPr id="3" name="Content Placeholder 2"/>
          <p:cNvSpPr>
            <a:spLocks noGrp="1" noEditPoints="1"/>
          </p:cNvSpPr>
          <p:nvPr>
            <p:ph idx="1"/>
          </p:nvPr>
        </p:nvSpPr>
        <p:spPr>
          <a:xfrm>
            <a:off x="323335" y="1825625"/>
            <a:ext cx="9115167" cy="4351338"/>
          </a:xfrm>
        </p:spPr>
        <p:txBody>
          <a:bodyPr>
            <a:normAutofit lnSpcReduction="10000"/>
          </a:bodyPr>
          <a:lstStyle/>
          <a:p>
            <a:endParaRPr lang="en-US" sz="1600" b="0" i="0" u="none" strike="noStrike">
              <a:latin typeface="+mn-lt"/>
              <a:ea typeface="+mn-ea"/>
              <a:cs typeface="+mn-cs"/>
            </a:endParaRPr>
          </a:p>
          <a:p>
            <a:endParaRPr lang="en-US" sz="1600" b="0" i="0" u="none" strike="noStrike">
              <a:latin typeface="+mn-lt"/>
              <a:ea typeface="+mn-ea"/>
              <a:cs typeface="+mn-cs"/>
            </a:endParaRPr>
          </a:p>
          <a:p>
            <a:endParaRPr lang="en-US" sz="1600" b="0" i="0" u="none" strike="noStrike">
              <a:latin typeface="+mn-lt"/>
              <a:ea typeface="+mn-ea"/>
              <a:cs typeface="+mn-cs"/>
            </a:endParaRPr>
          </a:p>
          <a:p>
            <a:pPr marL="0" indent="0">
              <a:buNone/>
            </a:pPr>
            <a:r>
              <a:rPr lang="en-GB" sz="1600" b="0" i="0" u="none" strike="noStrike">
                <a:latin typeface="+mn-lt"/>
                <a:ea typeface="+mn-ea"/>
                <a:cs typeface="+mn-cs"/>
              </a:rPr>
              <a:t>Let’s start with Durankulak and the explorer of this remarkable site  -   prof. Henrieta Todorova. The stout figure of that woman, looking at first glance cold and inaccessible and authoritarian, cannot be forgotten. She ordered, directed, but at the same time she had an amazing sense of humour,  the spirit of a hooligan, while at home she knitted, which was for me in an incredible contrast with my idea of her.</a:t>
            </a:r>
            <a:endParaRPr lang="en-US" sz="1600" b="0" i="0" u="none" strike="noStrike">
              <a:latin typeface="+mn-lt"/>
              <a:ea typeface="+mn-ea"/>
              <a:cs typeface="+mn-cs"/>
            </a:endParaRPr>
          </a:p>
          <a:p>
            <a:pPr marL="0" indent="0">
              <a:buNone/>
            </a:pPr>
            <a:r>
              <a:rPr lang="en-GB" sz="1600" b="0" i="0" u="none" strike="noStrike">
                <a:latin typeface="+mn-lt"/>
                <a:ea typeface="+mn-ea"/>
                <a:cs typeface="+mn-cs"/>
              </a:rPr>
              <a:t> We joked nobly with the several family names she had from her two marriages. Born in 1933, she left us at the age of 82 in 2015. </a:t>
            </a:r>
            <a:endParaRPr lang="en-US" sz="1600" b="0" i="0" u="none" strike="noStrike">
              <a:latin typeface="+mn-lt"/>
              <a:ea typeface="+mn-ea"/>
              <a:cs typeface="+mn-cs"/>
            </a:endParaRPr>
          </a:p>
          <a:p>
            <a:pPr marL="0" indent="0">
              <a:buNone/>
            </a:pPr>
            <a:r>
              <a:rPr lang="en-GB" sz="1600" b="0" i="0" u="none" strike="noStrike">
                <a:latin typeface="+mn-lt"/>
                <a:ea typeface="+mn-ea"/>
                <a:cs typeface="+mn-cs"/>
              </a:rPr>
              <a:t> She was highly appraised on an international level as a corresponding member of the Bulgarian Academy of Sciences, a corresponding member of the German Archaeological Institute in Berlin, international member of the Leibniz Community Academy  in Berlin. In 1964, she became a doctor of science in Nitra</a:t>
            </a:r>
            <a:r>
              <a:rPr lang="bg-BG" sz="1600" b="0" i="0" u="none" strike="noStrike">
                <a:latin typeface="+mn-lt"/>
                <a:ea typeface="+mn-ea"/>
                <a:cs typeface="+mn-cs"/>
              </a:rPr>
              <a:t>,</a:t>
            </a:r>
            <a:r>
              <a:rPr lang="en-US" sz="1600" b="0" i="0" u="none" strike="noStrike">
                <a:latin typeface="+mn-lt"/>
                <a:ea typeface="+mn-ea"/>
                <a:cs typeface="+mn-cs"/>
              </a:rPr>
              <a:t> in</a:t>
            </a:r>
            <a:r>
              <a:rPr lang="en-GB" sz="1600" b="0" i="0" u="none" strike="noStrike">
                <a:latin typeface="+mn-lt"/>
                <a:ea typeface="+mn-ea"/>
                <a:cs typeface="+mn-cs"/>
              </a:rPr>
              <a:t> 1967,  started work at the National Archaeological  Institute with Museum at the Bulgarian Academy of Sciences. In 1978, she defended her habilitation project </a:t>
            </a:r>
            <a:r>
              <a:rPr lang="en-US" sz="1600" b="0" i="0" u="none" strike="noStrike">
                <a:latin typeface="+mn-lt"/>
                <a:ea typeface="+mn-ea"/>
                <a:cs typeface="+mn-cs"/>
              </a:rPr>
              <a:t>"</a:t>
            </a:r>
            <a:r>
              <a:rPr lang="en-GB" sz="1600" b="0" i="0" u="none" strike="noStrike">
                <a:latin typeface="+mn-lt"/>
                <a:ea typeface="+mn-ea"/>
                <a:cs typeface="+mn-cs"/>
              </a:rPr>
              <a:t> The Chalcolithic</a:t>
            </a:r>
            <a:r>
              <a:rPr lang="bg-BG" sz="1600" b="0" i="0" u="none" strike="noStrike">
                <a:latin typeface="+mn-lt"/>
                <a:ea typeface="+mn-ea"/>
                <a:cs typeface="+mn-cs"/>
              </a:rPr>
              <a:t> </a:t>
            </a:r>
            <a:r>
              <a:rPr lang="de-DE" sz="1600" b="0" i="0" u="none" strike="noStrike">
                <a:latin typeface="+mn-lt"/>
                <a:ea typeface="+mn-ea"/>
                <a:cs typeface="+mn-cs"/>
              </a:rPr>
              <a:t>Period </a:t>
            </a:r>
            <a:r>
              <a:rPr lang="en-GB" sz="1600" b="0" i="0" u="none" strike="noStrike">
                <a:latin typeface="+mn-lt"/>
                <a:ea typeface="+mn-ea"/>
                <a:cs typeface="+mn-cs"/>
              </a:rPr>
              <a:t> in Bulgaria</a:t>
            </a:r>
            <a:r>
              <a:rPr lang="en-US" sz="1600" b="0" i="0" u="none" strike="noStrike">
                <a:latin typeface="+mn-lt"/>
                <a:ea typeface="+mn-ea"/>
                <a:cs typeface="+mn-cs"/>
              </a:rPr>
              <a:t>".</a:t>
            </a:r>
          </a:p>
          <a:p>
            <a:pPr marL="0" indent="0">
              <a:buNone/>
            </a:pPr>
            <a:r>
              <a:rPr lang="en-GB" sz="1600" b="0" i="0" u="none" strike="noStrike">
                <a:latin typeface="+mn-lt"/>
                <a:ea typeface="+mn-ea"/>
                <a:cs typeface="+mn-cs"/>
              </a:rPr>
              <a:t>  She is the founder of the Problematic Group of Interdisciplinary Research at the Archaeological Institute</a:t>
            </a:r>
            <a:r>
              <a:rPr lang="bg-BG" sz="1600" b="0" i="0" u="none" strike="noStrike">
                <a:latin typeface="+mn-lt"/>
                <a:ea typeface="+mn-ea"/>
                <a:cs typeface="+mn-cs"/>
              </a:rPr>
              <a:t>.</a:t>
            </a:r>
            <a:r>
              <a:rPr lang="en-GB" sz="1600" b="0" i="0" u="none" strike="noStrike">
                <a:latin typeface="+mn-lt"/>
                <a:ea typeface="+mn-ea"/>
                <a:cs typeface="+mn-cs"/>
              </a:rPr>
              <a:t> She was the discoverer of many prehistoric cultures in North-Eastern Bulgaria</a:t>
            </a:r>
            <a:r>
              <a:rPr lang="en-US" sz="1600" b="0" i="0" u="none" strike="noStrike">
                <a:latin typeface="+mn-lt"/>
                <a:ea typeface="+mn-ea"/>
                <a:cs typeface="+mn-cs"/>
              </a:rPr>
              <a:t>  and </a:t>
            </a:r>
            <a:r>
              <a:rPr lang="en-GB" sz="1600" b="0" i="0" u="none" strike="noStrike">
                <a:latin typeface="+mn-lt"/>
                <a:ea typeface="+mn-ea"/>
                <a:cs typeface="+mn-cs"/>
              </a:rPr>
              <a:t> established the</a:t>
            </a:r>
            <a:r>
              <a:rPr lang="en-US" sz="1600" b="0" i="0" u="none" strike="noStrike">
                <a:latin typeface="+mn-lt"/>
                <a:ea typeface="+mn-ea"/>
                <a:cs typeface="+mn-cs"/>
              </a:rPr>
              <a:t> transitional </a:t>
            </a:r>
            <a:r>
              <a:rPr lang="en-GB" sz="1600" b="0" i="0" u="none" strike="noStrike">
                <a:latin typeface="+mn-lt"/>
                <a:ea typeface="+mn-ea"/>
                <a:cs typeface="+mn-cs"/>
              </a:rPr>
              <a:t> period</a:t>
            </a:r>
            <a:r>
              <a:rPr lang="en-US" sz="1600" b="0" i="0" u="none" strike="noStrike">
                <a:latin typeface="+mn-lt"/>
                <a:ea typeface="+mn-ea"/>
                <a:cs typeface="+mn-cs"/>
              </a:rPr>
              <a:t> </a:t>
            </a:r>
            <a:r>
              <a:rPr lang="en-GB" sz="1600" b="0" i="0" u="none" strike="noStrike">
                <a:latin typeface="+mn-lt"/>
                <a:ea typeface="+mn-ea"/>
                <a:cs typeface="+mn-cs"/>
              </a:rPr>
              <a:t>from the Eneolith</a:t>
            </a:r>
            <a:r>
              <a:rPr lang="en-US" sz="1600" b="0" i="0" u="none" strike="noStrike">
                <a:latin typeface="+mn-lt"/>
                <a:ea typeface="+mn-ea"/>
                <a:cs typeface="+mn-cs"/>
              </a:rPr>
              <a:t>ic</a:t>
            </a:r>
            <a:r>
              <a:rPr lang="en-GB" sz="1600" b="0" i="0" u="none" strike="noStrike">
                <a:latin typeface="+mn-lt"/>
                <a:ea typeface="+mn-ea"/>
                <a:cs typeface="+mn-cs"/>
              </a:rPr>
              <a:t> to the Bronze Age</a:t>
            </a:r>
            <a:r>
              <a:rPr lang="en-GB" sz="2800" b="0" i="0" u="none" strike="noStrike">
                <a:latin typeface="+mn-lt"/>
                <a:ea typeface="+mn-ea"/>
                <a:cs typeface="+mn-cs"/>
              </a:rPr>
              <a:t>.</a:t>
            </a:r>
            <a:endParaRPr lang="en-US"/>
          </a:p>
        </p:txBody>
      </p:sp>
      <p:sp>
        <p:nvSpPr>
          <p:cNvPr id="4" name="Текстово поле 3"/>
          <p:cNvSpPr txBox="1"/>
          <p:nvPr/>
        </p:nvSpPr>
        <p:spPr>
          <a:xfrm>
            <a:off x="1828800" y="3016826"/>
            <a:ext cx="8534400" cy="824348"/>
          </a:xfrm>
          <a:prstGeom prst="rect">
            <a:avLst/>
          </a:prstGeom>
          <a:noFill/>
        </p:spPr>
        <p:txBody>
          <a:bodyPr wrap="square" rtlCol="0">
            <a:spAutoFit/>
          </a:bodyPr>
          <a:lstStyle/>
          <a:p>
            <a:endParaRPr lang="en-US" sz="2400"/>
          </a:p>
          <a:p>
            <a:endParaRPr lang="en-US" sz="2400"/>
          </a:p>
        </p:txBody>
      </p:sp>
      <p:sp>
        <p:nvSpPr>
          <p:cNvPr id="5" name="Текстово поле 4"/>
          <p:cNvSpPr txBox="1"/>
          <p:nvPr/>
        </p:nvSpPr>
        <p:spPr>
          <a:xfrm>
            <a:off x="2158314" y="1974328"/>
            <a:ext cx="8204886" cy="824348"/>
          </a:xfrm>
          <a:prstGeom prst="rect">
            <a:avLst/>
          </a:prstGeom>
          <a:noFill/>
        </p:spPr>
        <p:txBody>
          <a:bodyPr wrap="square" rtlCol="0">
            <a:spAutoFit/>
          </a:bodyPr>
          <a:lstStyle/>
          <a:p>
            <a:r>
              <a:rPr lang="en-US" sz="2400"/>
              <a:t>           </a:t>
            </a:r>
          </a:p>
          <a:p>
            <a:r>
              <a:rPr lang="en-US" sz="2400" b="1"/>
              <a:t>DURANKULAK AND HENRIETA TODOROVA</a:t>
            </a:r>
            <a:r>
              <a:rPr lang="en-US" sz="2400"/>
              <a:t> </a:t>
            </a:r>
            <a:endParaRPr lang="en-US"/>
          </a:p>
        </p:txBody>
      </p:sp>
      <p:pic>
        <p:nvPicPr>
          <p:cNvPr id="7" name="Изображение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77992" y="3016826"/>
            <a:ext cx="2104679" cy="217834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209379" y="1971503"/>
            <a:ext cx="5038124" cy="625347"/>
          </a:xfrm>
          <a:prstGeom prst="rect">
            <a:avLst/>
          </a:prstGeom>
        </p:spPr>
        <p:txBody>
          <a:bodyPr/>
          <a:lstStyle/>
          <a:p>
            <a:r>
              <a:rPr lang="en-US" sz="2000" b="1"/>
              <a:t>AHTOPOL, AVLEUSTEICHOS.AGATOPOLIS</a:t>
            </a:r>
            <a:endParaRPr sz="2000" b="1"/>
          </a:p>
        </p:txBody>
      </p:sp>
      <p:sp>
        <p:nvSpPr>
          <p:cNvPr id="3" name="Държател на съдържание 2"/>
          <p:cNvSpPr>
            <a:spLocks noGrp="1" noEditPoints="1"/>
          </p:cNvSpPr>
          <p:nvPr>
            <p:ph idx="1"/>
          </p:nvPr>
        </p:nvSpPr>
        <p:spPr>
          <a:xfrm>
            <a:off x="3967306" y="2438841"/>
            <a:ext cx="7386494" cy="4160311"/>
          </a:xfrm>
          <a:prstGeom prst="rect">
            <a:avLst/>
          </a:prstGeom>
        </p:spPr>
        <p:txBody>
          <a:bodyPr/>
          <a:lstStyle/>
          <a:p>
            <a:pPr algn="just"/>
            <a:r>
              <a:rPr lang="en-US" sz="1600" b="0" i="0" u="none" strike="noStrike">
                <a:latin typeface="Calibri" panose="020F0502020204030204" charset="0"/>
              </a:rPr>
              <a:t>On the site of today's town of Ahtopol there have been settlements since the Neolithic period. During the Iron Age the area was inhabited by the Thracian tribe of Tinoi. </a:t>
            </a:r>
          </a:p>
          <a:p>
            <a:pPr algn="just"/>
            <a:r>
              <a:rPr lang="en-US" sz="1600" b="0" i="0" u="none" strike="noStrike">
                <a:latin typeface="Calibri" panose="020F0502020204030204" charset="0"/>
              </a:rPr>
              <a:t>It was probably colonized by the Ancient Greeks around 440-430 BC. According to researchers the city was founded by Athenians, assuming that this  was related to Pericles' actions in the Black Sea regions. The city  became  an important trading center.</a:t>
            </a:r>
          </a:p>
          <a:p>
            <a:pPr algn="just"/>
            <a:r>
              <a:rPr lang="en-US" sz="1600" b="0" i="0" u="none" strike="noStrike">
                <a:latin typeface="Calibri" panose="020F0502020204030204" charset="0"/>
              </a:rPr>
              <a:t> After the barbaric invasions of the 5th – 7th centuries, the city was rebuilt by the Byzantine warlord Agathon, who called it Agatopol.</a:t>
            </a:r>
          </a:p>
          <a:p>
            <a:pPr algn="just"/>
            <a:r>
              <a:rPr lang="en-US" sz="1600" b="0" i="0" u="none" strike="noStrike">
                <a:latin typeface="Calibri" panose="020F0502020204030204" charset="0"/>
              </a:rPr>
              <a:t> </a:t>
            </a:r>
            <a:r>
              <a:rPr lang="bg-BG" sz="1600" b="0" i="0" u="none" strike="noStrike">
                <a:latin typeface="Calibri" panose="020F0502020204030204" charset="0"/>
              </a:rPr>
              <a:t>In the Middle Ages, the town frequently changed hands between the Byzantine Empire and the Bulgarian Empire.</a:t>
            </a:r>
            <a:r>
              <a:rPr lang="en-US" sz="1600" b="0" i="0" u="none" strike="noStrike">
                <a:latin typeface="Calibri" panose="020F0502020204030204" charset="0"/>
              </a:rPr>
              <a:t> </a:t>
            </a:r>
            <a:r>
              <a:rPr lang="bg-BG" sz="1600" b="0" i="0" u="none" strike="noStrike">
                <a:latin typeface="Calibri" panose="020F0502020204030204" charset="0"/>
              </a:rPr>
              <a:t>  </a:t>
            </a:r>
            <a:r>
              <a:rPr lang="en-US" sz="1600" b="0" i="0" u="none" strike="noStrike">
                <a:latin typeface="Calibri" panose="020F0502020204030204" charset="0"/>
              </a:rPr>
              <a:t>An inscription  of </a:t>
            </a:r>
            <a:r>
              <a:rPr lang="bg-BG" sz="1600" b="0" i="0" u="none" strike="noStrike">
                <a:latin typeface="Calibri" panose="020F0502020204030204" charset="0"/>
              </a:rPr>
              <a:t> Khan Krum in 812 reported his conquest and was later conquered by King Todor Svetoslav in 1304</a:t>
            </a:r>
            <a:r>
              <a:rPr lang="en-US" sz="1600" b="0" i="0" u="none" strike="noStrike">
                <a:latin typeface="Calibri" panose="020F0502020204030204" charset="0"/>
              </a:rPr>
              <a:t>.</a:t>
            </a:r>
          </a:p>
          <a:p>
            <a:pPr algn="just"/>
            <a:r>
              <a:rPr lang="bg-BG" sz="1600" b="0" i="0" u="none" strike="noStrike">
                <a:latin typeface="Calibri" panose="020F0502020204030204" charset="0"/>
              </a:rPr>
              <a:t>With the invasion of the Ottoman troops at the end of the 14th century, the town was called Ahtenbolu.</a:t>
            </a:r>
            <a:r>
              <a:rPr lang="en-US" sz="1600" b="0" i="0" u="none" strike="noStrike">
                <a:latin typeface="Calibri" panose="020F0502020204030204" charset="0"/>
              </a:rPr>
              <a:t> </a:t>
            </a:r>
            <a:r>
              <a:rPr lang="bg-BG" sz="1600" b="0" i="0" u="none" strike="noStrike">
                <a:latin typeface="Calibri" panose="020F0502020204030204" charset="0"/>
              </a:rPr>
              <a:t> Around 1389, twenty years after the ottomans took over Edirne, the Edirne metropolitan moved its headquarters to Agatopoulos.</a:t>
            </a:r>
          </a:p>
          <a:p>
            <a:pPr algn="just"/>
            <a:endParaRPr lang="bg-BG" sz="1600" b="0" i="0" u="none" strike="noStrike">
              <a:latin typeface="Calibri" panose="020F0502020204030204" charset="0"/>
            </a:endParaRPr>
          </a:p>
          <a:p>
            <a:endParaRPr sz="1600"/>
          </a:p>
          <a:p>
            <a:endParaRPr sz="1600"/>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9379" y="4298920"/>
            <a:ext cx="3757927" cy="2559079"/>
          </a:xfrm>
          <a:prstGeom prst="rect">
            <a:avLst/>
          </a:prstGeom>
        </p:spPr>
      </p:pic>
      <p:pic>
        <p:nvPicPr>
          <p:cNvPr id="6"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66256" y="2757053"/>
            <a:ext cx="2462185" cy="1343894"/>
          </a:xfrm>
          <a:prstGeom prst="rect">
            <a:avLst/>
          </a:prstGeom>
        </p:spPr>
      </p:pic>
      <p:pic>
        <p:nvPicPr>
          <p:cNvPr id="7" name="Изображение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26151" y="2849727"/>
            <a:ext cx="896993" cy="125122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2352503"/>
            <a:ext cx="10515600" cy="975455"/>
          </a:xfrm>
          <a:prstGeom prst="rect">
            <a:avLst/>
          </a:prstGeom>
        </p:spPr>
        <p:txBody>
          <a:bodyPr/>
          <a:lstStyle/>
          <a:p>
            <a:r>
              <a:rPr lang="en-US" sz="2800" b="0" i="0" u="none" strike="noStrike">
                <a:latin typeface="Calibri" panose="020F0502020204030204" charset="0"/>
              </a:rPr>
              <a:t> </a:t>
            </a:r>
            <a:endParaRPr lang="en-US" sz="2400"/>
          </a:p>
        </p:txBody>
      </p:sp>
      <p:sp>
        <p:nvSpPr>
          <p:cNvPr id="3" name="Държател на съдържание 2"/>
          <p:cNvSpPr>
            <a:spLocks noGrp="1" noEditPoints="1"/>
          </p:cNvSpPr>
          <p:nvPr>
            <p:ph idx="1"/>
          </p:nvPr>
        </p:nvSpPr>
        <p:spPr>
          <a:xfrm>
            <a:off x="838200" y="2041869"/>
            <a:ext cx="4594654" cy="310634"/>
          </a:xfrm>
          <a:prstGeom prst="rect">
            <a:avLst/>
          </a:prstGeom>
        </p:spPr>
        <p:txBody>
          <a:bodyPr/>
          <a:lstStyle/>
          <a:p>
            <a:pPr marL="0" indent="0">
              <a:buNone/>
            </a:pPr>
            <a:r>
              <a:rPr lang="en-US" sz="2000"/>
              <a:t>THE INVESTIGATIONS.D.GERGOVA</a:t>
            </a:r>
          </a:p>
        </p:txBody>
      </p:sp>
      <p:pic>
        <p:nvPicPr>
          <p:cNvPr id="4"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12622" y="4397397"/>
            <a:ext cx="1913259" cy="2388521"/>
          </a:xfrm>
          <a:prstGeom prst="rect">
            <a:avLst/>
          </a:prstGeom>
        </p:spPr>
      </p:pic>
      <p:pic>
        <p:nvPicPr>
          <p:cNvPr id="5" name="Изображение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565658" y="1668824"/>
            <a:ext cx="1788142" cy="2604910"/>
          </a:xfrm>
          <a:prstGeom prst="rect">
            <a:avLst/>
          </a:prstGeom>
        </p:spPr>
      </p:pic>
      <p:sp>
        <p:nvSpPr>
          <p:cNvPr id="6" name="Текстово поле 5"/>
          <p:cNvSpPr txBox="1"/>
          <p:nvPr/>
        </p:nvSpPr>
        <p:spPr>
          <a:xfrm>
            <a:off x="82378" y="2615729"/>
            <a:ext cx="9339650" cy="4786401"/>
          </a:xfrm>
          <a:prstGeom prst="rect">
            <a:avLst/>
          </a:prstGeom>
          <a:noFill/>
        </p:spPr>
        <p:txBody>
          <a:bodyPr wrap="square" rtlCol="0">
            <a:spAutoFit/>
          </a:bodyPr>
          <a:lstStyle/>
          <a:p>
            <a:pPr algn="just"/>
            <a:r>
              <a:rPr lang="en-US" sz="1600"/>
              <a:t>Fragmentary studies of individual sections were done by individual researchers, and among the women should be mentioned S. Drageeva, Kr. Kostova, D. Gergova.</a:t>
            </a:r>
          </a:p>
          <a:p>
            <a:pPr algn="just"/>
            <a:r>
              <a:rPr lang="en-US" sz="1600"/>
              <a:t>Some words about me</a:t>
            </a:r>
            <a:r>
              <a:rPr lang="bg-BG" sz="1600"/>
              <a:t>/1948/</a:t>
            </a:r>
            <a:r>
              <a:rPr lang="en-US" sz="1600"/>
              <a:t> </a:t>
            </a:r>
          </a:p>
          <a:p>
            <a:pPr algn="just"/>
            <a:r>
              <a:rPr lang="en-US" sz="1600"/>
              <a:t> A graduate of Sofia university, a researcher of Thracian culture as a member of  NIAM,  head of the Department of Thracian archaeology and Scientific secretary of the institute. I specialized in England, the USSR, France, Italy, Japan. Lecturer at the New Bulgarian University, V.Tarnovo University and the University of Rzeszow, Poland. Member of the BNK of ICOMOS and  of the World Archaeological Congress. </a:t>
            </a:r>
          </a:p>
          <a:p>
            <a:pPr algn="just"/>
            <a:r>
              <a:rPr lang="en-US" sz="1600"/>
              <a:t> I have devoted my activities to the study for 40 years of  the Getis political center in Sboryanovo, was head of the Bulgarian-Japanese expedition of the  tell near Dyadovo ,  of other sites and especially appreciate the discovery of the sanctuary of Dionysus on Mount Ostretz near Velingrad. </a:t>
            </a:r>
          </a:p>
          <a:p>
            <a:pPr algn="just"/>
            <a:r>
              <a:rPr lang="en-US" sz="1600"/>
              <a:t>Organizer of conferences and exhibitions. </a:t>
            </a:r>
          </a:p>
          <a:p>
            <a:pPr algn="just"/>
            <a:r>
              <a:rPr lang="en-US" sz="1600"/>
              <a:t>Winner of awards, among  which I especially appreciate the award of the Japanese Emperor "Rising Sun - Golden Rays with Rosette".</a:t>
            </a:r>
          </a:p>
          <a:p>
            <a:pPr algn="just"/>
            <a:r>
              <a:rPr lang="en-US" sz="1600"/>
              <a:t>The hope of me,  the now-reading report,  was systematic studies in the area to reveal the secrets of the ancient past. Unfortunately, despite a signed contract for systematic studies in the area with the local municipality, this proved to be an almost impossible task in the context of new values and local relations. Our research has remained fragmentary, including because of the already </a:t>
            </a:r>
            <a:r>
              <a:rPr lang="en-US"/>
              <a:t> tightly built city.</a:t>
            </a:r>
            <a:endParaRPr lang="en-US" sz="1600"/>
          </a:p>
          <a:p>
            <a:pPr algn="just"/>
            <a:endParaRPr lang="en-US" sz="1600"/>
          </a:p>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365125"/>
            <a:ext cx="10515600" cy="3063875"/>
          </a:xfrm>
          <a:prstGeom prst="rect">
            <a:avLst/>
          </a:prstGeom>
        </p:spPr>
        <p:txBody>
          <a:bodyPr/>
          <a:lstStyle/>
          <a:p>
            <a:endParaRPr lang="en-US"/>
          </a:p>
          <a:p>
            <a:endParaRPr lang="en-US"/>
          </a:p>
          <a:p>
            <a:endParaRPr lang="en-US"/>
          </a:p>
        </p:txBody>
      </p:sp>
      <p:sp>
        <p:nvSpPr>
          <p:cNvPr id="3" name="Държател на съдържание 2"/>
          <p:cNvSpPr>
            <a:spLocks noGrp="1" noEditPoints="1"/>
          </p:cNvSpPr>
          <p:nvPr>
            <p:ph idx="1"/>
          </p:nvPr>
        </p:nvSpPr>
        <p:spPr>
          <a:xfrm>
            <a:off x="838200" y="2144841"/>
            <a:ext cx="7066005" cy="634014"/>
          </a:xfrm>
          <a:prstGeom prst="rect">
            <a:avLst/>
          </a:prstGeom>
        </p:spPr>
        <p:txBody>
          <a:bodyPr/>
          <a:lstStyle/>
          <a:p>
            <a:pPr marL="0" indent="0">
              <a:buNone/>
            </a:pPr>
            <a:r>
              <a:rPr lang="en-US" sz="2400"/>
              <a:t> </a:t>
            </a:r>
            <a:r>
              <a:rPr lang="en-US" sz="2000"/>
              <a:t>D.GERGOVA. THE UNUSUAL ARCHAEOLOGY OF AHTOPOL</a:t>
            </a:r>
            <a:endParaRPr sz="2000"/>
          </a:p>
        </p:txBody>
      </p:sp>
      <p:pic>
        <p:nvPicPr>
          <p:cNvPr id="5"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284043" y="3254225"/>
            <a:ext cx="2199502" cy="1649627"/>
          </a:xfrm>
          <a:prstGeom prst="rect">
            <a:avLst/>
          </a:prstGeom>
        </p:spPr>
      </p:pic>
      <p:pic>
        <p:nvPicPr>
          <p:cNvPr id="6" name="Изображение 5"/>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14978" y="5070304"/>
            <a:ext cx="3882081" cy="1675885"/>
          </a:xfrm>
          <a:prstGeom prst="rect">
            <a:avLst/>
          </a:prstGeom>
        </p:spPr>
      </p:pic>
      <p:pic>
        <p:nvPicPr>
          <p:cNvPr id="7" name="Изображение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49031" y="5070304"/>
            <a:ext cx="2234514" cy="1675885"/>
          </a:xfrm>
          <a:prstGeom prst="rect">
            <a:avLst/>
          </a:prstGeom>
        </p:spPr>
      </p:pic>
      <p:pic>
        <p:nvPicPr>
          <p:cNvPr id="8" name="Изображение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37025" y="5045411"/>
            <a:ext cx="2370678" cy="1700778"/>
          </a:xfrm>
          <a:prstGeom prst="rect">
            <a:avLst/>
          </a:prstGeom>
        </p:spPr>
      </p:pic>
      <p:pic>
        <p:nvPicPr>
          <p:cNvPr id="11" name="Изображение 14"/>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843274" y="5070304"/>
            <a:ext cx="2002268" cy="1578208"/>
          </a:xfrm>
          <a:prstGeom prst="rect">
            <a:avLst/>
          </a:prstGeom>
        </p:spPr>
      </p:pic>
      <p:sp>
        <p:nvSpPr>
          <p:cNvPr id="12" name="Текстово поле 11"/>
          <p:cNvSpPr txBox="1"/>
          <p:nvPr/>
        </p:nvSpPr>
        <p:spPr>
          <a:xfrm>
            <a:off x="170935" y="2696959"/>
            <a:ext cx="9179568" cy="3384322"/>
          </a:xfrm>
          <a:prstGeom prst="rect">
            <a:avLst/>
          </a:prstGeom>
          <a:noFill/>
        </p:spPr>
        <p:txBody>
          <a:bodyPr wrap="square" rtlCol="0">
            <a:spAutoFit/>
          </a:bodyPr>
          <a:lstStyle/>
          <a:p>
            <a:r>
              <a:rPr lang="en-US"/>
              <a:t>During these excavations the second tower of   the northern  Late Ancient wall was revealed. The real  satisfaction of the author of this report is</a:t>
            </a:r>
            <a:r>
              <a:rPr lang="bg-BG"/>
              <a:t> </a:t>
            </a:r>
            <a:r>
              <a:rPr lang="en-US"/>
              <a:t> that   by   providing  limited rescue excavations followed by the   unusual studies  - the sifting  of  a destroyed cultural layer from the highest part of the ancient town , significant results were yielded.</a:t>
            </a:r>
          </a:p>
          <a:p>
            <a:r>
              <a:rPr lang="en-US"/>
              <a:t> The Thracian origin of Avleus Teichos was proven. Several golden tesserae and an incense burner   have confirmed the hypothesis of the location of the early Christian temple with gilded mosaics in the highest part of the ancient city,irretrievably extinct under the pressure of historic storms..</a:t>
            </a:r>
          </a:p>
          <a:p>
            <a:endParaRPr lang="en-US"/>
          </a:p>
          <a:p>
            <a:endParaRPr lang="en-US"/>
          </a:p>
          <a:p>
            <a:endParaRPr lang="en-US"/>
          </a:p>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838200" y="2125963"/>
            <a:ext cx="6036276" cy="439995"/>
          </a:xfrm>
          <a:prstGeom prst="rect">
            <a:avLst/>
          </a:prstGeom>
        </p:spPr>
        <p:txBody>
          <a:bodyPr/>
          <a:lstStyle/>
          <a:p>
            <a:r>
              <a:rPr lang="en-US" sz="2000" b="1"/>
              <a:t>SINEMOREC.</a:t>
            </a:r>
          </a:p>
        </p:txBody>
      </p:sp>
      <p:sp>
        <p:nvSpPr>
          <p:cNvPr id="3" name="Държател на съдържание 2"/>
          <p:cNvSpPr>
            <a:spLocks noGrp="1" noEditPoints="1"/>
          </p:cNvSpPr>
          <p:nvPr>
            <p:ph idx="1"/>
          </p:nvPr>
        </p:nvSpPr>
        <p:spPr>
          <a:xfrm>
            <a:off x="426308" y="2565958"/>
            <a:ext cx="7210168" cy="1997677"/>
          </a:xfrm>
          <a:prstGeom prst="rect">
            <a:avLst/>
          </a:prstGeom>
        </p:spPr>
        <p:txBody>
          <a:bodyPr/>
          <a:lstStyle/>
          <a:p>
            <a:pPr marL="0" indent="0">
              <a:buNone/>
            </a:pPr>
            <a:r>
              <a:rPr lang="en-US" sz="1600"/>
              <a:t>The intiated in 1998    by  the team of D. Gergova excavations of the Thracian  fortified residence near the  village of Sinemoretz    several year later were seized by </a:t>
            </a:r>
            <a:r>
              <a:rPr sz="1600"/>
              <a:t>the graduate of the University of St. Petersburg</a:t>
            </a:r>
            <a:r>
              <a:rPr lang="en-US" sz="1600"/>
              <a:t> Daniela  Agre. A  scientific sensation  from the recent years was the discovery of a hoard of  200 coins  of the Thracian ruler Mostis, of  Lysimachus, Antiochus, Seleukt, Niecator. </a:t>
            </a:r>
          </a:p>
          <a:p>
            <a:pPr marL="0" indent="0">
              <a:buNone/>
            </a:pPr>
            <a:r>
              <a:rPr lang="en-US" sz="1600"/>
              <a:t>D</a:t>
            </a:r>
            <a:r>
              <a:rPr sz="1600"/>
              <a:t>. Agre, accidentally fell on a heavily destroyed mound near Sinemorets , in which she discovered priceless gold ornaments from the 4th century BC.</a:t>
            </a:r>
            <a:r>
              <a:rPr lang="en-US" sz="1600"/>
              <a:t> , now  the copy in Carevo museum</a:t>
            </a:r>
          </a:p>
          <a:p>
            <a:pPr marL="0" indent="0">
              <a:buNone/>
            </a:pPr>
            <a:endParaRPr lang="en-US" sz="1600"/>
          </a:p>
        </p:txBody>
      </p:sp>
      <p:pic>
        <p:nvPicPr>
          <p:cNvPr id="6" name="Изображение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12501" y="4841662"/>
            <a:ext cx="2487137" cy="1865353"/>
          </a:xfrm>
          <a:prstGeom prst="rect">
            <a:avLst/>
          </a:prstGeom>
        </p:spPr>
      </p:pic>
      <p:pic>
        <p:nvPicPr>
          <p:cNvPr id="7" name="Изображение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16928" y="4750916"/>
            <a:ext cx="2610710" cy="1865355"/>
          </a:xfrm>
          <a:prstGeom prst="rect">
            <a:avLst/>
          </a:prstGeom>
        </p:spPr>
      </p:pic>
      <p:pic>
        <p:nvPicPr>
          <p:cNvPr id="8" name="Изображение 7"/>
          <p:cNvPicPr>
            <a:picLocks noChangeAspect="1"/>
          </p:cNvPicPr>
          <p:nvPr/>
        </p:nvPicPr>
        <p:blipFill>
          <a:blip r:embed="rId5"/>
          <a:srcRect/>
          <a:stretch>
            <a:fillRect/>
          </a:stretch>
        </p:blipFill>
        <p:spPr>
          <a:xfrm>
            <a:off x="7869563" y="2643316"/>
            <a:ext cx="4021584" cy="3668928"/>
          </a:xfrm>
          <a:prstGeom prst="rect">
            <a:avLst/>
          </a:prstGeom>
        </p:spPr>
      </p:pic>
      <p:pic>
        <p:nvPicPr>
          <p:cNvPr id="9" name="Изображение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2923660" y="4860518"/>
            <a:ext cx="1865355" cy="16461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xfrm>
            <a:off x="838200" y="2175733"/>
            <a:ext cx="10515600" cy="4682267"/>
          </a:xfrm>
          <a:prstGeom prst="rect">
            <a:avLst/>
          </a:prstGeom>
        </p:spPr>
        <p:txBody>
          <a:bodyPr/>
          <a:lstStyle/>
          <a:p>
            <a:pPr>
              <a:lnSpc>
                <a:spcPct val="115000"/>
              </a:lnSpc>
            </a:pPr>
            <a:r>
              <a:rPr lang="en-US" sz="1600" b="0" i="0" u="none" strike="noStrike">
                <a:latin typeface="Calibri" panose="020F0502020204030204" charset="0"/>
              </a:rPr>
              <a:t>The contribution of women in the archaeology along the West Coast of Pontos Euxinos</a:t>
            </a:r>
            <a:r>
              <a:rPr lang="bg-BG" sz="1600" b="0" i="0" u="none" strike="noStrike">
                <a:latin typeface="Calibri" panose="020F0502020204030204" charset="0"/>
              </a:rPr>
              <a:t> </a:t>
            </a:r>
            <a:r>
              <a:rPr lang="en-US" sz="1600" b="0" i="0" u="none" strike="noStrike">
                <a:latin typeface="Calibri" panose="020F0502020204030204" charset="0"/>
              </a:rPr>
              <a:t>is remarkable</a:t>
            </a:r>
          </a:p>
          <a:p>
            <a:pPr>
              <a:lnSpc>
                <a:spcPct val="115000"/>
              </a:lnSpc>
            </a:pPr>
            <a:r>
              <a:rPr lang="en-US" sz="1600" b="0" i="0" u="none" strike="noStrike">
                <a:latin typeface="Calibri" panose="020F0502020204030204" charset="0"/>
              </a:rPr>
              <a:t> Is it just accidental? Or it is however the evidence for the stubbornness and persistence with which several generations of women who devoted their lives to the difficult job of the archaeologist, bring out the knowledge for the cultural development of this region on a new level? They do it in times of high  level of the education and opportunities, they do it also  now, when  we've been facing new challenges for several decades.</a:t>
            </a:r>
          </a:p>
          <a:p>
            <a:pPr>
              <a:lnSpc>
                <a:spcPct val="115000"/>
              </a:lnSpc>
            </a:pPr>
            <a:r>
              <a:rPr lang="bg-BG" sz="1600" b="0" i="0" u="none" strike="noStrike">
                <a:latin typeface="Calibri" panose="020F0502020204030204" charset="0"/>
              </a:rPr>
              <a:t>The market economy, at least in Bulgaria, did not create better conditions for the</a:t>
            </a:r>
            <a:r>
              <a:rPr lang="en-US" sz="1600" b="0" i="0" u="none" strike="noStrike">
                <a:latin typeface="Calibri" panose="020F0502020204030204" charset="0"/>
              </a:rPr>
              <a:t> further </a:t>
            </a:r>
            <a:r>
              <a:rPr lang="bg-BG" sz="1600" b="0" i="0" u="none" strike="noStrike">
                <a:latin typeface="Calibri" panose="020F0502020204030204" charset="0"/>
              </a:rPr>
              <a:t> development of</a:t>
            </a:r>
            <a:r>
              <a:rPr lang="en-US" sz="1600" b="0" i="0" u="none" strike="noStrike">
                <a:latin typeface="Calibri" panose="020F0502020204030204" charset="0"/>
              </a:rPr>
              <a:t> the </a:t>
            </a:r>
            <a:r>
              <a:rPr lang="bg-BG" sz="1600" b="0" i="0" u="none" strike="noStrike">
                <a:latin typeface="Calibri" panose="020F0502020204030204" charset="0"/>
              </a:rPr>
              <a:t> scientific studies, for the preservation and socialization of the archaeological heritage of Bulgaria. These activities remain misunderstand</a:t>
            </a:r>
            <a:r>
              <a:rPr lang="en-US" sz="1600" b="0" i="0" u="none" strike="noStrike">
                <a:latin typeface="Calibri" panose="020F0502020204030204" charset="0"/>
              </a:rPr>
              <a:t>ed</a:t>
            </a:r>
            <a:r>
              <a:rPr lang="bg-BG" sz="1600" b="0" i="0" u="none" strike="noStrike">
                <a:latin typeface="Calibri" panose="020F0502020204030204" charset="0"/>
              </a:rPr>
              <a:t> and unsupported.  The economic non-market benefits of cultural heritage are too complex notions for the government</a:t>
            </a:r>
            <a:r>
              <a:rPr lang="en-US" sz="1600" b="0" i="0" u="none" strike="noStrike">
                <a:latin typeface="Calibri" panose="020F0502020204030204" charset="0"/>
              </a:rPr>
              <a:t>s</a:t>
            </a:r>
            <a:r>
              <a:rPr lang="bg-BG" sz="1600" b="0" i="0" u="none" strike="noStrike">
                <a:latin typeface="Calibri" panose="020F0502020204030204" charset="0"/>
              </a:rPr>
              <a:t>.</a:t>
            </a:r>
          </a:p>
          <a:p>
            <a:pPr>
              <a:lnSpc>
                <a:spcPct val="115000"/>
              </a:lnSpc>
            </a:pPr>
            <a:r>
              <a:rPr lang="bg-BG" sz="1600" b="0" i="0" u="none" strike="noStrike">
                <a:latin typeface="Calibri" panose="020F0502020204030204" charset="0"/>
              </a:rPr>
              <a:t> </a:t>
            </a:r>
            <a:r>
              <a:rPr lang="en-US" sz="1600" b="0" i="0" u="none" strike="noStrike">
                <a:latin typeface="Calibri" panose="020F0502020204030204" charset="0"/>
              </a:rPr>
              <a:t>The </a:t>
            </a:r>
            <a:r>
              <a:rPr lang="bg-BG" sz="1600" b="0" i="0" u="none" strike="noStrike">
                <a:latin typeface="Calibri" panose="020F0502020204030204" charset="0"/>
              </a:rPr>
              <a:t>regional professional structures that must perform the functions</a:t>
            </a:r>
            <a:r>
              <a:rPr lang="en-US" sz="1600" b="0" i="0" u="none" strike="noStrike">
                <a:latin typeface="Calibri" panose="020F0502020204030204" charset="0"/>
              </a:rPr>
              <a:t> of protection of the archaeological  and historical heritage in Bulgaria   </a:t>
            </a:r>
            <a:r>
              <a:rPr lang="bg-BG" sz="1600" b="0" i="0" u="none" strike="noStrike">
                <a:latin typeface="Calibri" panose="020F0502020204030204" charset="0"/>
              </a:rPr>
              <a:t>were destroyed</a:t>
            </a:r>
            <a:r>
              <a:rPr lang="en-US" sz="1600" b="0" i="0" u="none" strike="noStrike">
                <a:latin typeface="Calibri" panose="020F0502020204030204" charset="0"/>
              </a:rPr>
              <a:t>. The number of irretrievably destroyed archaeological sites is growing.  </a:t>
            </a:r>
          </a:p>
          <a:p>
            <a:pPr>
              <a:lnSpc>
                <a:spcPct val="115000"/>
              </a:lnSpc>
            </a:pPr>
            <a:r>
              <a:rPr lang="en-US" sz="1600" b="0" i="0" u="none" strike="noStrike">
                <a:latin typeface="Calibri" panose="020F0502020204030204" charset="0"/>
              </a:rPr>
              <a:t> The potential of the already revealed archaeological heritage not only for the development of cultural tourism, but also for the sustainable development of society, for the exchange of knowledge and ideas, for the image of each country, is huge.</a:t>
            </a:r>
          </a:p>
          <a:p>
            <a:pPr>
              <a:lnSpc>
                <a:spcPct val="115000"/>
              </a:lnSpc>
            </a:pPr>
            <a:r>
              <a:rPr lang="en-US" sz="1600" b="0" i="0" u="none" strike="noStrike">
                <a:latin typeface="Calibri" panose="020F0502020204030204" charset="0"/>
              </a:rPr>
              <a:t>  </a:t>
            </a:r>
          </a:p>
          <a:p>
            <a:r>
              <a:rPr lang="bg-BG" sz="1600" b="0" i="0" u="none" strike="noStrike">
                <a:latin typeface="Calibri" panose="020F0502020204030204" charset="0"/>
              </a:rPr>
              <a:t>     </a:t>
            </a:r>
            <a:endParaRPr lang="en-US" sz="1600" b="0" i="0" u="none" strike="noStrike">
              <a:latin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prstGeom prst="rect">
            <a:avLst/>
          </a:prstGeom>
        </p:spPr>
        <p:txBody>
          <a:bodyPr/>
          <a:lstStyle/>
          <a:p>
            <a:endParaRPr/>
          </a:p>
        </p:txBody>
      </p:sp>
      <p:sp>
        <p:nvSpPr>
          <p:cNvPr id="3" name="Държател на съдържание 2"/>
          <p:cNvSpPr>
            <a:spLocks noGrp="1" noEditPoints="1"/>
          </p:cNvSpPr>
          <p:nvPr>
            <p:ph idx="1"/>
          </p:nvPr>
        </p:nvSpPr>
        <p:spPr>
          <a:prstGeom prst="rect">
            <a:avLst/>
          </a:prstGeom>
        </p:spPr>
        <p:txBody>
          <a:bodyPr/>
          <a:lstStyle/>
          <a:p>
            <a:pPr marL="0" indent="0">
              <a:buNone/>
            </a:pPr>
            <a:endParaRPr lang="bg-BG"/>
          </a:p>
          <a:p>
            <a:pPr marL="0" indent="0">
              <a:buNone/>
            </a:pPr>
            <a:r>
              <a:rPr sz="1600"/>
              <a:t>Whether these even greater challenges will be addressed again by the female archaeologists working on the Euxin Pont, </a:t>
            </a:r>
            <a:r>
              <a:rPr lang="en-US" sz="1600"/>
              <a:t>but </a:t>
            </a:r>
            <a:r>
              <a:rPr sz="1600"/>
              <a:t> with the conviction of their colleagues and the whole of Bulgarian society, is an issue urgent rather than </a:t>
            </a:r>
            <a:r>
              <a:rPr lang="en-US" sz="1600"/>
              <a:t> of </a:t>
            </a:r>
            <a:r>
              <a:rPr sz="1600"/>
              <a:t>the present and then </a:t>
            </a:r>
            <a:r>
              <a:rPr lang="en-US" sz="1600"/>
              <a:t> of </a:t>
            </a:r>
            <a:r>
              <a:rPr sz="1600"/>
              <a:t>the future.</a:t>
            </a:r>
            <a:r>
              <a:t> </a:t>
            </a:r>
          </a:p>
          <a:p>
            <a:pPr marL="0" indent="0">
              <a:buNone/>
            </a:pPr>
            <a:r>
              <a:rPr sz="1600"/>
              <a:t>Let us hope and believe that European projects such as the current one, bringing together our efforts, will be one of the incentives to create more effective conservation mechanisms soon and finding together solutions to present </a:t>
            </a:r>
            <a:r>
              <a:rPr lang="en-US" sz="1600"/>
              <a:t> the Pontus </a:t>
            </a:r>
            <a:r>
              <a:rPr sz="1600"/>
              <a:t> archaeological heritage in the most worthy way.   </a:t>
            </a:r>
          </a:p>
          <a:p>
            <a:pPr marL="0" indent="0">
              <a:buNone/>
            </a:pPr>
            <a:endParaRPr sz="1600"/>
          </a:p>
          <a:p>
            <a:pPr marL="0" indent="0">
              <a:buNone/>
            </a:pPr>
            <a:r>
              <a:rPr lang="bg-BG"/>
              <a:t>					</a:t>
            </a:r>
            <a:r>
              <a:rPr sz="2000"/>
              <a:t>THANK YOU!</a:t>
            </a:r>
          </a:p>
          <a:p>
            <a:endParaRPr sz="2000"/>
          </a:p>
          <a:p>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1631092" y="2115665"/>
            <a:ext cx="9722708" cy="479253"/>
          </a:xfrm>
          <a:prstGeom prst="rect">
            <a:avLst/>
          </a:prstGeom>
        </p:spPr>
        <p:txBody>
          <a:bodyPr/>
          <a:lstStyle/>
          <a:p>
            <a:r>
              <a:rPr lang="en-US" sz="2400"/>
              <a:t> </a:t>
            </a:r>
            <a:endParaRPr sz="2400"/>
          </a:p>
        </p:txBody>
      </p:sp>
      <p:sp>
        <p:nvSpPr>
          <p:cNvPr id="3" name="Държател на съдържание 2"/>
          <p:cNvSpPr>
            <a:spLocks noGrp="1" noEditPoints="1"/>
          </p:cNvSpPr>
          <p:nvPr>
            <p:ph idx="1"/>
          </p:nvPr>
        </p:nvSpPr>
        <p:spPr>
          <a:xfrm>
            <a:off x="292443" y="2010976"/>
            <a:ext cx="11390870" cy="2875091"/>
          </a:xfrm>
          <a:prstGeom prst="rect">
            <a:avLst/>
          </a:prstGeom>
        </p:spPr>
        <p:txBody>
          <a:bodyPr/>
          <a:lstStyle/>
          <a:p>
            <a:pPr marL="0" indent="0">
              <a:buNone/>
            </a:pPr>
            <a:endParaRPr lang="en-US" sz="1600" b="0" i="0" u="none" strike="noStrike">
              <a:latin typeface="+mn-lt"/>
              <a:ea typeface="+mn-ea"/>
              <a:cs typeface="+mn-cs"/>
            </a:endParaRPr>
          </a:p>
          <a:p>
            <a:pPr marL="0" indent="0">
              <a:buNone/>
            </a:pPr>
            <a:r>
              <a:rPr lang="en-GB" sz="1600" b="0" i="0" u="none" strike="noStrike">
                <a:latin typeface="+mn-lt"/>
                <a:ea typeface="+mn-ea"/>
                <a:cs typeface="+mn-cs"/>
              </a:rPr>
              <a:t>The exploration in the archaeological complex in  Durankulak</a:t>
            </a:r>
            <a:r>
              <a:rPr lang="en-US" sz="1600" b="0" i="0" u="none" strike="noStrike">
                <a:latin typeface="+mn-lt"/>
                <a:ea typeface="+mn-ea"/>
                <a:cs typeface="+mn-cs"/>
              </a:rPr>
              <a:t>(</a:t>
            </a:r>
            <a:r>
              <a:rPr lang="en-GB" sz="1600" b="0" i="0" u="none" strike="noStrike">
                <a:latin typeface="+mn-lt"/>
                <a:ea typeface="+mn-ea"/>
                <a:cs typeface="+mn-cs"/>
              </a:rPr>
              <a:t> 1974 – 2004</a:t>
            </a:r>
            <a:r>
              <a:rPr lang="en-US" sz="1600" b="0" i="0" u="none" strike="noStrike">
                <a:latin typeface="+mn-lt"/>
                <a:ea typeface="+mn-ea"/>
                <a:cs typeface="+mn-cs"/>
              </a:rPr>
              <a:t>)</a:t>
            </a:r>
            <a:r>
              <a:rPr lang="en-GB" sz="1600" b="0" i="0" u="none" strike="noStrike">
                <a:latin typeface="+mn-lt"/>
                <a:ea typeface="+mn-ea"/>
                <a:cs typeface="+mn-cs"/>
              </a:rPr>
              <a:t>, was her most important achievement.  </a:t>
            </a:r>
            <a:r>
              <a:rPr lang="en-US" sz="1600" b="0" i="0" u="none" strike="noStrike">
                <a:latin typeface="+mn-lt"/>
                <a:ea typeface="+mn-ea"/>
                <a:cs typeface="+mn-cs"/>
              </a:rPr>
              <a:t>She revealed and explored settlements from the early and late Eneolithic / culture Hamanjia III–IV and culture Varna/, ritual pits and sacrificial pyre of proto - bronze and bronze age / cultures Black Water I and III/, fortified settlement of the late Bronze Age/culture Koslogeni/, ancient buildings with cave temple of the goddess Kibela and early medieval Bulgarian settlement,  Prehistoric necropolis has over 1200 burials from the Neolithic,  the Eneolithic and proto-bronze eras. </a:t>
            </a:r>
          </a:p>
          <a:p>
            <a:pPr marL="0" indent="0">
              <a:buNone/>
            </a:pPr>
            <a:endParaRPr sz="1600"/>
          </a:p>
        </p:txBody>
      </p:sp>
      <p:pic>
        <p:nvPicPr>
          <p:cNvPr id="4"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78802" y="3743913"/>
            <a:ext cx="5980711" cy="3114087"/>
          </a:xfrm>
          <a:prstGeom prst="rect">
            <a:avLst/>
          </a:prstGeom>
        </p:spPr>
      </p:pic>
      <p:pic>
        <p:nvPicPr>
          <p:cNvPr id="6" name="Изображение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6194" y="3635975"/>
            <a:ext cx="5131999" cy="33919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ържател на съдържание 2"/>
          <p:cNvSpPr>
            <a:spLocks noGrp="1" noEditPoints="1"/>
          </p:cNvSpPr>
          <p:nvPr>
            <p:ph idx="4294967295"/>
          </p:nvPr>
        </p:nvSpPr>
        <p:spPr>
          <a:xfrm>
            <a:off x="9323172" y="2672366"/>
            <a:ext cx="2174790" cy="1929110"/>
          </a:xfrm>
          <a:prstGeom prst="rect">
            <a:avLst/>
          </a:prstGeom>
        </p:spPr>
        <p:txBody>
          <a:bodyPr>
            <a:normAutofit lnSpcReduction="10000"/>
          </a:bodyPr>
          <a:lstStyle/>
          <a:p>
            <a:pPr marL="0" indent="0">
              <a:buNone/>
            </a:pPr>
            <a:endParaRPr lang="en-US" sz="1600"/>
          </a:p>
          <a:p>
            <a:pPr marL="0" indent="0">
              <a:buNone/>
            </a:pPr>
            <a:r>
              <a:rPr lang="en-US" sz="1600"/>
              <a:t>H.Todorova issued the scientific works of several volumes Durankulak - published by the German Archaeological Institute.</a:t>
            </a:r>
            <a:endParaRPr sz="1600"/>
          </a:p>
          <a:p>
            <a:pPr marL="0" indent="0">
              <a:buNone/>
            </a:pPr>
            <a:endParaRPr sz="1600"/>
          </a:p>
        </p:txBody>
      </p:sp>
      <p:pic>
        <p:nvPicPr>
          <p:cNvPr id="4" name="Изображение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0520" y="2477852"/>
            <a:ext cx="3740636" cy="2123624"/>
          </a:xfrm>
          <a:prstGeom prst="rect">
            <a:avLst/>
          </a:prstGeom>
        </p:spPr>
      </p:pic>
      <p:pic>
        <p:nvPicPr>
          <p:cNvPr id="5" name="Изображение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30520" y="4972663"/>
            <a:ext cx="3740636" cy="1772429"/>
          </a:xfrm>
          <a:prstGeom prst="rect">
            <a:avLst/>
          </a:prstGeom>
        </p:spPr>
      </p:pic>
      <p:pic>
        <p:nvPicPr>
          <p:cNvPr id="6" name="Изображение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43741" y="2756363"/>
            <a:ext cx="1876976" cy="2594919"/>
          </a:xfrm>
          <a:prstGeom prst="rect">
            <a:avLst/>
          </a:prstGeom>
        </p:spPr>
      </p:pic>
      <p:pic>
        <p:nvPicPr>
          <p:cNvPr id="8" name="Изображение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407611" y="4972663"/>
            <a:ext cx="2382982" cy="1696557"/>
          </a:xfrm>
          <a:prstGeom prst="rect">
            <a:avLst/>
          </a:prstGeom>
        </p:spPr>
      </p:pic>
      <p:pic>
        <p:nvPicPr>
          <p:cNvPr id="9" name="Изображение 8"/>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158050" y="2477852"/>
            <a:ext cx="2921202" cy="41913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6866657" y="2208341"/>
            <a:ext cx="4487143" cy="820871"/>
          </a:xfrm>
          <a:prstGeom prst="rect">
            <a:avLst/>
          </a:prstGeom>
        </p:spPr>
        <p:txBody>
          <a:bodyPr/>
          <a:lstStyle/>
          <a:p>
            <a:r>
              <a:rPr lang="en-US" sz="2400" b="1"/>
              <a:t>THE HELLENISTIC PERIOD</a:t>
            </a:r>
            <a:endParaRPr sz="2400" b="1"/>
          </a:p>
        </p:txBody>
      </p:sp>
      <p:pic>
        <p:nvPicPr>
          <p:cNvPr id="4" name="Изображение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27360" y="2345841"/>
            <a:ext cx="3015644" cy="4512159"/>
          </a:xfrm>
          <a:prstGeom prst="rect">
            <a:avLst/>
          </a:prstGeom>
        </p:spPr>
      </p:pic>
      <p:pic>
        <p:nvPicPr>
          <p:cNvPr id="5" name="Изображение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030148" y="4262667"/>
            <a:ext cx="1849710" cy="2323236"/>
          </a:xfrm>
          <a:prstGeom prst="rect">
            <a:avLst/>
          </a:prstGeom>
        </p:spPr>
      </p:pic>
      <p:pic>
        <p:nvPicPr>
          <p:cNvPr id="6" name="Изображение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72218" y="3029212"/>
            <a:ext cx="2665544" cy="2183978"/>
          </a:xfrm>
          <a:prstGeom prst="rect">
            <a:avLst/>
          </a:prstGeom>
        </p:spPr>
      </p:pic>
      <p:pic>
        <p:nvPicPr>
          <p:cNvPr id="7" name="Изображение 6"/>
          <p:cNvPicPr>
            <a:picLocks noChangeAspect="1"/>
          </p:cNvPicPr>
          <p:nvPr/>
        </p:nvPicPr>
        <p:blipFill>
          <a:blip r:embed="rId6"/>
          <a:srcRect/>
          <a:stretch>
            <a:fillRect/>
          </a:stretch>
        </p:blipFill>
        <p:spPr>
          <a:xfrm>
            <a:off x="119331" y="2345841"/>
            <a:ext cx="3015644" cy="45121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2671119" y="1456639"/>
            <a:ext cx="8682681" cy="234049"/>
          </a:xfrm>
          <a:prstGeom prst="rect">
            <a:avLst/>
          </a:prstGeom>
        </p:spPr>
        <p:txBody>
          <a:bodyPr>
            <a:normAutofit fontScale="90000"/>
          </a:bodyPr>
          <a:lstStyle/>
          <a:p>
            <a:endParaRPr lang="en-US" sz="4400" b="0" i="0" u="none" strike="noStrike">
              <a:latin typeface="+mn-lt"/>
              <a:ea typeface="+mn-ea"/>
              <a:cs typeface="+mn-cs"/>
            </a:endParaRPr>
          </a:p>
          <a:p>
            <a:endParaRPr lang="en-US" sz="4400" b="0" i="0" u="none" strike="noStrike">
              <a:latin typeface="+mn-lt"/>
              <a:ea typeface="+mn-ea"/>
              <a:cs typeface="+mn-cs"/>
            </a:endParaRPr>
          </a:p>
          <a:p>
            <a:endParaRPr lang="en-US" sz="4400" b="0" i="0" u="none" strike="noStrike">
              <a:latin typeface="+mn-lt"/>
              <a:ea typeface="+mn-ea"/>
              <a:cs typeface="+mn-cs"/>
            </a:endParaRPr>
          </a:p>
          <a:p>
            <a:r>
              <a:rPr lang="en-GB" sz="2400" b="1" i="0" u="none" strike="noStrike">
                <a:latin typeface="+mn-lt"/>
                <a:ea typeface="+mn-ea"/>
                <a:cs typeface="+mn-cs"/>
              </a:rPr>
              <a:t>KAVARNA, VARNA AND GORANA TONCHEVA.</a:t>
            </a:r>
            <a:r>
              <a:rPr lang="en-GB" sz="4400" b="0" i="0" u="none" strike="noStrike">
                <a:latin typeface="+mn-lt"/>
                <a:ea typeface="+mn-ea"/>
                <a:cs typeface="+mn-cs"/>
              </a:rPr>
              <a:t> </a:t>
            </a:r>
          </a:p>
        </p:txBody>
      </p:sp>
      <p:sp>
        <p:nvSpPr>
          <p:cNvPr id="3" name="Държател на съдържание 2"/>
          <p:cNvSpPr>
            <a:spLocks noGrp="1" noEditPoints="1"/>
          </p:cNvSpPr>
          <p:nvPr>
            <p:ph idx="1"/>
          </p:nvPr>
        </p:nvSpPr>
        <p:spPr>
          <a:xfrm>
            <a:off x="570470" y="3226057"/>
            <a:ext cx="6015681" cy="2950906"/>
          </a:xfrm>
          <a:prstGeom prst="rect">
            <a:avLst/>
          </a:prstGeom>
        </p:spPr>
        <p:txBody>
          <a:bodyPr>
            <a:normAutofit fontScale="92500" lnSpcReduction="10000"/>
          </a:bodyPr>
          <a:lstStyle/>
          <a:p>
            <a:pPr marL="0" marR="0" indent="0" algn="just">
              <a:lnSpc>
                <a:spcPct val="115000"/>
              </a:lnSpc>
              <a:spcBef>
                <a:spcPts val="0"/>
              </a:spcBef>
              <a:spcAft>
                <a:spcPts val="1000"/>
              </a:spcAft>
              <a:buFont typeface="Arial" panose="020B0604020202020204" pitchFamily="34" charset="0"/>
              <a:buNone/>
            </a:pPr>
            <a:endParaRPr lang="en-US" sz="1600" b="0" i="0" u="none" strike="noStrike">
              <a:latin typeface="+mn-lt"/>
              <a:ea typeface="+mn-ea"/>
              <a:cs typeface="+mn-cs"/>
            </a:endParaRPr>
          </a:p>
          <a:p>
            <a:pPr marL="0" marR="0" indent="0" algn="just">
              <a:lnSpc>
                <a:spcPct val="115000"/>
              </a:lnSpc>
              <a:spcBef>
                <a:spcPts val="0"/>
              </a:spcBef>
              <a:spcAft>
                <a:spcPts val="1000"/>
              </a:spcAft>
              <a:buFont typeface="Arial" panose="020B0604020202020204" pitchFamily="34" charset="0"/>
              <a:buNone/>
            </a:pPr>
            <a:r>
              <a:rPr lang="en-GB" sz="1600" b="0" i="0" u="none" strike="noStrike">
                <a:latin typeface="+mn-lt"/>
                <a:ea typeface="+mn-ea"/>
                <a:cs typeface="+mn-cs"/>
              </a:rPr>
              <a:t>Moving south, we must highlight the contribution of another extremely courageous woman   - Goranka Toncheva. She worked in the Archaeological Museum in Varna, and</a:t>
            </a:r>
            <a:r>
              <a:rPr lang="en-US" sz="1600" b="0" i="0" u="none" strike="noStrike">
                <a:latin typeface="+mn-lt"/>
                <a:ea typeface="+mn-ea"/>
                <a:cs typeface="+mn-cs"/>
              </a:rPr>
              <a:t> later </a:t>
            </a:r>
            <a:r>
              <a:rPr lang="en-GB" sz="1600" b="0" i="0" u="none" strike="noStrike">
                <a:latin typeface="+mn-lt"/>
                <a:ea typeface="+mn-ea"/>
                <a:cs typeface="+mn-cs"/>
              </a:rPr>
              <a:t> in the Institute of Thracology at the Bulgarian Academy of Sciences.</a:t>
            </a:r>
          </a:p>
          <a:p>
            <a:pPr marL="0" marR="0" indent="0" algn="just">
              <a:lnSpc>
                <a:spcPct val="115000"/>
              </a:lnSpc>
              <a:spcBef>
                <a:spcPts val="0"/>
              </a:spcBef>
              <a:spcAft>
                <a:spcPts val="1000"/>
              </a:spcAft>
              <a:buFont typeface="Arial" panose="020B0604020202020204" pitchFamily="34" charset="0"/>
              <a:buNone/>
            </a:pPr>
            <a:r>
              <a:rPr lang="en-US" sz="1600" b="0" i="0" u="none" strike="noStrike">
                <a:latin typeface="+mn-lt"/>
                <a:ea typeface="+mn-ea"/>
                <a:cs typeface="+mn-cs"/>
              </a:rPr>
              <a:t> </a:t>
            </a:r>
            <a:r>
              <a:rPr lang="en-GB" sz="1600" b="0" i="0" u="none" strike="noStrike">
                <a:latin typeface="+mn-lt"/>
                <a:ea typeface="+mn-ea"/>
                <a:cs typeface="+mn-cs"/>
              </a:rPr>
              <a:t> Goranka Tocnheva. made significant contributions in the field of prehistory in the localization and exploration of series of  settlement on the earth and under the waters of the Varna and Beloslav Lakes, related to the areal of Varna Civilization</a:t>
            </a:r>
            <a:r>
              <a:rPr lang="en-US" sz="1600" b="0" i="0" u="none" strike="noStrike">
                <a:latin typeface="+mn-lt"/>
                <a:ea typeface="+mn-ea"/>
                <a:cs typeface="+mn-cs"/>
              </a:rPr>
              <a:t>.</a:t>
            </a:r>
            <a:r>
              <a:rPr lang="en-GB" sz="1600" b="0" i="0" u="none" strike="noStrike">
                <a:latin typeface="+mn-lt"/>
                <a:ea typeface="+mn-ea"/>
                <a:cs typeface="+mn-cs"/>
              </a:rPr>
              <a:t> She made them within rescue excavations related to new constructions and as a systematic scientific interest. </a:t>
            </a:r>
            <a:endParaRPr sz="1600"/>
          </a:p>
        </p:txBody>
      </p:sp>
      <p:pic>
        <p:nvPicPr>
          <p:cNvPr id="4" name="Изображение 5"/>
          <p:cNvPicPr>
            <a:picLocks noChangeAspect="1"/>
          </p:cNvPicPr>
          <p:nvPr/>
        </p:nvPicPr>
        <p:blipFill>
          <a:blip r:embed="rId3"/>
          <a:srcRect/>
          <a:stretch>
            <a:fillRect/>
          </a:stretch>
        </p:blipFill>
        <p:spPr>
          <a:xfrm>
            <a:off x="6690003" y="3429000"/>
            <a:ext cx="5193080" cy="32216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6096000" y="2187746"/>
            <a:ext cx="5525529" cy="673594"/>
          </a:xfrm>
          <a:prstGeom prst="rect">
            <a:avLst/>
          </a:prstGeom>
        </p:spPr>
        <p:txBody>
          <a:bodyPr/>
          <a:lstStyle/>
          <a:p>
            <a:r>
              <a:rPr lang="en-US" sz="2000">
                <a:latin typeface="Calibri" panose="020F0502020204030204" charset="0"/>
                <a:ea typeface="Calibri" panose="020F0502020204030204" charset="0"/>
                <a:cs typeface="Calibri" panose="020F0502020204030204" charset="0"/>
              </a:rPr>
              <a:t>CHIRAKMAN AND THE UNDERWATER INVESTIGATIONS</a:t>
            </a:r>
            <a:endParaRPr sz="2000">
              <a:latin typeface="Calibri" panose="020F0502020204030204" charset="0"/>
              <a:ea typeface="Calibri" panose="020F0502020204030204" charset="0"/>
              <a:cs typeface="Calibri" panose="020F0502020204030204" charset="0"/>
            </a:endParaRPr>
          </a:p>
        </p:txBody>
      </p:sp>
      <p:sp>
        <p:nvSpPr>
          <p:cNvPr id="3" name="Държател на съдържание 2"/>
          <p:cNvSpPr>
            <a:spLocks noGrp="1" noEditPoints="1"/>
          </p:cNvSpPr>
          <p:nvPr>
            <p:ph idx="1"/>
          </p:nvPr>
        </p:nvSpPr>
        <p:spPr>
          <a:xfrm>
            <a:off x="6096000" y="2995205"/>
            <a:ext cx="4742936" cy="2429519"/>
          </a:xfrm>
          <a:prstGeom prst="rect">
            <a:avLst/>
          </a:prstGeom>
        </p:spPr>
        <p:txBody>
          <a:bodyPr/>
          <a:lstStyle/>
          <a:p>
            <a:pPr marL="0" indent="0" algn="just">
              <a:buNone/>
            </a:pPr>
            <a:r>
              <a:rPr lang="en-GB" sz="1600" b="0" i="0" u="none" strike="noStrike">
                <a:latin typeface="+mn-lt"/>
                <a:ea typeface="+mn-ea"/>
                <a:cs typeface="+mn-cs"/>
              </a:rPr>
              <a:t>G. Toncheva  made also one of the earliest underwater archaeological explorations in our country   near Cape Chirakman  in 1961, when she localized two </a:t>
            </a:r>
            <a:r>
              <a:rPr lang="en-GB" sz="1600" b="0" i="0" u="none" strike="noStrike">
                <a:solidFill>
                  <a:srgbClr val="000000"/>
                </a:solidFill>
                <a:latin typeface="+mn-lt"/>
                <a:ea typeface="+mn-ea"/>
                <a:cs typeface="+mn-cs"/>
              </a:rPr>
              <a:t> queys </a:t>
            </a:r>
            <a:r>
              <a:rPr lang="en-US" sz="1600" b="0" i="0" u="none" strike="noStrike">
                <a:solidFill>
                  <a:srgbClr val="000000"/>
                </a:solidFill>
                <a:latin typeface="+mn-lt"/>
                <a:ea typeface="+mn-ea"/>
                <a:cs typeface="+mn-cs"/>
              </a:rPr>
              <a:t>  and </a:t>
            </a:r>
            <a:r>
              <a:rPr lang="en-GB" sz="1600" b="0" i="0" u="none" strike="noStrike">
                <a:solidFill>
                  <a:srgbClr val="000000"/>
                </a:solidFill>
                <a:latin typeface="+mn-lt"/>
                <a:ea typeface="+mn-ea"/>
                <a:cs typeface="+mn-cs"/>
              </a:rPr>
              <a:t> marked the contours of the sunken part of Bizone during the earthquake in I century BC, </a:t>
            </a:r>
            <a:r>
              <a:rPr lang="en-US" sz="1600" b="0" i="0" u="none" strike="noStrike">
                <a:solidFill>
                  <a:srgbClr val="000000"/>
                </a:solidFill>
                <a:latin typeface="+mn-lt"/>
                <a:ea typeface="+mn-ea"/>
                <a:cs typeface="+mn-cs"/>
              </a:rPr>
              <a:t>also </a:t>
            </a:r>
            <a:r>
              <a:rPr lang="en-GB" sz="1600" b="0" i="0" u="none" strike="noStrike">
                <a:solidFill>
                  <a:srgbClr val="000000"/>
                </a:solidFill>
                <a:latin typeface="+mn-lt"/>
                <a:ea typeface="+mn-ea"/>
                <a:cs typeface="+mn-cs"/>
              </a:rPr>
              <a:t> coming across a brick wall with mortar. In 1969 and 1971, she found an underwater breakwater and a complex of 26 caves – warehouses for the storage of crops,  from  V – VI century. </a:t>
            </a:r>
            <a:endParaRPr sz="1600"/>
          </a:p>
        </p:txBody>
      </p:sp>
      <p:pic>
        <p:nvPicPr>
          <p:cNvPr id="4" name="Изображение 4"/>
          <p:cNvPicPr>
            <a:picLocks noChangeAspect="1"/>
          </p:cNvPicPr>
          <p:nvPr/>
        </p:nvPicPr>
        <p:blipFill>
          <a:blip r:embed="rId3"/>
          <a:srcRect/>
          <a:stretch>
            <a:fillRect/>
          </a:stretch>
        </p:blipFill>
        <p:spPr>
          <a:xfrm>
            <a:off x="226982" y="2424584"/>
            <a:ext cx="5693964" cy="4361052"/>
          </a:xfrm>
          <a:prstGeom prst="rect">
            <a:avLst/>
          </a:prstGeom>
        </p:spPr>
      </p:pic>
      <p:pic>
        <p:nvPicPr>
          <p:cNvPr id="5" name="Изображение 6"/>
          <p:cNvPicPr>
            <a:picLocks noChangeAspect="1"/>
          </p:cNvPicPr>
          <p:nvPr/>
        </p:nvPicPr>
        <p:blipFill>
          <a:blip r:embed="rId4"/>
          <a:srcRect/>
          <a:stretch>
            <a:fillRect/>
          </a:stretch>
        </p:blipFill>
        <p:spPr>
          <a:xfrm>
            <a:off x="7463617" y="4988320"/>
            <a:ext cx="2831485" cy="172523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4696</Words>
  <Application>Microsoft Office PowerPoint</Application>
  <PresentationFormat>Custom</PresentationFormat>
  <Paragraphs>262</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  THE CONTRIBUTION OF WOMEN TO THE ARCHAEOLOGY ON THE WEST COAST OF PONTOS EUXINUS                                       Diana Gergova</vt:lpstr>
      <vt:lpstr>PowerPoint Presentation</vt:lpstr>
      <vt:lpstr>PowerPoint Presentation</vt:lpstr>
      <vt:lpstr>       </vt:lpstr>
      <vt:lpstr> </vt:lpstr>
      <vt:lpstr>PowerPoint Presentation</vt:lpstr>
      <vt:lpstr>THE HELLENISTIC PERIOD</vt:lpstr>
      <vt:lpstr>   KAVARNA, VARNA AND GORANA TONCHEVA. </vt:lpstr>
      <vt:lpstr>CHIRAKMAN AND THE UNDERWATER INVESTIGATIONS</vt:lpstr>
      <vt:lpstr> THE SOUTHERN ROMAN BATHS</vt:lpstr>
      <vt:lpstr>PowerPoint Presentation</vt:lpstr>
      <vt:lpstr>        KALIAKRA AND ITS WOMEN  EXPLORERS </vt:lpstr>
      <vt:lpstr>    THE RESTARTED INVESTIGATIONS OF BONI PETRUNOVA</vt:lpstr>
      <vt:lpstr>NESEBAR AND THE WOMEN WHO MADE IT A TOWN-MUSEUM AND UNESCO WORLD HERITAGE SITE</vt:lpstr>
      <vt:lpstr>PowerPoint Presentation</vt:lpstr>
      <vt:lpstr>PowerPoint Presentation</vt:lpstr>
      <vt:lpstr>PowerPoint Presentation</vt:lpstr>
      <vt:lpstr>ZHANA CHIMBULEVA. THE WOMAN WHO DISCOVERED  NESEBAR FOR THE WORLD. </vt:lpstr>
      <vt:lpstr>PowerPoint Presentation</vt:lpstr>
      <vt:lpstr>CONTRIBUTIONS AND .....</vt:lpstr>
      <vt:lpstr>.....</vt:lpstr>
      <vt:lpstr>EVTELPA STOYCHEVA. THE ONE WHO CONTINUED THE CAUSE. </vt:lpstr>
      <vt:lpstr>PowerPoint Presentation</vt:lpstr>
      <vt:lpstr>THE GOLDEN BOOK OF NESSEBAR</vt:lpstr>
      <vt:lpstr>PowerPoint Presentation</vt:lpstr>
      <vt:lpstr>TO THE SOUTH TO BURGAS. TSONYA DRAZHEVA </vt:lpstr>
      <vt:lpstr>During her long career along the shores of the Pont, she explored the ancient necropolis in Pobeda, Burgas, the  medieval fortress of Goloe, Lozarevo,  worked in  Deultum, studied  the fortress walls and the episcopal centre  St. Nicolas Monastery,  the ovens for sgraffito ceramics in Sozopol, St. Paraskevi church at the  Ropotamo River, part of the fortress wall of Ahtopol,  the fortresses on Phoros peninsula near  Burgas , St. John the Baptist Monastery on St Ivan island near Sozopol, etc. </vt:lpstr>
      <vt:lpstr>  The socialization of the megalith Thracian sanctuary of Begliktash near Primorsko, one of the largest prehistoric megalith sanctuaries on the territory of Bulgaria, whose central part occupies an area of about 8 decares, should have been a great satisfaction for Tsonya. It was amazingly exposed and is being intensively visited, which is the biggest reward and honour for every explorer – archaeologist.  </vt:lpstr>
      <vt:lpstr>DEULTUM - DEBELT NATIONAL ARCHAEOLOGICAL RESERVE.  KRASIMIRA KOSTOVA </vt:lpstr>
      <vt:lpstr>Кr.Kostova  explores a bathroom  with 4 prefurniums, as well as the layers from 6 – 7 AD -   a period, which is not so often met at the archaeological sites and which will provide new data about this interesting period.  </vt:lpstr>
      <vt:lpstr>The site is the only one in the country marked as "European Cultural Heritage." </vt:lpstr>
      <vt:lpstr>THE MUSEUM</vt:lpstr>
      <vt:lpstr>   APOLONIA PONTICA. MARIA TSANEVA. HRISTINA ANGUELOVA.  KRASTINA PANAYOTOVA</vt:lpstr>
      <vt:lpstr>PowerPoint Presentation</vt:lpstr>
      <vt:lpstr> KRASTINA PANAYOTOVA </vt:lpstr>
      <vt:lpstr>       </vt:lpstr>
      <vt:lpstr>PowerPoint Presentation</vt:lpstr>
      <vt:lpstr>археологически комплекс откриха в местността „Месарите“ край Созопол. </vt:lpstr>
      <vt:lpstr> The excavation at the St. Cyricus  island, where the temples of the ancient city were located, led to the exhaustive study of the cultural layers of the 7th century BC.  onwards.  Unfortunately, the idea of creating here  in the building of the former Maritime school  the Center of Black Sea Cultures is far from its realization.  </vt:lpstr>
      <vt:lpstr>AHTOPOL, AVLEUSTEICHOS.AGATOPOLIS</vt:lpstr>
      <vt:lpstr> </vt:lpstr>
      <vt:lpstr>  </vt:lpstr>
      <vt:lpstr>SINEMOREC.</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Jesica</dc:creator>
  <cp:lastModifiedBy>Admin</cp:lastModifiedBy>
  <cp:revision>6</cp:revision>
  <dcterms:created xsi:type="dcterms:W3CDTF">2018-08-30T12:28:00Z</dcterms:created>
  <dcterms:modified xsi:type="dcterms:W3CDTF">2022-11-26T15:21:44Z</dcterms:modified>
</cp:coreProperties>
</file>