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60" r:id="rId4"/>
    <p:sldId id="262" r:id="rId5"/>
    <p:sldId id="263" r:id="rId6"/>
    <p:sldId id="289" r:id="rId7"/>
    <p:sldId id="265" r:id="rId8"/>
    <p:sldId id="266" r:id="rId9"/>
    <p:sldId id="267" r:id="rId10"/>
    <p:sldId id="269" r:id="rId11"/>
    <p:sldId id="294" r:id="rId12"/>
    <p:sldId id="271" r:id="rId13"/>
    <p:sldId id="296" r:id="rId14"/>
    <p:sldId id="297" r:id="rId15"/>
    <p:sldId id="298" r:id="rId16"/>
    <p:sldId id="299" r:id="rId17"/>
    <p:sldId id="300" r:id="rId18"/>
    <p:sldId id="276" r:id="rId19"/>
    <p:sldId id="302" r:id="rId20"/>
    <p:sldId id="303" r:id="rId21"/>
    <p:sldId id="283" r:id="rId22"/>
    <p:sldId id="305" r:id="rId23"/>
    <p:sldId id="307" r:id="rId24"/>
    <p:sldId id="280" r:id="rId25"/>
    <p:sldId id="281" r:id="rId2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7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5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033C2-9CD9-40B1-95C1-87EFBED17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347FF7-71E2-4BBD-B0E1-C19C85A5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C2CF96-7B06-4E83-9398-3B77AA05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084FA3-6372-46F6-B9D0-5991EBCB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8333EB-53DE-4E36-B77D-35FD380C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1556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4F96B-E5E8-4853-94B0-161CC403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5CDE1B-2E4C-4E19-ADE1-8D9639416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C1EF8D-9A78-41DA-8364-53F63C67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D22AB6-1DB5-4FB5-8DAC-DA6A5A6D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19745-9F01-449A-B98B-248647E8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126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9C82C4-5B0E-4054-B31D-93BB142C5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F964B6-30F3-4CF9-8282-D16A79224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42F0FF-C65E-4EBD-8117-1100163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CD6E5-9235-4EC9-A0A5-49CFE1C8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5C860-B527-4D1F-895F-E0F83D00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974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70178-B92E-4171-9221-DAA10610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0A8DDC-FBD0-4178-9245-0F7F8E78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E74238-062D-45C8-8CD5-A6AC72D8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6D569-F057-47E3-86F7-0FEB5B16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A7FE9D-FBCD-4C0E-B586-582E0A01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2995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EB021-0FAA-45FE-9550-E86E14C3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EBA7D1-EB8C-4FE1-906F-EF8B0EA6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8BA703-8B85-4045-B0D0-A6B44920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9661D-570B-48CF-B6E2-56A1AB5B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9AA92-CDB6-4A37-9D39-1B851C79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6651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AE5A8-E364-4366-9005-75238A8B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76ACD3-4B56-4B20-A85D-72093580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674A4F-BFA6-495E-A86F-3E6A44B85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7B34FB-A94D-4C52-A100-61EC1EDE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2CE6-DB17-4A41-9830-FF202FAC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CA0614-F381-4140-9518-2387AEF3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92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EE06E-9996-42D2-87E9-A09ECD51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AAA1E9-1CB4-4E0C-A432-D59EBFA02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A237AA-9083-409B-B480-F7EE3D11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999317-8C8E-49ED-9C5A-1AB880777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321BE8-BFEF-4F87-BABB-67AD22111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2C2F6B-90BB-4F8A-B824-882773E8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49D699-A2E1-4864-BBEB-1448B8F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E7EC8A-9B6D-4F03-B201-5E6A60FA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86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69D1C-3D15-43FE-8E38-7CE7F614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B888C7-BAD8-46F0-A089-E210364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B5D4B0-2B6A-4836-9EFD-B8C6A2B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E6713E-CAE5-4DA9-8268-C7D07B66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611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A3F1FB-A038-42CE-83BA-465A90DE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1EC4EB-14F9-4AC0-A8BB-5C2596F0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4BB822-41C9-48A3-8D57-821DAAC4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238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AC3692-D0A7-4241-9182-6664E77F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BA7E2-045A-4811-840C-3092837B0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90CC26-C161-453F-B385-70C391A27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D37C8-BEFC-4CB8-B650-844FF081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9A74CD-351F-44EE-8311-8C68AE58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44BBA4-DC7E-4911-9D68-0E3364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1032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69A42-7FAA-4D27-908C-35BFD74A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093274-470F-4B7D-811D-0A7A71F60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3F26CA-60BC-4463-B1A9-2A1B56C06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935512-E02D-4633-B6B2-8A933DE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F66991-A93E-4AEE-AD44-ED6317E4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492903-5361-4E53-8F50-CA570C44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4900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5018B6-C2D3-460A-B054-1320D6A0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D4477A-7B1B-4CA5-B49F-7B1F4464B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3A7DEB-FFDA-4D4D-A92A-46BE9DB17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417E-01D5-487C-8D2F-9442D2DCEC50}" type="datetimeFigureOut">
              <a:rPr lang="ro-RO" smtClean="0"/>
              <a:t>06.10.2022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0539D6-68CC-4F33-B5BC-7F799FFEE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A194A-469C-4EC2-9F39-F56C9874E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812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F04460-9156-816F-7764-02D499A0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219325"/>
            <a:ext cx="10553700" cy="4476750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bg-BG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bg-BG" sz="3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„</a:t>
            </a:r>
            <a:r>
              <a:rPr lang="en-US" sz="3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Black Sea Archaeology as a Factor in Cultural Tourism</a:t>
            </a:r>
            <a:r>
              <a:rPr lang="bg-BG" sz="3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“</a:t>
            </a:r>
            <a:r>
              <a:rPr lang="bg-BG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bg-BG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27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Scientific – Practical Conference</a:t>
            </a:r>
            <a:r>
              <a:rPr lang="bg-BG" sz="27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  <a:t> </a:t>
            </a:r>
            <a:r>
              <a:rPr lang="bg-BG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  <a:t/>
            </a:r>
            <a:br>
              <a:rPr lang="bg-BG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</a:br>
            <a:r>
              <a:rPr lang="bg-BG" sz="1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  <a:t/>
            </a:r>
            <a:br>
              <a:rPr lang="bg-BG" sz="1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</a:br>
            <a:r>
              <a:rPr lang="en-US" sz="12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  <a:t>within </a:t>
            </a:r>
            <a:r>
              <a:rPr lang="bg-BG" sz="12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  <a:t> </a:t>
            </a:r>
            <a: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  <a:t/>
            </a:r>
            <a:b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Calibri"/>
                <a:cs typeface="Times New Roman"/>
              </a:rPr>
            </a:br>
            <a:r>
              <a:rPr lang="en-US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Project</a:t>
            </a:r>
            <a: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BSB867</a:t>
            </a:r>
            <a:r>
              <a:rPr lang="en-US" sz="1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Black Sea Archaeology, History and Culture Portal</a:t>
            </a:r>
            <a:b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bg-BG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bg-BG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bg-BG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 – 12 </a:t>
            </a:r>
            <a:r>
              <a:rPr lang="en-US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October</a:t>
            </a:r>
            <a:r>
              <a:rPr lang="bg-BG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2022 </a:t>
            </a:r>
            <a:r>
              <a:rPr lang="en-US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1600" b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Nessebar</a:t>
            </a:r>
            <a:r>
              <a:rPr lang="en-US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Bulgaria</a:t>
            </a:r>
            <a:br>
              <a:rPr lang="en-US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13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13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1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1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1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1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41" y="5448298"/>
            <a:ext cx="4301083" cy="115252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41016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56AF4E-AD51-2610-6791-858EAEAA0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125"/>
            <a:ext cx="10515600" cy="4033838"/>
          </a:xfrm>
        </p:spPr>
        <p:txBody>
          <a:bodyPr/>
          <a:lstStyle/>
          <a:p>
            <a:pPr marL="45720" lvl="0" indent="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en-US" sz="1600" b="1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PROJECT ACTIVITIES</a:t>
            </a:r>
            <a:r>
              <a:rPr lang="bg-BG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bg-BG" sz="12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Calibri"/>
              <a:cs typeface="Times New Roman"/>
            </a:endParaRPr>
          </a:p>
          <a:p>
            <a:pPr marL="45720" lvl="0" indent="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    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The main project activity is the development of the Web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P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ortal and the creation of digital content to reach the wider audience. For this purpose, an equipment for 3D scanning and modelling of cultural values was purchased.</a:t>
            </a:r>
            <a:endParaRPr lang="bg-BG" sz="14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Calibri"/>
              <a:cs typeface="Times New Roman"/>
            </a:endParaRPr>
          </a:p>
          <a:p>
            <a:pPr marL="45720" lvl="0" indent="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bg-BG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Exhibitions of old geographical maps highlighting the presence of the Black Sea region in European cartography over the centuries were held in the summer of 2021. The events wer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e hosted by the Partner organizations in each country. </a:t>
            </a:r>
          </a:p>
          <a:p>
            <a:pPr marL="45720" lvl="0" indent="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bg-BG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he joint scientific expedition in southern Romania was organized in June 2022. Archaeological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sites, part of the Roman road between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Adamklisi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 and </a:t>
            </a:r>
            <a:r>
              <a:rPr lang="en-US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Dunareni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, Constanta county, were scanned with the newly acquired project 3D mobile scanning station.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marL="45720" lvl="0" indent="0" algn="just">
              <a:lnSpc>
                <a:spcPct val="115000"/>
              </a:lnSpc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The 3D reconstructions created within the expedition will be part of the online Portal content.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410075"/>
            <a:ext cx="6191250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52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3" y="2040730"/>
            <a:ext cx="3206774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6" y="2720974"/>
            <a:ext cx="1830388" cy="163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4" y="5036342"/>
            <a:ext cx="215265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" y="4178300"/>
            <a:ext cx="320675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44" y="4450556"/>
            <a:ext cx="46815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7048499" y="2114550"/>
            <a:ext cx="3952875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sz="14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equipment was purchased within the project: </a:t>
            </a:r>
            <a:endParaRPr lang="bg-BG" sz="14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bg-BG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8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static modelling and scanning station</a:t>
            </a:r>
            <a:endParaRPr lang="bg-BG" sz="28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779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56AF4E-AD51-2610-6791-858EAEAA0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125"/>
            <a:ext cx="10515600" cy="4033838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en-US" sz="1800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Mobile 3D scanning station</a:t>
            </a:r>
            <a:r>
              <a:rPr lang="bg-BG" sz="1800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lang="en-US" sz="1800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hardware and software</a:t>
            </a:r>
            <a:r>
              <a:rPr lang="bg-BG" sz="1800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bg-BG" sz="1800" b="1" i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37" y="4464048"/>
            <a:ext cx="13176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0761" y="3556793"/>
            <a:ext cx="33416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5266530"/>
            <a:ext cx="19812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740818"/>
            <a:ext cx="334645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31" y="2687637"/>
            <a:ext cx="3511407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06" y="5053010"/>
            <a:ext cx="3309937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85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18" y="2248815"/>
            <a:ext cx="4102964" cy="306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695325" y="2921169"/>
            <a:ext cx="4581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endParaRPr kumimoji="0" lang="bg-BG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3" y="4077444"/>
            <a:ext cx="326707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1304924" y="2362200"/>
            <a:ext cx="4600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Specialized vehicle for transporting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of the mobile 3D scanning station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with the purpose of digitizing excavations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and remote archaeological objects </a:t>
            </a:r>
            <a:endParaRPr kumimoji="0" lang="bg-BG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2289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12" y="2085976"/>
            <a:ext cx="6626926" cy="367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8410575" y="2921169"/>
            <a:ext cx="286702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Newly equipped office space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for digitalization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of cultural heritage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in the Municipality of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Nessebar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 </a:t>
            </a:r>
            <a:r>
              <a:rPr kumimoji="0" lang="bg-BG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 </a:t>
            </a:r>
            <a:br>
              <a:rPr kumimoji="0" lang="bg-BG" sz="14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endParaRPr kumimoji="0" lang="bg-BG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2340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2076450"/>
            <a:ext cx="10515600" cy="4571999"/>
          </a:xfrm>
        </p:spPr>
        <p:txBody>
          <a:bodyPr/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0325"/>
            <a:ext cx="4736237" cy="299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2348879"/>
            <a:ext cx="262731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18" y="4691061"/>
            <a:ext cx="57610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2404313" y="2072759"/>
            <a:ext cx="4468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Organized activities within the </a:t>
            </a:r>
            <a:r>
              <a:rPr lang="en-US" b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proejct</a:t>
            </a:r>
            <a:r>
              <a:rPr lang="bg-BG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:</a:t>
            </a:r>
            <a:endParaRPr lang="bg-BG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rebuchet MS"/>
              <a:ea typeface="+mj-ea"/>
              <a:cs typeface="+mj-cs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5181600" y="2600325"/>
            <a:ext cx="3648075" cy="1722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Exhibition</a:t>
            </a:r>
            <a:r>
              <a:rPr lang="bg-BG" sz="12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 </a:t>
            </a:r>
            <a:endParaRPr lang="bg-BG" sz="12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rebuchet MS"/>
              <a:ea typeface="+mj-ea"/>
              <a:cs typeface="+mj-cs"/>
            </a:endParaRP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The Black Sea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 </a:t>
            </a:r>
            <a:r>
              <a:rPr lang="en-US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in the European Cartography</a:t>
            </a:r>
            <a:r>
              <a:rPr lang="bg-BG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 </a:t>
            </a:r>
            <a:endParaRPr lang="bg-BG" sz="20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rebuchet MS"/>
              <a:ea typeface="+mj-ea"/>
              <a:cs typeface="+mj-cs"/>
            </a:endParaRP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bg-BG" sz="12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/ </a:t>
            </a:r>
            <a:r>
              <a:rPr lang="en-US" sz="1200" b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Nessebar</a:t>
            </a:r>
            <a:r>
              <a:rPr lang="en-US" sz="12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, July 2021</a:t>
            </a:r>
            <a:endParaRPr lang="bg-BG" sz="12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rebuchet M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88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2095499"/>
            <a:ext cx="10515600" cy="4081463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bg-BG" sz="2000" b="1" dirty="0" smtClean="0">
              <a:solidFill>
                <a:srgbClr val="212745"/>
              </a:solidFill>
              <a:latin typeface="Trebuchet MS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bg-BG" sz="2000" b="1" dirty="0">
              <a:solidFill>
                <a:srgbClr val="212745"/>
              </a:solidFill>
              <a:latin typeface="Trebuchet MS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bg-BG" sz="2000" b="1" dirty="0" smtClean="0">
              <a:solidFill>
                <a:srgbClr val="212745"/>
              </a:solidFill>
              <a:latin typeface="Trebuchet MS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bg-BG" sz="2000" b="1" dirty="0">
                <a:solidFill>
                  <a:srgbClr val="212745"/>
                </a:solidFill>
                <a:latin typeface="Trebuchet MS"/>
              </a:rPr>
              <a:t> </a:t>
            </a:r>
            <a:r>
              <a:rPr lang="bg-BG" sz="2000" b="1" dirty="0" smtClean="0">
                <a:solidFill>
                  <a:srgbClr val="212745"/>
                </a:solidFill>
                <a:latin typeface="Trebuchet MS"/>
              </a:rPr>
              <a:t>         </a:t>
            </a:r>
            <a:r>
              <a:rPr lang="en-US" sz="2000" b="1" i="1" dirty="0" smtClean="0">
                <a:solidFill>
                  <a:srgbClr val="212745"/>
                </a:solidFill>
                <a:latin typeface="Trebuchet MS"/>
              </a:rPr>
              <a:t>Exhibition Catalogue</a:t>
            </a:r>
            <a:r>
              <a:rPr lang="bg-BG" sz="2000" b="1" dirty="0" smtClean="0">
                <a:solidFill>
                  <a:srgbClr val="212745"/>
                </a:solidFill>
                <a:latin typeface="Trebuchet MS"/>
              </a:rPr>
              <a:t>                  </a:t>
            </a:r>
            <a:endParaRPr lang="bg-BG" sz="2000" b="1" dirty="0">
              <a:solidFill>
                <a:srgbClr val="212745"/>
              </a:solidFill>
              <a:latin typeface="Trebuchet MS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bg-BG" sz="2000" b="1" dirty="0" smtClean="0">
                <a:solidFill>
                  <a:srgbClr val="212745"/>
                </a:solidFill>
                <a:latin typeface="Trebuchet MS"/>
              </a:rPr>
              <a:t>       </a:t>
            </a:r>
            <a:r>
              <a:rPr lang="en-US" sz="2400" b="1" dirty="0" smtClean="0">
                <a:solidFill>
                  <a:srgbClr val="212745"/>
                </a:solidFill>
                <a:latin typeface="Trebuchet MS"/>
              </a:rPr>
              <a:t>Mapping the Black Sea</a:t>
            </a:r>
            <a:r>
              <a:rPr lang="bg-BG" sz="2400" b="1" dirty="0" smtClean="0">
                <a:solidFill>
                  <a:srgbClr val="212745"/>
                </a:solidFill>
                <a:latin typeface="Trebuchet MS"/>
              </a:rPr>
              <a:t> </a:t>
            </a:r>
            <a:endParaRPr lang="bg-BG" sz="2400" b="1" dirty="0" smtClean="0">
              <a:solidFill>
                <a:srgbClr val="212745"/>
              </a:solidFill>
              <a:latin typeface="Trebuchet MS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bg-BG" sz="2000" b="1" dirty="0" smtClean="0">
                <a:solidFill>
                  <a:srgbClr val="212745"/>
                </a:solidFill>
                <a:latin typeface="Trebuchet MS"/>
              </a:rPr>
              <a:t>   </a:t>
            </a:r>
            <a:r>
              <a:rPr lang="en-US" sz="2000" b="1" dirty="0" smtClean="0">
                <a:solidFill>
                  <a:srgbClr val="212745"/>
                </a:solidFill>
                <a:latin typeface="Trebuchet MS"/>
              </a:rPr>
              <a:t>            </a:t>
            </a:r>
            <a:r>
              <a:rPr lang="en-US" sz="2000" b="1" dirty="0" smtClean="0">
                <a:solidFill>
                  <a:srgbClr val="212745"/>
                </a:solidFill>
                <a:latin typeface="Trebuchet MS"/>
              </a:rPr>
              <a:t>The Black Sea 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en-US" sz="2000" b="1" dirty="0" smtClean="0">
                <a:solidFill>
                  <a:srgbClr val="212745"/>
                </a:solidFill>
                <a:latin typeface="Trebuchet MS"/>
              </a:rPr>
              <a:t>     In the European </a:t>
            </a:r>
            <a:r>
              <a:rPr lang="en-US" sz="2000" b="1" dirty="0" smtClean="0">
                <a:solidFill>
                  <a:srgbClr val="212745"/>
                </a:solidFill>
                <a:latin typeface="Trebuchet MS"/>
              </a:rPr>
              <a:t>Cartography</a:t>
            </a:r>
            <a:endParaRPr lang="bg-BG" sz="2000" b="1" dirty="0">
              <a:solidFill>
                <a:srgbClr val="212745"/>
              </a:solidFill>
              <a:latin typeface="Trebuchet MS"/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182810"/>
            <a:ext cx="40544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156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7" y="2043113"/>
            <a:ext cx="6896555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3034190"/>
            <a:ext cx="43053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7953375" y="2362201"/>
            <a:ext cx="28003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Scientific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Expedition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June</a:t>
            </a:r>
            <a:r>
              <a:rPr lang="en-US" kern="0" dirty="0" smtClean="0">
                <a:solidFill>
                  <a:sysClr val="windowText" lastClr="000000"/>
                </a:solidFill>
              </a:rPr>
              <a:t> 2022</a:t>
            </a:r>
            <a:endParaRPr kumimoji="0" lang="bg-BG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424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2085975"/>
            <a:ext cx="10515600" cy="4090988"/>
          </a:xfrm>
        </p:spPr>
        <p:txBody>
          <a:bodyPr/>
          <a:lstStyle/>
          <a:p>
            <a:pPr marL="0" indent="0">
              <a:buNone/>
            </a:pPr>
            <a:endParaRPr lang="bg-BG" sz="24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endParaRPr lang="bg-BG" sz="24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endParaRPr lang="bg-BG" dirty="0">
              <a:sym typeface="Wingdings"/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4143375"/>
            <a:ext cx="7858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06" y="2060442"/>
            <a:ext cx="3348038" cy="190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59877"/>
            <a:ext cx="3209925" cy="204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84242"/>
            <a:ext cx="38957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4" y="1984242"/>
            <a:ext cx="3467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54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2085975"/>
            <a:ext cx="10515600" cy="40909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Project activities</a:t>
            </a:r>
            <a:r>
              <a:rPr lang="bg-BG" sz="2400" dirty="0" smtClean="0"/>
              <a:t>:                      </a:t>
            </a:r>
            <a:r>
              <a:rPr lang="en-US" sz="2400" dirty="0" smtClean="0"/>
              <a:t>            </a:t>
            </a:r>
            <a:r>
              <a:rPr lang="bg-BG" sz="2400" dirty="0" smtClean="0"/>
              <a:t>   </a:t>
            </a:r>
            <a:r>
              <a:rPr lang="en-US" sz="2400" dirty="0" smtClean="0"/>
              <a:t>        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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Creation of digital content</a:t>
            </a:r>
            <a:endParaRPr lang="bg-BG" sz="24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                                                   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   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scanning of museum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artefacts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                                                            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and archaeological sites</a:t>
            </a:r>
            <a:endParaRPr lang="bg-BG" sz="24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                                                             </a:t>
            </a:r>
          </a:p>
          <a:p>
            <a:pPr marL="0" indent="0">
              <a:buNone/>
            </a:pPr>
            <a:endParaRPr lang="bg-BG" sz="24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endParaRPr lang="bg-BG" sz="2400" dirty="0" smtClean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0" indent="0">
              <a:buNone/>
            </a:pPr>
            <a:endParaRPr lang="bg-BG" dirty="0">
              <a:sym typeface="Wingdings"/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79" y="3609975"/>
            <a:ext cx="4866221" cy="255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990850"/>
            <a:ext cx="18351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71" y="2563812"/>
            <a:ext cx="2084054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6" y="4702822"/>
            <a:ext cx="2286000" cy="172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72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6B95DD-7FDC-FE6E-CD82-E96146679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499"/>
            <a:ext cx="10515600" cy="4081463"/>
          </a:xfrm>
        </p:spPr>
        <p:txBody>
          <a:bodyPr numCol="2"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bg-BG" sz="1600" u="sng" dirty="0" smtClean="0">
              <a:solidFill>
                <a:srgbClr val="000000"/>
              </a:solidFill>
              <a:latin typeface="Times New Roman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Project</a:t>
            </a:r>
            <a:r>
              <a:rPr lang="en-US" sz="13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sz="2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BSB867</a:t>
            </a:r>
            <a:r>
              <a:rPr lang="en-US" sz="13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Black Sea Archaeology, History and Culture Portal</a:t>
            </a:r>
            <a:endParaRPr lang="bg-BG" sz="25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u="sng" dirty="0">
              <a:solidFill>
                <a:srgbClr val="000000"/>
              </a:solidFill>
              <a:latin typeface="Times New Roman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u="sng" dirty="0" smtClean="0">
                <a:solidFill>
                  <a:srgbClr val="000000"/>
                </a:solidFill>
                <a:latin typeface="Times New Roman"/>
              </a:rPr>
              <a:t>Source of funding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:   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Joint Operational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/>
              </a:rPr>
              <a:t>Programme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 Black Sea Basin 2014 – 2020 for Cross-Border Cooperation under the European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/>
              </a:rPr>
              <a:t>Neighbourhood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</a:rPr>
              <a:t> Instrument</a:t>
            </a:r>
            <a:endParaRPr lang="ru-RU" sz="2000" u="sng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u="sng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u="sng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</a:t>
            </a:r>
            <a:r>
              <a:rPr lang="ru-RU" sz="1800" u="sng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1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Jointly promote business and entrepreneurship in the tourism</a:t>
            </a:r>
            <a:r>
              <a:rPr lang="en-US" sz="1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cultural sectors</a:t>
            </a:r>
            <a:r>
              <a:rPr lang="ru-RU" sz="1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5019675" cy="151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131995"/>
            <a:ext cx="486405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09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1943099"/>
            <a:ext cx="10515600" cy="42338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sz="2400" dirty="0" smtClean="0"/>
          </a:p>
          <a:p>
            <a:pPr marL="0" indent="0">
              <a:buNone/>
            </a:pPr>
            <a:endParaRPr lang="bg-BG" sz="2400" dirty="0"/>
          </a:p>
        </p:txBody>
      </p:sp>
      <p:sp>
        <p:nvSpPr>
          <p:cNvPr id="2" name="Правоъгълник 1"/>
          <p:cNvSpPr/>
          <p:nvPr/>
        </p:nvSpPr>
        <p:spPr>
          <a:xfrm>
            <a:off x="914400" y="2200275"/>
            <a:ext cx="3905250" cy="2626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Black Sea Archaeology, History and Culture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8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Web Portal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sz="9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rebuchet MS"/>
              <a:ea typeface="+mj-ea"/>
              <a:cs typeface="+mj-cs"/>
            </a:endParaRP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4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rebuchet MS"/>
                <a:ea typeface="+mj-ea"/>
                <a:cs typeface="+mj-cs"/>
              </a:rPr>
              <a:t>https://arhicup.net/</a:t>
            </a:r>
            <a:endParaRPr lang="bg-BG" sz="24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rebuchet MS"/>
              <a:ea typeface="+mj-ea"/>
              <a:cs typeface="+mj-cs"/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186677"/>
            <a:ext cx="6167475" cy="242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86" y="4433011"/>
            <a:ext cx="3966139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83" y="4539194"/>
            <a:ext cx="1512000" cy="201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017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1943099"/>
            <a:ext cx="10515600" cy="42338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r>
              <a:rPr lang="en-US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bg-BG" sz="7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7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7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scanning of archaeological objects</a:t>
            </a:r>
            <a:endParaRPr lang="bg-BG" sz="7400" dirty="0"/>
          </a:p>
          <a:p>
            <a:pPr marL="0" lvl="0" indent="0">
              <a:buNone/>
            </a:pP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Lamp 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Phrygian 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mask,</a:t>
            </a:r>
          </a:p>
          <a:p>
            <a:pPr marL="0" indent="0">
              <a:buNone/>
            </a:pP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Moldova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bg-BG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bg-BG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None/>
            </a:pPr>
            <a:r>
              <a:rPr lang="bg-BG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5100" dirty="0" smtClean="0"/>
              <a:t>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St.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Todor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Church,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Nessebar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Bulgaria</a:t>
            </a:r>
            <a:endParaRPr lang="bg-BG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3443337"/>
            <a:ext cx="3386289" cy="249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8810625" y="2487333"/>
            <a:ext cx="2619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22222"/>
                </a:solidFill>
                <a:latin typeface="Open Sans"/>
              </a:rPr>
              <a:t>St</a:t>
            </a:r>
            <a:r>
              <a:rPr lang="en-US" sz="1600" b="1" dirty="0">
                <a:solidFill>
                  <a:srgbClr val="222222"/>
                </a:solidFill>
                <a:latin typeface="Open Sans"/>
              </a:rPr>
              <a:t>. John </a:t>
            </a:r>
            <a:r>
              <a:rPr lang="en-US" sz="1600" b="1" dirty="0" err="1">
                <a:solidFill>
                  <a:srgbClr val="222222"/>
                </a:solidFill>
                <a:latin typeface="Open Sans"/>
              </a:rPr>
              <a:t>Aliturgetos</a:t>
            </a:r>
            <a:r>
              <a:rPr lang="en-US" sz="1600" b="1" dirty="0">
                <a:solidFill>
                  <a:srgbClr val="222222"/>
                </a:solidFill>
                <a:latin typeface="Open Sans"/>
              </a:rPr>
              <a:t> </a:t>
            </a:r>
            <a:r>
              <a:rPr lang="en-US" sz="1600" b="1" dirty="0" smtClean="0">
                <a:solidFill>
                  <a:srgbClr val="222222"/>
                </a:solidFill>
                <a:latin typeface="Open Sans"/>
              </a:rPr>
              <a:t>Church in </a:t>
            </a:r>
            <a:r>
              <a:rPr lang="en-US" sz="1600" b="1" dirty="0" err="1" smtClean="0">
                <a:solidFill>
                  <a:srgbClr val="222222"/>
                </a:solidFill>
                <a:latin typeface="Open Sans"/>
              </a:rPr>
              <a:t>Nessebar</a:t>
            </a:r>
            <a:r>
              <a:rPr lang="en-US" sz="1600" b="1" dirty="0">
                <a:solidFill>
                  <a:srgbClr val="222222"/>
                </a:solidFill>
                <a:latin typeface="Open Sans"/>
              </a:rPr>
              <a:t>, Bulgaria</a:t>
            </a:r>
            <a:endParaRPr lang="bg-BG" sz="1600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20" y="4985152"/>
            <a:ext cx="2369310" cy="151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" y="3076884"/>
            <a:ext cx="2276476" cy="174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26" y="2533535"/>
            <a:ext cx="2600324" cy="18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7" y="4507643"/>
            <a:ext cx="279860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196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1943099"/>
            <a:ext cx="10515600" cy="42338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sz="2400" dirty="0" smtClean="0"/>
          </a:p>
          <a:p>
            <a:pPr marL="0" indent="0">
              <a:buNone/>
            </a:pPr>
            <a:endParaRPr lang="bg-BG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2" y="2062216"/>
            <a:ext cx="864224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13" y="3566962"/>
            <a:ext cx="5340298" cy="31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5565775"/>
            <a:ext cx="3249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689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32" y="2179131"/>
            <a:ext cx="3346994" cy="21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33" y="4422124"/>
            <a:ext cx="1239412" cy="5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39" y="5067717"/>
            <a:ext cx="31638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26267"/>
            <a:ext cx="42862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095917"/>
            <a:ext cx="33718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506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885824" y="2409825"/>
            <a:ext cx="10467975" cy="3767138"/>
          </a:xfrm>
        </p:spPr>
        <p:txBody>
          <a:bodyPr/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3146" name="Picture 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38" y="2381249"/>
            <a:ext cx="9998473" cy="393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191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838200" y="2152649"/>
            <a:ext cx="10515600" cy="4024313"/>
          </a:xfrm>
        </p:spPr>
        <p:txBody>
          <a:bodyPr/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9" y="3893017"/>
            <a:ext cx="6625065" cy="226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209675" y="2085975"/>
            <a:ext cx="956829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6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 </a:t>
            </a:r>
            <a:r>
              <a:rPr lang="en-US" sz="4600" b="1" kern="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j-ea"/>
                <a:cs typeface="+mj-cs"/>
              </a:rPr>
              <a:t>THANK YOU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kern="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j-ea"/>
                <a:cs typeface="+mj-cs"/>
              </a:rPr>
              <a:t>FOR YOUR ATTENTION</a:t>
            </a:r>
            <a:r>
              <a:rPr kumimoji="0" lang="bg-BG" sz="46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rPr>
              <a:t>!</a:t>
            </a:r>
            <a:endParaRPr kumimoji="0" lang="bg-BG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159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044103"/>
            <a:ext cx="7658100" cy="44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546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66924"/>
            <a:ext cx="7867649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098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72" y="2162175"/>
            <a:ext cx="7541378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19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114550"/>
            <a:ext cx="8220075" cy="432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69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TARGET GROUPS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:</a:t>
            </a:r>
            <a:endParaRPr lang="bg-BG" sz="1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Calibri"/>
                <a:cs typeface="Times New Roman"/>
                <a:sym typeface="Wingdings"/>
              </a:rPr>
              <a:t>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Professionals in the field of archaeology and cultural heritage: experts, researchers, students, Archaeology and Cultural Heritage consultants;</a:t>
            </a:r>
            <a:endParaRPr lang="bg-BG" sz="1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Calibri"/>
                <a:cs typeface="Times New Roman"/>
                <a:sym typeface="Wingdings"/>
              </a:rPr>
              <a:t>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People interested in </a:t>
            </a:r>
            <a:r>
              <a:rPr lang="en-US" sz="1400" dirty="0" smtClean="0">
                <a:latin typeface="Times New Roman"/>
                <a:ea typeface="Calibri"/>
                <a:cs typeface="Times New Roman"/>
              </a:rPr>
              <a:t>history 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and culture;</a:t>
            </a:r>
            <a:endParaRPr lang="bg-BG" sz="1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Calibri"/>
                <a:cs typeface="Times New Roman"/>
                <a:sym typeface="Wingdings"/>
              </a:rPr>
              <a:t>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Museum specialist;</a:t>
            </a:r>
            <a:endParaRPr lang="bg-BG" sz="1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Calibri"/>
                <a:cs typeface="Times New Roman"/>
                <a:sym typeface="Wingdings"/>
              </a:rPr>
              <a:t>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Representatives of the tourism sector;</a:t>
            </a:r>
            <a:endParaRPr lang="bg-BG" sz="1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Calibri"/>
                <a:cs typeface="Times New Roman"/>
                <a:sym typeface="Wingdings"/>
              </a:rPr>
              <a:t>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 Tourists and guests of the Black Sea region;</a:t>
            </a:r>
            <a:endParaRPr lang="bg-BG" sz="1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400" dirty="0">
                <a:latin typeface="Times New Roman"/>
                <a:ea typeface="Calibri"/>
                <a:cs typeface="Times New Roman"/>
                <a:sym typeface="Wingdings"/>
              </a:rPr>
              <a:t>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Internet users who would like to extend their knowledge </a:t>
            </a:r>
            <a:r>
              <a:rPr lang="en-US" sz="1400" dirty="0" smtClean="0">
                <a:latin typeface="Times New Roman"/>
                <a:ea typeface="Calibri"/>
                <a:cs typeface="Times New Roman"/>
              </a:rPr>
              <a:t>about </a:t>
            </a:r>
            <a:r>
              <a:rPr lang="en-US" sz="1400" dirty="0">
                <a:latin typeface="Times New Roman"/>
                <a:ea typeface="Calibri"/>
                <a:cs typeface="Times New Roman"/>
              </a:rPr>
              <a:t>historical sites of the Black Sea coast; </a:t>
            </a:r>
            <a:endParaRPr lang="bg-BG" sz="1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397376"/>
            <a:ext cx="2713038" cy="20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артина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97374"/>
            <a:ext cx="1896110" cy="105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576888"/>
            <a:ext cx="15430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571205"/>
            <a:ext cx="10969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3956050"/>
            <a:ext cx="151765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01" y="2050577"/>
            <a:ext cx="6767147" cy="146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3619500"/>
            <a:ext cx="92487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5468368"/>
            <a:ext cx="4949797" cy="102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1419223" y="3619500"/>
            <a:ext cx="7724777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300" b="1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RESULTS</a:t>
            </a:r>
            <a:r>
              <a:rPr lang="bg-BG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bg-BG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bg-BG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 </a:t>
            </a: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Creation of a Web Portal aggregating digitized cultural collections of galleries, libraries, archives and museums, particularly:</a:t>
            </a:r>
          </a:p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- an Integrated Library System for collecting bibliographic data;</a:t>
            </a:r>
          </a:p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- a Digital Library for description and presentation of photos, audio and video data collections;</a:t>
            </a:r>
          </a:p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- 3D models of small archaeological objects/ museum artefacts as well as sites like historical buildings, monuments, excavations; </a:t>
            </a:r>
            <a:endParaRPr lang="bg-BG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digital collections of old maps of the Black Sea region;</a:t>
            </a:r>
          </a:p>
          <a:p>
            <a:pPr marL="228600" lvl="0" indent="-18288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Tx/>
              <a:buChar char="-"/>
            </a:pP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Web-GIS </a:t>
            </a: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3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3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eoreferencing</a:t>
            </a:r>
            <a:r>
              <a:rPr lang="en-US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presented objects</a:t>
            </a:r>
            <a:r>
              <a:rPr lang="bg-BG" sz="1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bg-BG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4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2159793"/>
            <a:ext cx="7486650" cy="43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88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511</Words>
  <Application>Microsoft Office PowerPoint</Application>
  <PresentationFormat>По избор</PresentationFormat>
  <Paragraphs>91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25</vt:i4>
      </vt:variant>
    </vt:vector>
  </HeadingPairs>
  <TitlesOfParts>
    <vt:vector size="26" baseType="lpstr">
      <vt:lpstr>Office Theme</vt:lpstr>
      <vt:lpstr> „The Black Sea Archaeology as a Factor in Cultural Tourism“  Scientific – Practical Conference   within   Project  BSB867  Black Sea Archaeology, History and Culture Portal  10 – 12 October 2022  Nessebar, Bulgaria     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Jesica</dc:creator>
  <cp:lastModifiedBy>Proletina Dimova</cp:lastModifiedBy>
  <cp:revision>169</cp:revision>
  <dcterms:created xsi:type="dcterms:W3CDTF">2018-08-30T12:28:00Z</dcterms:created>
  <dcterms:modified xsi:type="dcterms:W3CDTF">2022-10-06T13:18:06Z</dcterms:modified>
</cp:coreProperties>
</file>