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sldIdLst>
    <p:sldId id="261" r:id="rId2"/>
    <p:sldId id="259" r:id="rId3"/>
    <p:sldId id="260" r:id="rId4"/>
    <p:sldId id="262" r:id="rId5"/>
    <p:sldId id="266" r:id="rId6"/>
    <p:sldId id="263" r:id="rId7"/>
    <p:sldId id="284" r:id="rId8"/>
    <p:sldId id="267" r:id="rId9"/>
    <p:sldId id="265" r:id="rId10"/>
    <p:sldId id="264" r:id="rId11"/>
    <p:sldId id="285" r:id="rId12"/>
    <p:sldId id="271" r:id="rId13"/>
    <p:sldId id="270" r:id="rId14"/>
    <p:sldId id="269" r:id="rId15"/>
    <p:sldId id="268" r:id="rId16"/>
    <p:sldId id="276" r:id="rId17"/>
    <p:sldId id="275" r:id="rId18"/>
    <p:sldId id="274" r:id="rId19"/>
    <p:sldId id="290" r:id="rId20"/>
    <p:sldId id="307" r:id="rId21"/>
    <p:sldId id="289" r:id="rId22"/>
    <p:sldId id="273" r:id="rId23"/>
    <p:sldId id="272" r:id="rId24"/>
    <p:sldId id="292" r:id="rId25"/>
    <p:sldId id="293" r:id="rId26"/>
    <p:sldId id="281" r:id="rId27"/>
    <p:sldId id="295" r:id="rId28"/>
    <p:sldId id="296" r:id="rId29"/>
    <p:sldId id="280" r:id="rId30"/>
    <p:sldId id="299" r:id="rId31"/>
    <p:sldId id="304" r:id="rId32"/>
    <p:sldId id="279" r:id="rId33"/>
    <p:sldId id="278" r:id="rId34"/>
    <p:sldId id="308" r:id="rId35"/>
    <p:sldId id="277" r:id="rId36"/>
    <p:sldId id="311" r:id="rId37"/>
    <p:sldId id="297" r:id="rId38"/>
    <p:sldId id="309" r:id="rId39"/>
    <p:sldId id="301" r:id="rId40"/>
    <p:sldId id="298" r:id="rId41"/>
    <p:sldId id="312" r:id="rId42"/>
    <p:sldId id="303" r:id="rId43"/>
    <p:sldId id="305" r:id="rId44"/>
    <p:sldId id="282" r:id="rId45"/>
    <p:sldId id="313" r:id="rId46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0" orient="horz" pos="2160" userDrawn="1">
          <p15:clr>
            <a:srgbClr val="A4A3A4"/>
          </p15:clr>
        </p15:guide>
        <p15:guide id="1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-14" y="-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горен колонтитул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Държател на дата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Държател на изображение на слайд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Държател на бележки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/>
          </a:p>
          <a:p>
            <a:pPr lvl="0"/>
            <a:r>
              <a:rPr lang="bg-BG" altLang="en-US"/>
              <a:t>Натиснете, за да редактирате стиловете на текста в образеца</a:t>
            </a:r>
            <a:endParaRPr lang="en-US"/>
          </a:p>
          <a:p>
            <a:pPr lvl="1"/>
            <a:r>
              <a:rPr lang="bg-BG" altLang="en-US"/>
              <a:t>Второ ниво</a:t>
            </a:r>
            <a:endParaRPr lang="en-US"/>
          </a:p>
          <a:p>
            <a:pPr lvl="2"/>
            <a:r>
              <a:rPr lang="bg-BG" altLang="en-US"/>
              <a:t>Трето ниво</a:t>
            </a:r>
            <a:endParaRPr lang="en-US"/>
          </a:p>
          <a:p>
            <a:pPr lvl="3"/>
            <a:r>
              <a:rPr lang="bg-BG" altLang="en-US"/>
              <a:t>Четвърто ниво</a:t>
            </a:r>
            <a:endParaRPr lang="en-US"/>
          </a:p>
          <a:p>
            <a:pPr lvl="4"/>
            <a:r>
              <a:rPr lang="bg-BG" altLang="en-US"/>
              <a:t>Пето ниво</a:t>
            </a:r>
            <a:endParaRPr lang="en-US"/>
          </a:p>
        </p:txBody>
      </p:sp>
      <p:sp>
        <p:nvSpPr>
          <p:cNvPr id="6" name="Държател на долен колонтитул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Държател на номера н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5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BAE9AB6-90FB-4843-BBBF-BF9D554306D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A2D0F4D-CED5-4DBE-B388-DDEF470DEBB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D28EF96-F3ED-4636-A6D4-4587F3AF7F8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196C5E3-BC36-48EB-B60E-061A76F790F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017D755-4579-4FA6-99C4-A83852A63E39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9DD9485-DC37-4825-8BA7-07C9E36665B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9A28E04-7658-4DC4-A75D-3929F996EA78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311CE0B-5453-4378-8B8D-746130292C4A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3468CDE-A275-45A9-9CC3-231C1A3983EA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595AE50-F16C-43DB-9284-8B7E0D248CA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86FDEAD-7357-4F14-A8B1-CFC43B74B7E7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308320D-5AEF-40D4-A0BF-FD110E0446F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6C853F2-80FC-4B28-8630-D99970C13391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7102A1B-8A22-40DC-83E2-0B913346CFD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422EB83-F65F-4946-B643-EB70614EB7CE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0E3EDBA-C054-4E4E-947F-91E0060DE34B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B922D44-3937-43B4-990B-733B448C0504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8C28630-C363-4B72-AF92-306D7A2B6C20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C5EC96C-0BDD-48FB-AAF8-0CE0B8BCF5CA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7F516C2-3200-4723-869A-AF41990E19E7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4CD6075-1811-4A94-9F70-94EFE64C58AA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0302775-8FF3-4DDD-8CD1-45CADE342470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8ADD2C7-3477-4349-9B05-CDC69039C4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538B4B1-92D9-48E1-B713-569F0D2A93C1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CF4D7A7-DD0A-4937-A4E1-B2A9830AFABC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00485B6-F064-4889-B19E-A0A648C8FAFB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48F6F64-7561-4E7E-A24E-B2C8FA235AE2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55D1AB9-6A4E-4953-BD4B-A1037C6E2AA2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0122906-AE9D-4852-8688-8556DCEBA3D5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6F94710-410E-464D-A47F-AEB59085D62F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34AB7D2-0399-43E0-9D00-3B438D4327EE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58A0BEE-16DB-41E4-A791-93692A5893DC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99B55A2-EA25-47AA-90BE-4A9C7AF77F63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FF725B8-B255-46B6-BB20-CB6EB6904BB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0F3C6C2-D2BA-4E2D-A578-9F1253C38006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1B5C782-B4C3-4865-8B6E-B4B3569C3CDA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9D514AA-4A59-4560-BD80-44E17CA20509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CFED16A-DAD5-411B-AA8B-575AA550EC61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1E33BDC-CBCC-4DAE-9333-435C9C11640D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15874B2-FD79-4266-9EFB-30C3AE4BDB39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76DD026-FFB9-4A25-B1C3-777EDEB8B46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50FE821-C58E-4EF3-8D3A-2FA01AD6482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7ED7FDE-10F1-4986-BF53-88005B92A7E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22F6FFE-3E6F-414F-AFA0-7A06828E9F6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ържател на изображение на слайд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текст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Държател на номера н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91E3463-7636-4DBB-9BEB-743D7F42C22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26.11.2022</a:t>
            </a:fld>
            <a:endParaRPr lang="ro-RO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26.11.2022</a:t>
            </a:fld>
            <a:endParaRPr lang="ro-RO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26.11.2022</a:t>
            </a:fld>
            <a:endParaRPr lang="ro-RO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26.11.2022</a:t>
            </a:fld>
            <a:endParaRPr lang="ro-RO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26.11.2022</a:t>
            </a:fld>
            <a:endParaRPr lang="ro-RO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26.11.2022</a:t>
            </a:fld>
            <a:endParaRPr lang="ro-RO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26.11.2022</a:t>
            </a:fld>
            <a:endParaRPr lang="ro-RO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26.11.2022</a:t>
            </a:fld>
            <a:endParaRPr lang="ro-RO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26.11.2022</a:t>
            </a:fld>
            <a:endParaRPr lang="ro-RO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26.11.2022</a:t>
            </a:fld>
            <a:endParaRPr lang="ro-RO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26.11.2022</a:t>
            </a:fld>
            <a:endParaRPr lang="ro-RO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6417E-01D5-487C-8D2F-9442D2DCEC50}" type="datetimeFigureOut">
              <a:rPr lang="ro-RO" smtClean="0"/>
              <a:t>26.11.2022</a:t>
            </a:fld>
            <a:endParaRPr lang="ro-RO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bmp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bg-BG" sz="2400" b="0" i="0" u="none" strike="noStrike">
              <a:latin typeface="+mn-lt"/>
              <a:ea typeface="+mn-ea"/>
              <a:cs typeface="+mn-cs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bg-BG" sz="2400" b="0" i="0" u="none" strike="noStrike">
              <a:latin typeface="+mn-lt"/>
              <a:ea typeface="+mn-ea"/>
              <a:cs typeface="+mn-cs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2400" b="0" i="0" u="none" strike="noStrike">
                <a:latin typeface="+mn-lt"/>
                <a:ea typeface="+mn-ea"/>
                <a:cs typeface="+mn-cs"/>
              </a:rPr>
              <a:t>ПРИНОСЪТ НА ЖЕНИТЕ В АРХЕОЛОГИЯТА НА ЗАПАДНИЯ БРЯГ НА ПОНТОС ЕВКСИНОС</a:t>
            </a:r>
            <a:r>
              <a:rPr lang="en-GB" sz="2400" b="0" i="0" u="none" strike="noStrike">
                <a:latin typeface="+mn-lt"/>
                <a:ea typeface="+mn-ea"/>
                <a:cs typeface="+mn-cs"/>
              </a:rPr>
              <a:t>  </a:t>
            </a:r>
          </a:p>
          <a:p>
            <a:pPr marL="1371600" marR="0" indent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0" i="0" u="none" strike="noStrike">
                <a:latin typeface="+mn-lt"/>
                <a:ea typeface="+mn-ea"/>
                <a:cs typeface="+mn-cs"/>
              </a:rPr>
              <a:t>                                 </a:t>
            </a:r>
            <a:endParaRPr lang="bg-BG" sz="2400" b="0" i="0" u="none" strike="noStrike">
              <a:latin typeface="+mn-lt"/>
              <a:ea typeface="+mn-ea"/>
              <a:cs typeface="+mn-cs"/>
            </a:endParaRPr>
          </a:p>
          <a:p>
            <a:pPr marL="1371600" marR="0" indent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2400" b="0" i="0" u="none" strike="noStrike">
                <a:latin typeface="+mn-lt"/>
                <a:ea typeface="+mn-ea"/>
                <a:cs typeface="+mn-cs"/>
              </a:rPr>
              <a:t>		ДИАНА ГЕРГОВА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7757984" y="1971503"/>
            <a:ext cx="3513437" cy="553267"/>
          </a:xfrm>
          <a:prstGeom prst="rect">
            <a:avLst/>
          </a:prstGeom>
        </p:spPr>
        <p:txBody>
          <a:bodyPr/>
          <a:lstStyle/>
          <a:p>
            <a:r>
              <a:rPr lang="en-US" sz="1600" b="0" i="0" u="none" strike="noStrike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g-BG" sz="1600" b="0" i="0" u="none" strike="noStrike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ЮЖНИТЕ РИМСКИ ТЕРМИ</a:t>
            </a:r>
            <a:endParaRPr lang="en-US" sz="1600" b="0" i="0" u="none" strike="noStrik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xfrm>
            <a:off x="7201929" y="1825625"/>
            <a:ext cx="4990071" cy="5144230"/>
          </a:xfrm>
          <a:prstGeom prst="rect">
            <a:avLst/>
          </a:prstGeom>
        </p:spPr>
        <p:txBody>
          <a:bodyPr/>
          <a:lstStyle/>
          <a:p>
            <a:endParaRPr lang="en-US" sz="1600" b="0" i="0" u="none" strike="noStrik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600" b="0" i="0" u="none" strike="noStrik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Южни</a:t>
            </a:r>
            <a:r>
              <a:rPr lang="bg-BG"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те </a:t>
            </a: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 римски терми</a:t>
            </a:r>
            <a:r>
              <a:rPr lang="bg-BG"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 са </a:t>
            </a: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 проучен</a:t>
            </a:r>
            <a:r>
              <a:rPr lang="bg-BG"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и</a:t>
            </a: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  през 1961</a:t>
            </a:r>
            <a:r>
              <a:rPr lang="bg-BG"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 - 62 </a:t>
            </a: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г.    Архитектурният комплекс се е намирал точно над морския бряг, на две тераси. Долната най вероятно е била съблекалня, от която по каменно стълбище се влиза в широк вътрешен двор (палестра), а оттам до повечето помещения – тепидариум, калдариум, фригидариум и др.</a:t>
            </a:r>
            <a:endParaRPr lang="bg-BG" sz="1600" b="0" i="0" u="none" strike="noStrike">
              <a:solidFill>
                <a:srgbClr val="000000"/>
              </a:solidFill>
              <a:latin typeface="Calibri" panose="020F0502020204030204" charset="0"/>
            </a:endParaRPr>
          </a:p>
          <a:p>
            <a:pPr marL="0" indent="0" algn="just">
              <a:buNone/>
            </a:pP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 Непосредс</a:t>
            </a:r>
            <a:r>
              <a:rPr lang="bg-BG"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т</a:t>
            </a: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вено до термите е открита вана за избистряне на стъкло, датирана от V-VI</a:t>
            </a:r>
            <a:r>
              <a:rPr lang="bg-BG"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 </a:t>
            </a: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в.  От разкопките произхождат много ценни находки - накити, глинени лампи, амфори, над 450 бронзови монети,  оброчни релефи на тракийския бог-конник и тракийската богиня Бендида, плочи, изобразяващи седнала жена и Ерос, култов съд, които свидетелстват за култовата функция на сградата в североизточната част на обекта  – светилище на тракийския бог-конник и тракийската богиня Бендида.</a:t>
            </a:r>
            <a:r>
              <a:rPr lang="en-US" sz="1600" b="0" i="0" u="none" strike="noStrike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5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743" y="2248136"/>
            <a:ext cx="7008700" cy="46098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6316362" y="1065341"/>
            <a:ext cx="5037438" cy="2733197"/>
          </a:xfrm>
          <a:prstGeom prst="rect">
            <a:avLst/>
          </a:prstGeom>
        </p:spPr>
        <p:txBody>
          <a:bodyPr/>
          <a:lstStyle/>
          <a:p>
            <a:r>
              <a:rPr lang="bg-BG" sz="2000"/>
              <a:t>ЮЖНИТЕ  РИМСКИ ТЕРМИ</a:t>
            </a:r>
            <a:endParaRPr sz="2000"/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xfrm>
            <a:off x="6096000" y="2814165"/>
            <a:ext cx="5257800" cy="3362798"/>
          </a:xfrm>
          <a:prstGeom prst="rect">
            <a:avLst/>
          </a:prstGeom>
        </p:spPr>
        <p:txBody>
          <a:bodyPr/>
          <a:lstStyle/>
          <a:p>
            <a:r>
              <a:rPr lang="bg-BG" sz="1600" b="0" i="0" u="none" strike="noStrike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Днес социализираните  римски терми са място за различни културни инициативи</a:t>
            </a:r>
            <a:r>
              <a:rPr lang="en-US" sz="1600" b="0" i="0" u="none" strike="noStrike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600" b="0" i="0" u="none" strike="noStrik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285548"/>
            <a:ext cx="5531875" cy="4572452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"/>
          <a:stretch/>
        </p:blipFill>
        <p:spPr>
          <a:xfrm>
            <a:off x="6096000" y="3525680"/>
            <a:ext cx="2926572" cy="3196575"/>
          </a:xfrm>
          <a:prstGeom prst="rect">
            <a:avLst/>
          </a:prstGeom>
        </p:spPr>
      </p:pic>
      <p:pic>
        <p:nvPicPr>
          <p:cNvPr id="6" name="Изображение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73195" y="3597761"/>
            <a:ext cx="2291029" cy="31965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8662087" cy="1325563"/>
          </a:xfrm>
          <a:prstGeom prst="rect">
            <a:avLst/>
          </a:prstGeom>
        </p:spPr>
        <p:txBody>
          <a:bodyPr/>
          <a:lstStyle/>
          <a:p>
            <a:endParaRPr lang="en-US" sz="2800" b="0" i="0" u="none" strike="noStrik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800" b="0" i="0" u="none" strike="noStrik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800" b="0" i="0" u="none" strike="noStrik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800" b="0" i="0" u="none" strike="noStrik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800" b="0" i="0" u="none" strike="noStrik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800" b="0" i="0" u="none" strike="noStrik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bg-BG" sz="2800" b="0" i="0" u="none" strike="noStrik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bg-BG" sz="2800" b="0" i="0" u="none" strike="noStrik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bg-BG" sz="2000" b="0" i="0" u="none" strike="noStrike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КАЛИАКРА И НЕЙНИТЕ </a:t>
            </a:r>
          </a:p>
          <a:p>
            <a:r>
              <a:rPr lang="bg-BG" sz="2000" b="0" i="0" u="none" strike="noStrike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ИЗСЛЕДОВАТЕЛКИ</a:t>
            </a:r>
            <a:r>
              <a:rPr lang="en-GB" sz="2000" b="0" i="0" u="none" strike="noStrike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sz="2000"/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xfrm>
            <a:off x="333632" y="1825625"/>
            <a:ext cx="5500817" cy="5360473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endParaRPr lang="en-US"/>
          </a:p>
          <a:p>
            <a:pPr marL="0" indent="0" algn="just">
              <a:buNone/>
            </a:pPr>
            <a:endParaRPr lang="bg-BG" sz="1600" b="0" i="0" u="none" strike="noStrike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bg-BG" sz="1600" b="0" i="0" u="none" strike="noStrike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Изключително красивият нос Каликра е обект на дългогодишни проучвания още от </a:t>
            </a:r>
            <a:r>
              <a:rPr lang="en-GB" sz="1600" b="0" i="0" u="none" strike="noStrike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60-70</a:t>
            </a:r>
            <a:r>
              <a:rPr lang="bg-BG" sz="1600" b="0" i="0" u="none" strike="noStrike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години на 20 век. Наред с  Г. Джингов, изследвания правят и А. Балканска и М. Йосифова. Тогава са  открити останките от тракийското укрепено селище Тиризис, известно от Страбон като седалище на прочутия пълководец на Александър Лизимах,  изследвана е укрепителната система от римската и късноантичната епоха, когато селището се нарича Акре.</a:t>
            </a:r>
          </a:p>
          <a:p>
            <a:pPr marL="0" indent="0" algn="just">
              <a:buNone/>
            </a:pPr>
            <a:r>
              <a:rPr lang="bg-BG" sz="1600" b="0" i="0" u="none" strike="noStrike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През 10  в. крепостта   носи името Татрасида и Тетрасиада.</a:t>
            </a:r>
          </a:p>
          <a:p>
            <a:pPr marL="0" indent="0" algn="just">
              <a:buNone/>
            </a:pPr>
            <a:r>
              <a:rPr lang="bg-BG" sz="1600" b="0" i="0" u="none" strike="noStrike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Във втората половина на 14 в. болярите Балик и Добротица правят крепостта столица на тяхното независимо деспотство  на Добруджа,  или Карвуна, което сече и свои монети. </a:t>
            </a:r>
          </a:p>
          <a:p>
            <a:pPr marL="0" indent="0" algn="just">
              <a:buNone/>
            </a:pPr>
            <a:r>
              <a:rPr lang="bg-BG" sz="1600" b="0" i="0" u="none" strike="noStrike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Пада под османска власт през 13</a:t>
            </a:r>
            <a:r>
              <a:rPr lang="en-GB" sz="1600" b="0" i="0" u="none" strike="noStrike">
                <a:solidFill>
                  <a:srgbClr val="000000"/>
                </a:solidFill>
                <a:latin typeface="+mn-lt"/>
                <a:ea typeface="+mn-ea"/>
                <a:cs typeface="+mn-cs"/>
              </a:rPr>
              <a:t>93-1394</a:t>
            </a:r>
            <a:r>
              <a:rPr lang="bg-BG" sz="1600" b="0" i="0" u="none" strike="noStrike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GB" sz="1600" b="0" i="0" u="none" strike="noStrike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  <a:endParaRPr lang="en-US" sz="160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6000" y="2851449"/>
            <a:ext cx="5847422" cy="39138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838200" y="1456639"/>
            <a:ext cx="10515600" cy="532671"/>
          </a:xfrm>
          <a:prstGeom prst="rect">
            <a:avLst/>
          </a:prstGeom>
        </p:spPr>
        <p:txBody>
          <a:bodyPr/>
          <a:lstStyle/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bg-BG" sz="2400"/>
              <a:t>ПОДНОВЕНИТЕ ИЗСЛЕДВАНИЯ НА БОНИ ПЕТРУНОВА ОТ НИМ</a:t>
            </a:r>
            <a:endParaRPr sz="2400"/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xfrm>
            <a:off x="838200" y="2597922"/>
            <a:ext cx="10773032" cy="106773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Проучванията, подновени през 2004 г.  от  д-р Бони Петрунова установяват  прабългарско присъствие -  огромна култова яма със следи от магически ритуали,  </a:t>
            </a:r>
            <a:r>
              <a:rPr lang="bg-BG"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откриват  </a:t>
            </a: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 абсида  от църква, свързана с  богатия средновековен некропол, </a:t>
            </a:r>
            <a:r>
              <a:rPr lang="bg-BG"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както </a:t>
            </a: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 и </a:t>
            </a:r>
            <a:r>
              <a:rPr lang="bg-BG"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останки от </a:t>
            </a: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тракийско светилище с врязани структури ,  вероятно посветено на  Залмоксис и свързано с  елинистическия Тиризис.</a:t>
            </a:r>
            <a:endParaRPr sz="1600" u="none"/>
          </a:p>
        </p:txBody>
      </p:sp>
      <p:pic>
        <p:nvPicPr>
          <p:cNvPr id="4" name="Изображение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05332" y="3820114"/>
            <a:ext cx="4948468" cy="3037887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5539" y="3820114"/>
            <a:ext cx="4876389" cy="30378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838200" y="2002395"/>
            <a:ext cx="10783329" cy="1025010"/>
          </a:xfrm>
          <a:prstGeom prst="rect">
            <a:avLst/>
          </a:prstGeom>
        </p:spPr>
        <p:txBody>
          <a:bodyPr/>
          <a:lstStyle/>
          <a:p>
            <a:pPr algn="ctr"/>
            <a:r>
              <a:rPr sz="2800" b="0" i="0" u="none" strike="noStrike">
                <a:solidFill>
                  <a:srgbClr val="000000"/>
                </a:solidFill>
                <a:latin typeface="Calibri" panose="020F0502020204030204" charset="0"/>
              </a:rPr>
              <a:t>НЕСЕБЪР И ЖЕНИТЕ, КОИТО ГО ПРЕВЪРНАХА В ГРАД- МУЗЕЙ И ГРАД НА ЮНЕСКО</a:t>
            </a:r>
            <a:endParaRPr sz="2800"/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xfrm>
            <a:off x="838200" y="3576165"/>
            <a:ext cx="10515600" cy="2600798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027405"/>
            <a:ext cx="12192000" cy="44449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838200" y="1693476"/>
            <a:ext cx="10515600" cy="697428"/>
          </a:xfrm>
          <a:prstGeom prst="rect">
            <a:avLst/>
          </a:prstGeom>
        </p:spPr>
        <p:txBody>
          <a:bodyPr/>
          <a:lstStyle/>
          <a:p>
            <a:r>
              <a:rPr lang="bg-BG" sz="2000" b="1"/>
              <a:t>НЕСЕБЪР.</a:t>
            </a:r>
            <a:endParaRPr sz="2000" b="1"/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xfrm>
            <a:off x="313038" y="1848297"/>
            <a:ext cx="7817708" cy="4328666"/>
          </a:xfrm>
          <a:prstGeom prst="rect">
            <a:avLst/>
          </a:prstGeom>
        </p:spPr>
        <p:txBody>
          <a:bodyPr/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600" b="0" i="0" u="none" strike="noStrike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Несебър  е д</a:t>
            </a: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ревното тракийско селище , станало елинската колония  Месамбрия около 510 г. Пр. Хр.   и римски град Месамбрия Понтика. Установени са 5  хронологически периода на урбанизация</a:t>
            </a:r>
            <a:r>
              <a:rPr lang="bg-BG"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, с </a:t>
            </a: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 най- ранна крепостна стена от 8 в. пр.</a:t>
            </a:r>
            <a:r>
              <a:rPr lang="en-US"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 </a:t>
            </a: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Хр., опасваща го друга от 4 век пр.н.е. , и  нов</a:t>
            </a:r>
            <a:r>
              <a:rPr lang="bg-BG"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а</a:t>
            </a: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 от средата на V в.  в “опус микстум.</a:t>
            </a:r>
            <a:endParaRPr lang="bg-BG" sz="1600" b="0" i="0" u="none" strike="noStrike">
              <a:solidFill>
                <a:srgbClr val="000000"/>
              </a:solidFill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Има данни за храмове на Зевс и </a:t>
            </a:r>
            <a:r>
              <a:rPr lang="en-US"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 </a:t>
            </a:r>
            <a:r>
              <a:rPr lang="bg-BG"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на </a:t>
            </a: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закрилника на града - Аполон,на Асклепий, Хеката, Изида, Дионис, Тракийския конник (Хероса),</a:t>
            </a:r>
            <a:r>
              <a:rPr lang="bg-BG"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 за </a:t>
            </a: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театър и големи терми.</a:t>
            </a:r>
            <a:r>
              <a:rPr lang="bg-BG"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  Градът е п</a:t>
            </a: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рисъединен   през 812 г. </a:t>
            </a:r>
            <a:r>
              <a:rPr lang="bg-BG"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к</a:t>
            </a: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ъм българската държава, като до края на XIV</a:t>
            </a:r>
            <a:r>
              <a:rPr lang="bg-BG"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 </a:t>
            </a: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в.  при войните между българи и византийци често преминава от едни ръце в други. Забележителни са християнските паметници в Несебър.</a:t>
            </a:r>
            <a:endParaRPr lang="bg-BG" sz="1600" b="0" i="0" u="none" strike="noStrike">
              <a:solidFill>
                <a:srgbClr val="000000"/>
              </a:solidFill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Представителна  е и неговата възрожденска архитектура.</a:t>
            </a:r>
            <a:endParaRPr lang="en-US" sz="1600" b="0" i="0" u="none" strike="noStrike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Несебър,  е проучван от такива видни археолози- мъже като професорите Иван Гълъбов, Ив. Венедиков,  Ив. Велков, Ив. Карайотов. Въпреки това, днес, когато провеждаме тази среща именно тук,  следва да отбележим, че славата си градът</a:t>
            </a:r>
            <a:r>
              <a:rPr lang="bg-BG"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 - </a:t>
            </a: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 музей дължи на три жени.</a:t>
            </a:r>
            <a:endParaRPr sz="1600"/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1600" b="0" i="0" u="none" strike="noStrike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sz="160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8135551" y="2663123"/>
            <a:ext cx="4328666" cy="378423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xfrm>
            <a:off x="539578" y="1825625"/>
            <a:ext cx="8672384" cy="4557284"/>
          </a:xfrm>
          <a:prstGeom prst="rect">
            <a:avLst/>
          </a:prstGeom>
        </p:spPr>
        <p:txBody>
          <a:bodyPr/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600" b="0" i="0" u="none" strike="noStrike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000" b="1" i="0" u="none" strike="noStrike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LYUBA OGNENOVA</a:t>
            </a:r>
            <a:r>
              <a:rPr lang="en-GB" sz="2000" b="1" i="0" u="none" strike="noStrike">
                <a:latin typeface="+mn-lt"/>
                <a:ea typeface="+mn-ea"/>
                <a:cs typeface="+mn-cs"/>
              </a:rPr>
              <a:t> </a:t>
            </a:r>
            <a:r>
              <a:rPr lang="en-US" sz="2000" b="1" i="0" u="none" strike="noStrike">
                <a:latin typeface="+mn-lt"/>
                <a:ea typeface="+mn-ea"/>
                <a:cs typeface="+mn-cs"/>
              </a:rPr>
              <a:t>/</a:t>
            </a:r>
            <a:r>
              <a:rPr lang="en-GB" sz="2000" b="1" i="0" u="none" strike="noStrike">
                <a:latin typeface="+mn-lt"/>
                <a:ea typeface="+mn-ea"/>
                <a:cs typeface="+mn-cs"/>
              </a:rPr>
              <a:t>1922 - 2012</a:t>
            </a:r>
            <a:r>
              <a:rPr lang="en-US" sz="2000" b="1" i="0" u="none" strike="noStrike">
                <a:latin typeface="+mn-lt"/>
                <a:ea typeface="+mn-ea"/>
                <a:cs typeface="+mn-cs"/>
              </a:rPr>
              <a:t>/</a:t>
            </a:r>
            <a:r>
              <a:rPr lang="en-GB" sz="2000" b="1" i="0" u="none" strike="noStrike">
                <a:latin typeface="+mn-lt"/>
                <a:ea typeface="+mn-ea"/>
                <a:cs typeface="+mn-cs"/>
              </a:rPr>
              <a:t>  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sz="1600" b="0" i="0" u="none" strike="noStrike">
                <a:latin typeface="Calibri" panose="020F0502020204030204" charset="0"/>
              </a:rPr>
              <a:t>Родена в борбено семейство в  Охрид, с  френско основно училище в Битоля,класическа гимназия в Тирана, Л. Огненова  завършва  1946 година  история и класическа филология в Софийския университет „Св. Климент Охридски“.</a:t>
            </a:r>
            <a:endParaRPr lang="bg-BG" sz="16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sz="1600" b="0" i="0" u="none" strike="noStrike">
                <a:latin typeface="Calibri" panose="020F0502020204030204" charset="0"/>
              </a:rPr>
              <a:t>Започва работа в Шуменския музей в 1948 година,  същата година е вече в античния отдел на Археологическия музей в София. </a:t>
            </a:r>
            <a:endParaRPr lang="bg-BG" sz="16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sz="1600" b="0" i="0" u="none" strike="noStrike">
                <a:latin typeface="Calibri" panose="020F0502020204030204" charset="0"/>
              </a:rPr>
              <a:t>Член е от 1948 до 1957 година  на  екипа на проф. Димитър П. Димитров,проучващ тракийския град Севтополис, един от първите изследователи идентифицирал Бабяшка чука в 1957  като светилище на Зевс и Хера.</a:t>
            </a:r>
            <a:endParaRPr lang="bg-BG" sz="16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sz="1600" b="0" i="0" u="none" strike="noStrike">
                <a:latin typeface="Calibri" panose="020F0502020204030204" charset="0"/>
              </a:rPr>
              <a:t>Сензационното разчитане на т.нар. „илирийски надпис“ на пръстен от Коман, Северна Албания, който представя на международен форум в Чехословакия е повод Огненова да е поканена на специализация през 1959 – 1960 година във френската школа в Атина.</a:t>
            </a:r>
            <a:endParaRPr lang="bg-BG" sz="1600" b="0" i="0" u="none" strike="noStrike"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sz="160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371345" y="2812449"/>
            <a:ext cx="2422793" cy="30145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xfrm>
            <a:off x="230659" y="2072760"/>
            <a:ext cx="6627340" cy="4104203"/>
          </a:xfrm>
          <a:prstGeom prst="rect">
            <a:avLst/>
          </a:prstGeom>
        </p:spPr>
        <p:txBody>
          <a:bodyPr/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sz="1600" b="0" i="0" u="none" strike="noStrike">
                <a:latin typeface="Calibri" panose="020F0502020204030204" charset="0"/>
              </a:rPr>
              <a:t>Много от трудовете ѝ изследват гръцките колонии по българското Черноморие. От 1957 до 1983 година тя е заместник-ръководител на  проф. В. Велков на</a:t>
            </a:r>
            <a:r>
              <a:rPr lang="bg-BG" sz="1600" b="0" i="0" u="none" strike="noStrike">
                <a:latin typeface="Calibri" panose="020F0502020204030204" charset="0"/>
              </a:rPr>
              <a:t> </a:t>
            </a:r>
            <a:r>
              <a:rPr sz="1600" b="0" i="0" u="none" strike="noStrike">
                <a:latin typeface="Calibri" panose="020F0502020204030204" charset="0"/>
              </a:rPr>
              <a:t>археологическите разкопки в Несебър и има голям принос към изследването на стария град и паметниците му.</a:t>
            </a:r>
            <a:endParaRPr lang="bg-BG" sz="16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sz="1600" b="0" i="0" u="none" strike="noStrike">
                <a:latin typeface="Calibri" panose="020F0502020204030204" charset="0"/>
              </a:rPr>
              <a:t> В 1961 година става първата жена водолаз-археолог,  поставя началото на  изследването на  подводното наследство на древния град </a:t>
            </a:r>
            <a:r>
              <a:rPr lang="bg-BG" sz="1600" b="0" i="0" u="none" strike="noStrike">
                <a:latin typeface="Calibri" panose="020F0502020204030204" charset="0"/>
              </a:rPr>
              <a:t> е </a:t>
            </a:r>
            <a:r>
              <a:rPr sz="1600" b="0" i="0" u="none" strike="noStrike">
                <a:solidFill>
                  <a:srgbClr val="000000"/>
                </a:solidFill>
                <a:latin typeface="roboto regular" charset="0"/>
              </a:rPr>
              <a:t> </a:t>
            </a: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една</a:t>
            </a:r>
            <a:r>
              <a:rPr sz="1600" b="0" i="0" u="none" strike="noStrike">
                <a:solidFill>
                  <a:srgbClr val="000000"/>
                </a:solidFill>
                <a:latin typeface="roboto regular" charset="0"/>
              </a:rPr>
              <a:t> </a:t>
            </a: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от</a:t>
            </a:r>
            <a:r>
              <a:rPr sz="1600" b="0" i="0" u="none" strike="noStrike">
                <a:solidFill>
                  <a:srgbClr val="000000"/>
                </a:solidFill>
                <a:latin typeface="roboto regular" charset="0"/>
              </a:rPr>
              <a:t> </a:t>
            </a: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пионерите</a:t>
            </a:r>
            <a:r>
              <a:rPr lang="bg-BG"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 - </a:t>
            </a:r>
            <a:r>
              <a:rPr sz="1600" b="0" i="0" u="none" strike="noStrike">
                <a:solidFill>
                  <a:srgbClr val="000000"/>
                </a:solidFill>
                <a:latin typeface="roboto regular" charset="0"/>
              </a:rPr>
              <a:t> </a:t>
            </a: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жени</a:t>
            </a:r>
            <a:r>
              <a:rPr sz="1600" b="0" i="0" u="none" strike="noStrike">
                <a:solidFill>
                  <a:srgbClr val="000000"/>
                </a:solidFill>
                <a:latin typeface="roboto regular" charset="0"/>
              </a:rPr>
              <a:t> </a:t>
            </a: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в</a:t>
            </a:r>
            <a:r>
              <a:rPr sz="1600" b="0" i="0" u="none" strike="noStrike">
                <a:solidFill>
                  <a:srgbClr val="000000"/>
                </a:solidFill>
                <a:latin typeface="roboto regular" charset="0"/>
              </a:rPr>
              <a:t> </a:t>
            </a: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световната</a:t>
            </a:r>
            <a:r>
              <a:rPr sz="1600" b="0" i="0" u="none" strike="noStrike">
                <a:solidFill>
                  <a:srgbClr val="000000"/>
                </a:solidFill>
                <a:latin typeface="roboto regular" charset="0"/>
              </a:rPr>
              <a:t> </a:t>
            </a: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подводна</a:t>
            </a:r>
            <a:r>
              <a:rPr sz="1600" b="0" i="0" u="none" strike="noStrike">
                <a:solidFill>
                  <a:srgbClr val="000000"/>
                </a:solidFill>
                <a:latin typeface="roboto regular" charset="0"/>
              </a:rPr>
              <a:t> </a:t>
            </a: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археология</a:t>
            </a:r>
            <a:r>
              <a:rPr sz="1600" b="0" i="0" u="none" strike="noStrike">
                <a:solidFill>
                  <a:srgbClr val="000000"/>
                </a:solidFill>
                <a:latin typeface="roboto regular" charset="0"/>
              </a:rPr>
              <a:t>.</a:t>
            </a:r>
            <a:r>
              <a:rPr sz="1600" b="0" i="0" u="none" strike="noStrike">
                <a:solidFill>
                  <a:srgbClr val="000000"/>
                </a:solidFill>
                <a:latin typeface="Segoe UI" charset="0"/>
              </a:rPr>
              <a:t> </a:t>
            </a:r>
            <a:endParaRPr lang="bg-BG" sz="1600" b="0" i="0" u="none" strike="noStrike">
              <a:solidFill>
                <a:srgbClr val="000000"/>
              </a:solidFill>
              <a:latin typeface="Segoe UI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sz="1600" b="0" i="0" u="none" strike="noStrike">
                <a:latin typeface="Calibri" panose="020F0502020204030204" charset="0"/>
              </a:rPr>
              <a:t> Откритията на Люба Огненова допринасят за обявяването на Несебър за град под егидата на ЮНЕСКО през 1983 г.За цялостната си работа в Несебър е обявена за почетен гражданин на града. </a:t>
            </a:r>
            <a:endParaRPr lang="bg-BG" sz="16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sz="1600" b="0" i="0" u="none" strike="noStrike">
                <a:latin typeface="Calibri" panose="020F0502020204030204" charset="0"/>
              </a:rPr>
              <a:t>Тя е един от най- добрите специалисти по тракийска и антична археология, автор на повече от 100 научни публикации. Член е  на  Френската школа в Атина , член-кореспондент на Археологическия институт във ФРГ и на международната асоциация по епиграфика.</a:t>
            </a:r>
            <a:endParaRPr sz="1600"/>
          </a:p>
        </p:txBody>
      </p:sp>
      <p:pic>
        <p:nvPicPr>
          <p:cNvPr id="4" name="Изображение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7999" y="2750023"/>
            <a:ext cx="5200136" cy="37152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591065" y="2696069"/>
            <a:ext cx="5035378" cy="64218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bg-BG" sz="2000" b="0" i="0" u="none" strike="noStrike">
                <a:latin typeface="Calibri" panose="020F0502020204030204" charset="0"/>
              </a:rPr>
              <a:t>ЖАНА ЧИМБУЛЕВА. ЖЕНАТА,</a:t>
            </a:r>
          </a:p>
          <a:p>
            <a:pPr algn="ctr"/>
            <a:r>
              <a:rPr lang="bg-BG" sz="2000" b="0" i="0" u="none" strike="noStrike">
                <a:latin typeface="Calibri" panose="020F0502020204030204" charset="0"/>
              </a:rPr>
              <a:t> КОЯТО ОТКРИ НЕСЕБЪР ЗА СВЕТА</a:t>
            </a:r>
            <a:r>
              <a:rPr lang="en-US" sz="2000" b="0" i="0" u="none" strike="noStrike">
                <a:latin typeface="Calibri" panose="020F0502020204030204" charset="0"/>
              </a:rPr>
              <a:t> </a:t>
            </a:r>
            <a:endParaRPr sz="2000"/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xfrm>
            <a:off x="395416" y="3575093"/>
            <a:ext cx="5768545" cy="3003464"/>
          </a:xfrm>
          <a:prstGeom prst="rect">
            <a:avLst/>
          </a:prstGeom>
        </p:spPr>
        <p:txBody>
          <a:bodyPr/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0" i="0" u="none" strike="noStrike">
                <a:latin typeface="Calibri" panose="020F0502020204030204" charset="0"/>
              </a:rPr>
              <a:t> 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sz="160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96569" y="2778447"/>
            <a:ext cx="2433616" cy="3688256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43135" y="2778447"/>
            <a:ext cx="2898690" cy="3864920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243016" y="2951924"/>
            <a:ext cx="6001265" cy="3262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bg-BG" sz="1600" b="0" i="0" u="none" strike="noStrike">
              <a:latin typeface="Calibri" panose="020F0502020204030204" charset="0"/>
            </a:endParaRPr>
          </a:p>
          <a:p>
            <a:pPr algn="just"/>
            <a:endParaRPr lang="bg-BG" sz="1600" b="0" i="0" u="none" strike="noStrike">
              <a:latin typeface="Calibri" panose="020F0502020204030204" charset="0"/>
            </a:endParaRPr>
          </a:p>
          <a:p>
            <a:pPr algn="just"/>
            <a:r>
              <a:rPr sz="1600" b="0" i="0" u="none" strike="noStrike">
                <a:latin typeface="Calibri" panose="020F0502020204030204" charset="0"/>
              </a:rPr>
              <a:t>Жана Чимбулева  завършва История и археология в Софийския Университет. Създател е  на музейното дело в града - на  Етнографския музей, на един по- малък  и по- ранен археологически музей и накрая на съвременния Археологически музей на града.</a:t>
            </a:r>
            <a:endParaRPr lang="en-US" sz="1600" b="0" i="0" u="none" strike="noStrike">
              <a:latin typeface="Calibri" panose="020F0502020204030204" charset="0"/>
            </a:endParaRPr>
          </a:p>
          <a:p>
            <a:pPr algn="just"/>
            <a:r>
              <a:rPr sz="1600" b="0" i="0" u="none" strike="noStrike">
                <a:latin typeface="Calibri" panose="020F0502020204030204" charset="0"/>
              </a:rPr>
              <a:t>Спасява несебърските икони. </a:t>
            </a:r>
            <a:endParaRPr lang="en-US" sz="1600" b="0" i="0" u="none" strike="noStrike">
              <a:latin typeface="Calibri" panose="020F0502020204030204" charset="0"/>
            </a:endParaRPr>
          </a:p>
          <a:p>
            <a:pPr algn="just"/>
            <a:r>
              <a:rPr sz="1600" b="0" i="0" u="none" strike="noStrike">
                <a:latin typeface="Calibri" panose="020F0502020204030204" charset="0"/>
              </a:rPr>
              <a:t>  “Мечтата ми беше градът да стане св</a:t>
            </a:r>
            <a:r>
              <a:rPr lang="bg-BG" sz="1600" b="0" i="0" u="none" strike="noStrike">
                <a:latin typeface="Calibri" panose="020F0502020204030204" charset="0"/>
              </a:rPr>
              <a:t>етовен. "</a:t>
            </a:r>
            <a:r>
              <a:rPr sz="1600" b="0" i="0" u="none" strike="noStrike">
                <a:latin typeface="Calibri" panose="020F0502020204030204" charset="0"/>
              </a:rPr>
              <a:t>, казва Жана Чимбулева . </a:t>
            </a:r>
            <a:endParaRPr lang="bg-BG" sz="1600" b="0" i="0" u="none" strike="noStrike">
              <a:latin typeface="Calibri" panose="020F0502020204030204" charset="0"/>
            </a:endParaRPr>
          </a:p>
          <a:p>
            <a:pPr algn="just"/>
            <a:r>
              <a:rPr sz="1600" b="0" i="0" u="none" strike="noStrike">
                <a:latin typeface="Calibri" panose="020F0502020204030204" charset="0"/>
              </a:rPr>
              <a:t>Входящият номер на документацията, внесена в ЮНЕСКО е  217 от 29.04.1982 г.</a:t>
            </a:r>
            <a:endParaRPr lang="bg-BG" sz="1600" b="0" i="0" u="none" strike="noStrike">
              <a:latin typeface="Calibri" panose="020F0502020204030204" charset="0"/>
            </a:endParaRPr>
          </a:p>
          <a:p>
            <a:pPr algn="just"/>
            <a:r>
              <a:rPr sz="1600" b="0" i="0" u="none" strike="noStrike">
                <a:latin typeface="Calibri" panose="020F0502020204030204" charset="0"/>
              </a:rPr>
              <a:t> Градът е обявен за Световна ценност на  09.12. 1983 г.  </a:t>
            </a:r>
            <a:endParaRPr lang="en-US"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xfrm>
            <a:off x="3597876" y="1825625"/>
            <a:ext cx="7755924" cy="4351338"/>
          </a:xfrm>
          <a:prstGeom prst="rect">
            <a:avLst/>
          </a:prstGeom>
        </p:spPr>
        <p:txBody>
          <a:bodyPr/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0" i="0" u="none" strike="noStrike">
                <a:latin typeface="Calibri" panose="020F0502020204030204" charset="0"/>
              </a:rPr>
              <a:t> 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600" b="0" i="0" u="none" strike="noStrike">
                <a:latin typeface="Calibri" panose="020F0502020204030204" charset="0"/>
              </a:rPr>
              <a:t>Нейното семейство са музеят и градът. Тя е изследовател на архитектурните паметници на древния Несебър,  видна фигура в културния живот, почетен гражданин на Несебър, носител на много държавни награди, организатор на международни конференции, автор на статии и книги.</a:t>
            </a:r>
            <a:r>
              <a:rPr lang="en-US" sz="1600" b="0" i="0" u="none" strike="noStrike">
                <a:latin typeface="Calibri" panose="020F0502020204030204" charset="0"/>
              </a:rPr>
              <a:t> </a:t>
            </a:r>
            <a:endParaRPr sz="1600"/>
          </a:p>
          <a:p>
            <a:endParaRPr sz="1600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8706" y="3745300"/>
            <a:ext cx="2282571" cy="3043428"/>
          </a:xfrm>
          <a:prstGeom prst="rect">
            <a:avLst/>
          </a:prstGeom>
        </p:spPr>
      </p:pic>
      <p:pic>
        <p:nvPicPr>
          <p:cNvPr id="10" name="Изображение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263" y="3745300"/>
            <a:ext cx="2282571" cy="3043428"/>
          </a:xfrm>
          <a:prstGeom prst="rect">
            <a:avLst/>
          </a:prstGeom>
        </p:spPr>
      </p:pic>
      <p:pic>
        <p:nvPicPr>
          <p:cNvPr id="12" name="Изображение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11391" y="1614555"/>
            <a:ext cx="2418759" cy="3273385"/>
          </a:xfrm>
          <a:prstGeom prst="rect">
            <a:avLst/>
          </a:prstGeom>
        </p:spPr>
      </p:pic>
      <p:pic>
        <p:nvPicPr>
          <p:cNvPr id="13" name="Изображение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14934" y="4161266"/>
            <a:ext cx="2585137" cy="3446850"/>
          </a:xfrm>
          <a:prstGeom prst="rect">
            <a:avLst/>
          </a:prstGeom>
        </p:spPr>
      </p:pic>
      <p:pic>
        <p:nvPicPr>
          <p:cNvPr id="14" name="Изображение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7876" y="3745300"/>
            <a:ext cx="3544515" cy="3112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400" b="0" i="0" u="none" strike="noStrike"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400" b="0" i="0" u="none" strike="noStrike">
              <a:latin typeface="+mn-lt"/>
              <a:ea typeface="+mn-ea"/>
              <a:cs typeface="+mn-cs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sz="1600" b="0" i="0" u="none" strike="noStrike">
                <a:latin typeface="Calibri" panose="020F0502020204030204" charset="0"/>
              </a:rPr>
              <a:t>Избрах тази  привлекателна  тема с  удоволствие, когато ми я предложиха,  защото в съзнанието ми веднага изплуваха образите на толкова много жени, за които пазя спомени от началото на моята кариера и с които съм работила, и често минавала и посещавала  техните обекти, пътувайки към Ахтопол, като последен член на това женско археологическо  общество. Не си давах обаче сметка колко всеобхватна е тази тема. 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sz="1600" b="0" i="0" u="none" strike="noStrike">
                <a:latin typeface="Calibri" panose="020F0502020204030204" charset="0"/>
              </a:rPr>
              <a:t>Защото, независимо от безспорните приноси на едни от най- видните  български археолози в изследванията на Българското Черноморие , във Варна,Созопол, Несебър, Калиакра, Каварна и др. като професорите Иван Гълъбов, Ив. Венедиков, В. Велков, Ив. Карайотов, М. Лазаров, Асен Салкин, Ал. Минчев, Д. Недев и др. </a:t>
            </a:r>
            <a:endParaRPr lang="bg-BG" sz="16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838200" y="1879091"/>
            <a:ext cx="10515600" cy="728057"/>
          </a:xfrm>
          <a:prstGeom prst="rect">
            <a:avLst/>
          </a:prstGeom>
        </p:spPr>
        <p:txBody>
          <a:bodyPr/>
          <a:lstStyle/>
          <a:p>
            <a:r>
              <a:rPr lang="bg-BG" sz="2000" b="1"/>
              <a:t>ПРИНОСИ..</a:t>
            </a:r>
            <a:r>
              <a:rPr lang="en-US" sz="2000" b="1"/>
              <a:t>...</a:t>
            </a:r>
            <a:endParaRPr sz="2000" b="1"/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xfrm>
            <a:off x="838200" y="5799015"/>
            <a:ext cx="10515600" cy="37794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8557" y="2483961"/>
            <a:ext cx="3711988" cy="2367045"/>
          </a:xfrm>
          <a:prstGeom prst="rect">
            <a:avLst/>
          </a:prstGeom>
        </p:spPr>
      </p:pic>
      <p:pic>
        <p:nvPicPr>
          <p:cNvPr id="5" name="Изображение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21" r="-3304"/>
          <a:stretch/>
        </p:blipFill>
        <p:spPr>
          <a:xfrm>
            <a:off x="171292" y="4851008"/>
            <a:ext cx="4126518" cy="2117969"/>
          </a:xfrm>
          <a:prstGeom prst="rect">
            <a:avLst/>
          </a:prstGeom>
        </p:spPr>
      </p:pic>
      <p:pic>
        <p:nvPicPr>
          <p:cNvPr id="6" name="Изображение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5270526" y="1912782"/>
            <a:ext cx="1903665" cy="3509404"/>
          </a:xfrm>
          <a:prstGeom prst="rect">
            <a:avLst/>
          </a:prstGeom>
        </p:spPr>
      </p:pic>
      <p:pic>
        <p:nvPicPr>
          <p:cNvPr id="7" name="Изображение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67656" y="4740031"/>
            <a:ext cx="3425654" cy="2117969"/>
          </a:xfrm>
          <a:prstGeom prst="rect">
            <a:avLst/>
          </a:prstGeom>
        </p:spPr>
      </p:pic>
      <p:pic>
        <p:nvPicPr>
          <p:cNvPr id="8" name="Изображение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12522" y="1577418"/>
            <a:ext cx="2386819" cy="2718487"/>
          </a:xfrm>
          <a:prstGeom prst="rect">
            <a:avLst/>
          </a:prstGeom>
        </p:spPr>
      </p:pic>
      <p:pic>
        <p:nvPicPr>
          <p:cNvPr id="9" name="Изображение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37" t="3988" r="5877" b="4828"/>
          <a:stretch/>
        </p:blipFill>
        <p:spPr>
          <a:xfrm>
            <a:off x="8883921" y="4376204"/>
            <a:ext cx="2315420" cy="284562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.....</a:t>
            </a:r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xfrm>
            <a:off x="838200" y="2307811"/>
            <a:ext cx="10515600" cy="386915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/>
              <a:t>..</a:t>
            </a:r>
            <a:r>
              <a:rPr lang="en-US" sz="2000"/>
              <a:t>.</a:t>
            </a:r>
            <a:r>
              <a:rPr lang="bg-BG" sz="2000"/>
              <a:t>И ПРИЗНАНИЯ</a:t>
            </a:r>
            <a:endParaRPr lang="en-US" sz="200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24568" y="4159250"/>
            <a:ext cx="3527342" cy="2614504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08345"/>
            <a:ext cx="2785419" cy="3713893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01661" y="3108345"/>
            <a:ext cx="2785420" cy="3713893"/>
          </a:xfrm>
          <a:prstGeom prst="rect">
            <a:avLst/>
          </a:prstGeom>
        </p:spPr>
      </p:pic>
      <p:pic>
        <p:nvPicPr>
          <p:cNvPr id="8" name="Изображение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6592" y="2307811"/>
            <a:ext cx="2257976" cy="1693483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7447" y="4159250"/>
            <a:ext cx="1960879" cy="2614505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92297" y="2237965"/>
            <a:ext cx="3089190" cy="189212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838200" y="1920017"/>
            <a:ext cx="10515600" cy="738617"/>
          </a:xfrm>
          <a:prstGeom prst="rect">
            <a:avLst/>
          </a:prstGeom>
        </p:spPr>
        <p:txBody>
          <a:bodyPr/>
          <a:lstStyle/>
          <a:p>
            <a:r>
              <a:rPr lang="en-US" sz="2800" b="0" i="0" u="none" strike="noStrike">
                <a:latin typeface="Calibri" panose="020F0502020204030204" charset="0"/>
              </a:rPr>
              <a:t> </a:t>
            </a:r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xfrm>
            <a:off x="107091" y="2371382"/>
            <a:ext cx="8744466" cy="438365"/>
          </a:xfrm>
          <a:prstGeom prst="rect">
            <a:avLst/>
          </a:prstGeom>
        </p:spPr>
        <p:txBody>
          <a:bodyPr/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sz="2000" b="0" i="0" u="none" strike="noStrike">
                <a:latin typeface="Calibri" panose="020F0502020204030204" charset="0"/>
              </a:rPr>
              <a:t>ЕВТЕЛПА  СТОЙЧЕВА . ПРОДЪЛЖИТЕЛКАТА НА ДЕЛОТО. </a:t>
            </a:r>
            <a:endParaRPr lang="en-US" sz="20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sz="1600" b="0" i="0" u="none" strike="noStrike">
                <a:latin typeface="Calibri" panose="020F0502020204030204" charset="0"/>
              </a:rPr>
              <a:t>С Евтелпа ни събра </a:t>
            </a:r>
            <a:r>
              <a:rPr lang="bg-BG" sz="1600" b="0" i="0" u="none" strike="noStrike">
                <a:latin typeface="Calibri" panose="020F0502020204030204" charset="0"/>
              </a:rPr>
              <a:t> въпросът за </a:t>
            </a:r>
            <a:r>
              <a:rPr sz="1600" b="0" i="0" u="none" strike="noStrike">
                <a:latin typeface="Calibri" panose="020F0502020204030204" charset="0"/>
              </a:rPr>
              <a:t>една тракийска фибула от проучванията  и в Странджа. 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sz="1600" b="0" i="0" u="none" strike="noStrike">
                <a:latin typeface="Calibri" panose="020F0502020204030204" charset="0"/>
              </a:rPr>
              <a:t>Несебърката Евтелпа  Стойчева, родена през 1950 г.,   е непосредствен участник в работата на археологическия екип и самостоятелен изследовател между 1975  и  1996 г. а  сега е активния фактор в  Управление “Старинен Несебър</a:t>
            </a:r>
            <a:r>
              <a:rPr lang="bg-BG" sz="1600" b="0" i="0" u="none" strike="noStrike">
                <a:latin typeface="Calibri" panose="020F0502020204030204" charset="0"/>
              </a:rPr>
              <a:t>, където</a:t>
            </a:r>
            <a:r>
              <a:rPr sz="1600" b="0" i="0" u="none" strike="noStrike">
                <a:latin typeface="Calibri" panose="020F0502020204030204" charset="0"/>
              </a:rPr>
              <a:t> завежда</a:t>
            </a:r>
            <a:r>
              <a:rPr lang="bg-BG" sz="1600" b="0" i="0" u="none" strike="noStrike">
                <a:latin typeface="Calibri" panose="020F0502020204030204" charset="0"/>
              </a:rPr>
              <a:t> и </a:t>
            </a:r>
            <a:r>
              <a:rPr sz="1600" b="0" i="0" u="none" strike="noStrike">
                <a:latin typeface="Calibri" panose="020F0502020204030204" charset="0"/>
              </a:rPr>
              <a:t> нумизматичния  му</a:t>
            </a:r>
            <a:r>
              <a:rPr lang="bg-BG" sz="1600" b="0" i="0" u="none" strike="noStrike">
                <a:latin typeface="Calibri" panose="020F0502020204030204" charset="0"/>
              </a:rPr>
              <a:t> фонд </a:t>
            </a:r>
            <a:r>
              <a:rPr sz="1600" b="0" i="0" u="none" strike="noStrike">
                <a:latin typeface="Calibri" panose="020F0502020204030204" charset="0"/>
              </a:rPr>
              <a:t> от 1982 до 1996.  Завършила Софийския университет  - история с археология и гръцка филология,  демонстрира още при следването си интерес към средновековната проблематика.</a:t>
            </a:r>
            <a:endParaRPr lang="en-US" sz="16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sz="1600" b="0" i="0" u="none" strike="noStrike">
                <a:latin typeface="Calibri" panose="020F0502020204030204" charset="0"/>
              </a:rPr>
              <a:t>Специализира “Балкански  култури”  в  Солун, Гръцки  език  и  култура в  Атински  университет, защитава докторат в   Атинския  университет “Топография  на ранносредновековния Несебър” (1999 – 2004).</a:t>
            </a:r>
            <a:endParaRPr lang="en-US" sz="16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sz="1600" b="0" i="0" u="none" strike="noStrike">
                <a:latin typeface="Calibri" panose="020F0502020204030204" charset="0"/>
              </a:rPr>
              <a:t>Участва и ръководи  археологическите  проучвания на крепостните стени на града, в  подводни проучвания в акваторията на Несебърския полуостров (1976 - 1983), на Късноантична сграда (Термите), на Трикорабна базилика под търговския дом, на сондажи и  спасителни проучвания на  археологически обекти на полуострова.</a:t>
            </a:r>
            <a:endParaRPr lang="en-US" sz="16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600" b="0" i="0" u="none" strike="noStrike">
              <a:latin typeface="Calibri" panose="020F0502020204030204" charset="0"/>
            </a:endParaRPr>
          </a:p>
        </p:txBody>
      </p:sp>
      <p:pic>
        <p:nvPicPr>
          <p:cNvPr id="6" name="Изображение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102329" y="3561100"/>
            <a:ext cx="3043409" cy="27792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8798010" y="2228936"/>
            <a:ext cx="2555790" cy="903374"/>
          </a:xfrm>
          <a:prstGeom prst="rect">
            <a:avLst/>
          </a:prstGeom>
        </p:spPr>
        <p:txBody>
          <a:bodyPr/>
          <a:lstStyle/>
          <a:p>
            <a:r>
              <a:rPr lang="bg-BG" sz="2000"/>
              <a:t>ЕВТЕЛПА СТОЙЧЕВА</a:t>
            </a:r>
            <a:endParaRPr sz="2000"/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xfrm>
            <a:off x="467497" y="2085995"/>
            <a:ext cx="8149984" cy="4471968"/>
          </a:xfrm>
          <a:prstGeom prst="rect">
            <a:avLst/>
          </a:prstGeom>
        </p:spPr>
        <p:txBody>
          <a:bodyPr/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sz="1600" b="0" i="0" u="none" strike="noStrike">
                <a:latin typeface="Calibri" panose="020F0502020204030204" charset="0"/>
              </a:rPr>
              <a:t> Особен принос са проучванията </a:t>
            </a:r>
            <a:r>
              <a:rPr lang="bg-BG" sz="1600" b="0" i="0" u="none" strike="noStrike">
                <a:latin typeface="Calibri" panose="020F0502020204030204" charset="0"/>
              </a:rPr>
              <a:t>на Евтелпа н</a:t>
            </a:r>
            <a:r>
              <a:rPr sz="1600" b="0" i="0" u="none" strike="noStrike">
                <a:latin typeface="Calibri" panose="020F0502020204030204" charset="0"/>
              </a:rPr>
              <a:t>а Водоснабдителната система на късноантичната </a:t>
            </a:r>
            <a:r>
              <a:rPr lang="bg-BG" sz="1600" b="0" i="0" u="none" strike="noStrike">
                <a:latin typeface="Calibri" panose="020F0502020204030204" charset="0"/>
              </a:rPr>
              <a:t> </a:t>
            </a:r>
            <a:r>
              <a:rPr sz="1600" b="0" i="0" u="none" strike="noStrike">
                <a:latin typeface="Calibri" panose="020F0502020204030204" charset="0"/>
              </a:rPr>
              <a:t>Месемврия -   първите подземни археологически проучвания в България “Подземни коридори”. </a:t>
            </a:r>
            <a:endParaRPr lang="bg-BG" sz="16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sz="1600" b="0" i="0" u="none" strike="noStrike">
                <a:latin typeface="Calibri" panose="020F0502020204030204" charset="0"/>
              </a:rPr>
              <a:t>Проучва и Старата митрополия,  базиликата “Св. Богородица Елеуса”, Античен  храм в новата част на града, Манастира “Св. Петър” и средновековен керамичен център” (1982 – 1984) при  с. Св. Влас,</a:t>
            </a:r>
            <a:r>
              <a:rPr lang="bg-BG" sz="1600" b="0" i="0" u="none" strike="noStrike">
                <a:latin typeface="Calibri" panose="020F0502020204030204" charset="0"/>
              </a:rPr>
              <a:t> </a:t>
            </a:r>
            <a:r>
              <a:rPr sz="1600" b="0" i="0" u="none" strike="noStrike">
                <a:latin typeface="Calibri" panose="020F0502020204030204" charset="0"/>
              </a:rPr>
              <a:t>регистрира  паметници  в  Източна  Стара  планина  и осъществява пещерни  проучвания  в  Странджа  планина</a:t>
            </a:r>
            <a:r>
              <a:rPr lang="en-US" sz="1600" b="0" i="0" u="none" strike="noStrike">
                <a:latin typeface="Calibri" panose="020F0502020204030204" charset="0"/>
              </a:rPr>
              <a:t>.  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600" b="0" i="0" u="none" strike="noStrike">
                <a:latin typeface="Calibri" panose="020F0502020204030204" charset="0"/>
              </a:rPr>
              <a:t>Участва в редица  национални и международни конференции и симпозиуми, както и в международните програми </a:t>
            </a:r>
            <a:r>
              <a:rPr sz="1600" b="0" i="0" u="none" strike="noStrike">
                <a:latin typeface="Calibri" panose="020F0502020204030204" charset="0"/>
              </a:rPr>
              <a:t>“Исторически  и  археологически  атлас</a:t>
            </a:r>
            <a:r>
              <a:rPr lang="bg-BG" sz="1600" b="0" i="0" u="none" strike="noStrike">
                <a:latin typeface="Calibri" panose="020F0502020204030204" charset="0"/>
              </a:rPr>
              <a:t> </a:t>
            </a:r>
            <a:r>
              <a:rPr sz="1600" b="0" i="0" u="none" strike="noStrike">
                <a:latin typeface="Calibri" panose="020F0502020204030204" charset="0"/>
              </a:rPr>
              <a:t>на  Колхида”  </a:t>
            </a:r>
            <a:r>
              <a:rPr lang="bg-BG" sz="1600" b="0" i="0" u="none" strike="noStrike">
                <a:latin typeface="Calibri" panose="020F0502020204030204" charset="0"/>
              </a:rPr>
              <a:t>в </a:t>
            </a:r>
            <a:r>
              <a:rPr sz="1600" b="0" i="0" u="none" strike="noStrike">
                <a:latin typeface="Calibri" panose="020F0502020204030204" charset="0"/>
              </a:rPr>
              <a:t>партньорство с   Археологическия  институт  на  о. Крит,  Атинския  културен  център  и  Института  по  Класически  и  Византийски  изследвания  към  Университета  в  Тбилиси,  Грузия) (2001 - 2003</a:t>
            </a:r>
            <a:r>
              <a:rPr lang="en-US" sz="1600" b="0" i="0" u="none" strike="noStrike">
                <a:latin typeface="Calibri" panose="020F0502020204030204" charset="0"/>
              </a:rPr>
              <a:t>) </a:t>
            </a:r>
            <a:r>
              <a:rPr sz="1600" b="0" i="0" u="none" strike="noStrike">
                <a:latin typeface="Calibri" panose="020F0502020204030204" charset="0"/>
              </a:rPr>
              <a:t> и  INTERREG III-A / PHARE CBC  “Изработване на програма за проучване на традиционната култура в пограничните райони между България и Гърция (2000-2006)” </a:t>
            </a:r>
            <a:endParaRPr sz="160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10157" y="3429000"/>
            <a:ext cx="4099680" cy="292032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117389" y="1806747"/>
            <a:ext cx="11236411" cy="810698"/>
          </a:xfrm>
          <a:prstGeom prst="rect">
            <a:avLst/>
          </a:prstGeom>
        </p:spPr>
        <p:txBody>
          <a:bodyPr/>
          <a:lstStyle/>
          <a:p>
            <a:r>
              <a:rPr lang="bg-BG" sz="2000"/>
              <a:t>ЗЛАТНАТА КНИГА НА НЕСЕБЪР</a:t>
            </a:r>
            <a:endParaRPr sz="2000"/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xfrm>
            <a:off x="5410200" y="229544"/>
            <a:ext cx="5943600" cy="1403222"/>
          </a:xfrm>
          <a:prstGeom prst="rect">
            <a:avLst/>
          </a:prstGeom>
        </p:spPr>
        <p:txBody>
          <a:bodyPr/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6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6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6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6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6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600" b="0" i="0" u="none" strike="noStrike">
                <a:latin typeface="Calibri" panose="020F0502020204030204" charset="0"/>
              </a:rPr>
              <a:t>Евтелпа е автор на ред</a:t>
            </a:r>
            <a:r>
              <a:rPr sz="1600" b="0" i="0" u="none" strike="noStrike">
                <a:latin typeface="Calibri" panose="020F0502020204030204" charset="0"/>
              </a:rPr>
              <a:t>ица публикации, като абсолютен  неин принос е  издадената  на български и английски език </a:t>
            </a:r>
            <a:r>
              <a:rPr lang="bg-BG" sz="1600" b="0" i="0" u="none" strike="noStrike">
                <a:latin typeface="Calibri" panose="020F0502020204030204" charset="0"/>
              </a:rPr>
              <a:t>прекрасна </a:t>
            </a:r>
            <a:r>
              <a:rPr sz="1600" b="0" i="0" u="none" strike="noStrike">
                <a:latin typeface="Calibri" panose="020F0502020204030204" charset="0"/>
              </a:rPr>
              <a:t> “Златна  книга за Несебър, който увековечава завинаги изчезнали , несъхранени </a:t>
            </a:r>
            <a:r>
              <a:rPr lang="bg-BG" sz="1600" b="0" i="0" u="none" strike="noStrike">
                <a:latin typeface="Calibri" panose="020F0502020204030204" charset="0"/>
              </a:rPr>
              <a:t>,</a:t>
            </a:r>
            <a:r>
              <a:rPr lang="en-US" sz="1600" b="0" i="0" u="none" strike="noStrike">
                <a:latin typeface="Calibri" panose="020F0502020204030204" charset="0"/>
              </a:rPr>
              <a:t> </a:t>
            </a:r>
            <a:r>
              <a:rPr sz="1600" b="0" i="0" u="none" strike="noStrike">
                <a:latin typeface="Calibri" panose="020F0502020204030204" charset="0"/>
              </a:rPr>
              <a:t>за съжаление останки от най- древните старини на града .</a:t>
            </a:r>
            <a:endParaRPr lang="en-US" sz="16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563" b="0" i="0" u="none" strike="noStrike">
                <a:latin typeface="Calibri" panose="020F0502020204030204" charset="0"/>
              </a:rPr>
              <a:t>	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600" b="0" i="0" u="none" strike="noStrike">
              <a:latin typeface="Calibri" panose="020F0502020204030204" charset="0"/>
            </a:endParaRPr>
          </a:p>
          <a:p>
            <a:endParaRPr sz="1600"/>
          </a:p>
        </p:txBody>
      </p:sp>
      <p:pic>
        <p:nvPicPr>
          <p:cNvPr id="6" name="Изображение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132767" y="3338054"/>
            <a:ext cx="3893326" cy="2588021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627562" y="3312964"/>
            <a:ext cx="3893325" cy="2638202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4"/>
          <a:stretch/>
        </p:blipFill>
        <p:spPr>
          <a:xfrm rot="5400000">
            <a:off x="4995776" y="4257836"/>
            <a:ext cx="2845773" cy="1796008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7889410" y="3323886"/>
            <a:ext cx="2958756" cy="355092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" name="Изображение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1595" y="0"/>
            <a:ext cx="11337324" cy="761485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416011" y="2465774"/>
            <a:ext cx="5842156" cy="1028014"/>
          </a:xfrm>
          <a:prstGeom prst="rect">
            <a:avLst/>
          </a:prstGeom>
        </p:spPr>
        <p:txBody>
          <a:bodyPr/>
          <a:lstStyle/>
          <a:p>
            <a:r>
              <a:rPr lang="bg-BG" sz="2800" b="0" i="0" u="none" strike="noStrike">
                <a:solidFill>
                  <a:srgbClr val="000000"/>
                </a:solidFill>
                <a:latin typeface="Calibri" panose="020F0502020204030204" charset="0"/>
              </a:rPr>
              <a:t>НА ЮГ КЪМ БУРГАС. ЦОНЯ ДРАЖЕВА</a:t>
            </a:r>
            <a:r>
              <a:rPr lang="en-US" sz="2800" b="0" i="0" u="none" strike="noStrike">
                <a:solidFill>
                  <a:srgbClr val="000000"/>
                </a:solidFill>
                <a:latin typeface="Calibri" panose="020F0502020204030204" charset="0"/>
              </a:rPr>
              <a:t> </a:t>
            </a:r>
            <a:endParaRPr sz="2800"/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xfrm>
            <a:off x="333632" y="3343396"/>
            <a:ext cx="6098060" cy="3410216"/>
          </a:xfrm>
          <a:prstGeom prst="rect">
            <a:avLst/>
          </a:prstGeom>
        </p:spPr>
        <p:txBody>
          <a:bodyPr/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bg-BG" sz="1600" b="0" i="0" u="none" strike="noStrike">
                <a:latin typeface="Calibri" panose="020F0502020204030204" charset="0"/>
              </a:rPr>
              <a:t>Цоня Дражева </a:t>
            </a:r>
            <a:r>
              <a:rPr lang="en-US" sz="1600" b="0" i="0" u="none" strike="noStrike">
                <a:latin typeface="Calibri" panose="020F0502020204030204" charset="0"/>
              </a:rPr>
              <a:t> /1954  - 2013/</a:t>
            </a:r>
            <a:r>
              <a:rPr lang="bg-BG" sz="1600" b="0" i="0" u="none" strike="noStrike">
                <a:latin typeface="Calibri" panose="020F0502020204030204" charset="0"/>
              </a:rPr>
              <a:t> завършва Софийския Университет, става научен сътрудник, куратор е и дълги години директор на Регионалния Исторически музей в Бургас. 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bg-BG" sz="1600" b="0" i="0" u="none" strike="noStrike">
                <a:latin typeface="Calibri" panose="020F0502020204030204" charset="0"/>
              </a:rPr>
              <a:t> През </a:t>
            </a:r>
            <a:r>
              <a:rPr lang="en-US" sz="1600" b="0" i="0" u="none" strike="noStrike">
                <a:latin typeface="Calibri" panose="020F0502020204030204" charset="0"/>
              </a:rPr>
              <a:t> 1999 – 2000 </a:t>
            </a:r>
            <a:r>
              <a:rPr lang="bg-BG" sz="1600" b="0" i="0" u="none" strike="noStrike">
                <a:latin typeface="Calibri" panose="020F0502020204030204" charset="0"/>
              </a:rPr>
              <a:t> е  директор на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bg-BG" sz="1600" b="0" i="0" u="none" strike="noStrike">
                <a:latin typeface="Calibri" panose="020F0502020204030204" charset="0"/>
              </a:rPr>
              <a:t> Центъра за музеи, галерии и Изкуство 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bg-BG" sz="1600" b="0" i="0" u="none" strike="noStrike">
                <a:latin typeface="Calibri" panose="020F0502020204030204" charset="0"/>
              </a:rPr>
              <a:t>към Министерството на културата</a:t>
            </a:r>
            <a:r>
              <a:rPr lang="en-US" sz="1600" b="0" i="0" u="none" strike="noStrike">
                <a:latin typeface="Calibri" panose="020F0502020204030204" charset="0"/>
              </a:rPr>
              <a:t>. 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sz="160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41965" y="2327406"/>
            <a:ext cx="3800403" cy="4308973"/>
          </a:xfrm>
          <a:prstGeom prst="rect">
            <a:avLst/>
          </a:prstGeom>
        </p:spPr>
      </p:pic>
      <p:pic>
        <p:nvPicPr>
          <p:cNvPr id="5" name="Изображение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52116" y="4257243"/>
            <a:ext cx="3432397" cy="237913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308919" y="2455476"/>
            <a:ext cx="11401169" cy="1803250"/>
          </a:xfrm>
          <a:prstGeom prst="rect">
            <a:avLst/>
          </a:prstGeom>
        </p:spPr>
        <p:txBody>
          <a:bodyPr/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sz="1600" b="0" i="0" u="none" strike="noStrike">
                <a:latin typeface="Calibri" panose="020F0502020204030204" charset="0"/>
              </a:rPr>
              <a:t>През дългогодишната си работа  по бреговете на Понта проучва  античния некропол в кв. „Победа” в гр. Бургас, </a:t>
            </a:r>
            <a:r>
              <a:rPr lang="bg-BG" sz="1600" b="0" i="0" u="none" strike="noStrike">
                <a:latin typeface="Calibri" panose="020F0502020204030204" charset="0"/>
              </a:rPr>
              <a:t>сред</a:t>
            </a:r>
            <a:r>
              <a:rPr sz="1600" b="0" i="0" u="none" strike="noStrike">
                <a:latin typeface="Calibri" panose="020F0502020204030204" charset="0"/>
              </a:rPr>
              <a:t>новековна</a:t>
            </a:r>
            <a:r>
              <a:rPr lang="bg-BG" sz="1600" b="0" i="0" u="none" strike="noStrike">
                <a:latin typeface="Calibri" panose="020F0502020204030204" charset="0"/>
              </a:rPr>
              <a:t>та </a:t>
            </a:r>
            <a:r>
              <a:rPr sz="1600" b="0" i="0" u="none" strike="noStrike">
                <a:latin typeface="Calibri" panose="020F0502020204030204" charset="0"/>
              </a:rPr>
              <a:t> крепост Голое при с. Лозарево,   участъци от римския град Деултум, крепостните стени и епископския център – манастира „Св. Никола“ и пещите за сграфито-керамика в Созопол, църквата „Св. Параскева“ при устието на р. Ропотамо, част от крепостната стена на Ахтопол, крепостта Русокастрон, крепостите на полуостров Форос в бургаския квартал Крайморие, манастира „Св. Йоан Кръстител“ на остров св. Иван при Созопол</a:t>
            </a:r>
            <a:r>
              <a:rPr lang="bg-BG" sz="1600" b="0" i="0" u="none" strike="noStrike">
                <a:latin typeface="Calibri" panose="020F0502020204030204" charset="0"/>
              </a:rPr>
              <a:t>,</a:t>
            </a:r>
            <a:r>
              <a:rPr sz="1600" b="0" i="0" u="none" strike="noStrike">
                <a:latin typeface="Calibri" panose="020F0502020204030204" charset="0"/>
              </a:rPr>
              <a:t> и др</a:t>
            </a:r>
            <a:r>
              <a:rPr lang="en-US" sz="1600" b="0" i="0" u="none" strike="noStrike">
                <a:latin typeface="Calibri" panose="020F0502020204030204" charset="0"/>
              </a:rPr>
              <a:t>.</a:t>
            </a:r>
          </a:p>
          <a:p>
            <a:endParaRPr lang="en-US" sz="1600" b="0" i="0" u="none" strike="noStrike">
              <a:latin typeface="Calibri" panose="020F0502020204030204" charset="0"/>
            </a:endParaRPr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xfrm>
            <a:off x="838200" y="2340490"/>
            <a:ext cx="7179276" cy="3836473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3486" y="3985657"/>
            <a:ext cx="4034125" cy="270286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6276" y="4061487"/>
            <a:ext cx="3199146" cy="2627034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9698" y="3960104"/>
            <a:ext cx="3690411" cy="275397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5193957" y="2620233"/>
            <a:ext cx="6159843" cy="450293"/>
          </a:xfrm>
          <a:prstGeom prst="rect">
            <a:avLst/>
          </a:prstGeom>
        </p:spPr>
        <p:txBody>
          <a:bodyPr/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6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6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bg-BG" sz="16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sz="1600" b="0" i="0" u="none" strike="noStrike">
                <a:latin typeface="Calibri" panose="020F0502020204030204" charset="0"/>
              </a:rPr>
              <a:t>Голямо удовлетворение би трябвало да е за Цоня социализирането на мегалитното тракийско светилище Бегликташ край Приморско, едно от най-големите праисторически мегалитни светилища на територията на България, чиято централна част  заема площ около 8 декара. То е   чудесно експонирано и  интензивно посещавано, а това е най- голямата почит и памет към един изследовател- археолог. </a:t>
            </a:r>
            <a:endParaRPr sz="1600"/>
          </a:p>
          <a:p>
            <a:endParaRPr sz="1600"/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7740" y="4036813"/>
            <a:ext cx="2706406" cy="2780579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288709"/>
            <a:ext cx="4954445" cy="4569291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07438" y="4036813"/>
            <a:ext cx="2084783" cy="278057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838200" y="2115666"/>
            <a:ext cx="10011032" cy="934265"/>
          </a:xfrm>
          <a:prstGeom prst="rect">
            <a:avLst/>
          </a:prstGeom>
        </p:spPr>
        <p:txBody>
          <a:bodyPr/>
          <a:lstStyle/>
          <a:p>
            <a:pPr algn="ctr"/>
            <a:r>
              <a:rPr sz="2000" b="0" i="0" u="none" strike="noStrike">
                <a:latin typeface="Calibri" panose="020F0502020204030204" charset="0"/>
              </a:rPr>
              <a:t>НАЦИОНАЛЕН АРХЕОЛОГИЧЕСКИ РЕЗЕРВАТ „ДЕУЛТУМ-ДЕБЕЛТ“ </a:t>
            </a:r>
            <a:r>
              <a:rPr lang="bg-BG" sz="2000" b="0" i="0" u="none" strike="noStrike">
                <a:latin typeface="Calibri" panose="020F0502020204030204" charset="0"/>
              </a:rPr>
              <a:t>.</a:t>
            </a:r>
          </a:p>
          <a:p>
            <a:pPr algn="ctr"/>
            <a:r>
              <a:rPr lang="bg-BG" sz="2000" b="0" i="0" u="none" strike="noStrike">
                <a:latin typeface="Calibri" panose="020F0502020204030204" charset="0"/>
              </a:rPr>
              <a:t>КРАСИМИРА КОСТОВА</a:t>
            </a:r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xfrm>
            <a:off x="838200" y="3184868"/>
            <a:ext cx="10515600" cy="3455473"/>
          </a:xfrm>
          <a:prstGeom prst="rect">
            <a:avLst/>
          </a:prstGeom>
        </p:spPr>
        <p:txBody>
          <a:bodyPr/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sz="1600" b="0" i="0" u="none" strike="noStrike">
                <a:latin typeface="Calibri" panose="020F0502020204030204" charset="0"/>
              </a:rPr>
              <a:t>Колонията Флавия Пацис Деултензиум  е основана  в годините на император Веспасиан през 70-те години на 1 век в близост до вече съществуващото тракийско селище Девелт, край  Мандренското езеро, в район наситен с обекти от  къснобронзовата епоха до късното Средновековие. 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sz="1600" b="0" i="0" u="none" strike="noStrike">
                <a:latin typeface="Calibri" panose="020F0502020204030204" charset="0"/>
              </a:rPr>
              <a:t>Мащабните разкопки започват  като спасителни през 80-те години, под  ръководството на  Ст. Дамянов и П.Балабанов</a:t>
            </a:r>
            <a:r>
              <a:rPr lang="bg-BG" sz="1600" b="0" i="0" u="none" strike="noStrike">
                <a:latin typeface="Calibri" panose="020F0502020204030204" charset="0"/>
              </a:rPr>
              <a:t>  и</a:t>
            </a:r>
            <a:r>
              <a:rPr sz="1600" b="0" i="0" u="none" strike="noStrike">
                <a:latin typeface="Calibri" panose="020F0502020204030204" charset="0"/>
              </a:rPr>
              <a:t> са продължени  от Л. Вагалински и Хр.</a:t>
            </a:r>
            <a:r>
              <a:rPr lang="bg-BG" sz="1600" b="0" i="0" u="none" strike="noStrike">
                <a:latin typeface="Calibri" panose="020F0502020204030204" charset="0"/>
              </a:rPr>
              <a:t> </a:t>
            </a:r>
            <a:r>
              <a:rPr sz="1600" b="0" i="0" u="none" strike="noStrike">
                <a:latin typeface="Calibri" panose="020F0502020204030204" charset="0"/>
              </a:rPr>
              <a:t>Прешленов.</a:t>
            </a:r>
            <a:endParaRPr lang="bg-BG" sz="16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sz="1600" b="0" i="0" u="none" strike="noStrike">
                <a:latin typeface="Calibri" panose="020F0502020204030204" charset="0"/>
              </a:rPr>
              <a:t> Открити са  средновековната крепост и  църква с митница в местността Костадин чешма. Материали от 4-2 в. Пр. Хр. на ранносредновековното отбранително съоръжение „Еркесия“ потвърждават наличието на  тракийски град от класическата и ранно</a:t>
            </a:r>
            <a:r>
              <a:rPr lang="bg-BG" sz="1600" b="0" i="0" u="none" strike="noStrike">
                <a:latin typeface="Calibri" panose="020F0502020204030204" charset="0"/>
              </a:rPr>
              <a:t> </a:t>
            </a:r>
            <a:r>
              <a:rPr sz="1600" b="0" i="0" u="none" strike="noStrike">
                <a:latin typeface="Calibri" panose="020F0502020204030204" charset="0"/>
              </a:rPr>
              <a:t>елинистическата епоха.</a:t>
            </a:r>
            <a:endParaRPr lang="bg-BG" sz="16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600" b="0" i="0" u="none" strike="noStrike">
                <a:latin typeface="Calibri" panose="020F0502020204030204" charset="0"/>
              </a:rPr>
              <a:t>Но </a:t>
            </a:r>
            <a:r>
              <a:rPr sz="1600" b="0" i="0" u="none" strike="noStrike">
                <a:latin typeface="Calibri" panose="020F0502020204030204" charset="0"/>
              </a:rPr>
              <a:t> основните отговорности за дългогодишните разкопки, опазването на старините в резервата и създаването на музея се дължат на доайена  Красимира Костова, сега и  директор на  целия комплекс. </a:t>
            </a:r>
            <a:endParaRPr lang="en-US" sz="1600" b="0" i="0" u="none" strike="noStrike"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838200" y="2093355"/>
            <a:ext cx="6304006" cy="4083608"/>
          </a:xfrm>
        </p:spPr>
        <p:txBody>
          <a:bodyPr/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bg-BG" sz="16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sz="1600" b="0" i="0" u="none" strike="noStrike">
                <a:latin typeface="Calibri" panose="020F0502020204030204" charset="0"/>
              </a:rPr>
              <a:t>Равносметката  обаче показва изключителните  приноси на българските жени археолози в  изследванията по Понта и социализирането на  археологическите открития, като предопределят  съвършено новия етап от познанията ни за културната история на Западния Понт.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sz="1600" b="0" i="0" u="none" strike="noStrike">
                <a:latin typeface="Calibri" panose="020F0502020204030204" charset="0"/>
              </a:rPr>
              <a:t>И списъкът на тези жени, посветили се на археологическите изследвания, а и обектите, които са извели за нов живо</a:t>
            </a:r>
            <a:r>
              <a:rPr lang="bg-BG" sz="1600" b="0" i="0" u="none" strike="noStrike">
                <a:latin typeface="Calibri" panose="020F0502020204030204" charset="0"/>
              </a:rPr>
              <a:t> </a:t>
            </a:r>
            <a:r>
              <a:rPr sz="1600" b="0" i="0" u="none" strike="noStrike">
                <a:latin typeface="Calibri" panose="020F0502020204030204" charset="0"/>
              </a:rPr>
              <a:t>т- научен и обществен, е повече от впечатляващ.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sz="1600" b="0" i="0" u="none" strike="noStrike">
                <a:latin typeface="Calibri" panose="020F0502020204030204" charset="0"/>
              </a:rPr>
              <a:t>Ще се движим от север на юг и парадоксално, това пътуване ще ни води и </a:t>
            </a:r>
            <a:r>
              <a:rPr lang="bg-BG" sz="1600" b="0" i="0" u="none" strike="noStrike">
                <a:latin typeface="Calibri" panose="020F0502020204030204" charset="0"/>
              </a:rPr>
              <a:t> хронологически </a:t>
            </a:r>
            <a:r>
              <a:rPr sz="1600" b="0" i="0" u="none" strike="noStrike">
                <a:latin typeface="Calibri" panose="020F0502020204030204" charset="0"/>
              </a:rPr>
              <a:t>от  разкриването на най- древните цивилизации  до  по- късните</a:t>
            </a:r>
            <a:r>
              <a:rPr lang="en-GB" sz="1600" b="0" i="0" u="none" strike="noStrike">
                <a:latin typeface="+mn-lt"/>
                <a:ea typeface="+mn-ea"/>
                <a:cs typeface="+mn-cs"/>
              </a:rPr>
              <a:t>.</a:t>
            </a:r>
            <a:endParaRPr lang="en-US" sz="16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5108" y="2227220"/>
            <a:ext cx="2397394" cy="429333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 idx="4294967295"/>
          </p:nvPr>
        </p:nvSpPr>
        <p:spPr>
          <a:xfrm>
            <a:off x="4797254" y="2313670"/>
            <a:ext cx="5732762" cy="2034792"/>
          </a:xfrm>
          <a:prstGeom prst="rect">
            <a:avLst/>
          </a:prstGeom>
        </p:spPr>
        <p:txBody>
          <a:bodyPr/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0" i="0" u="none" strike="noStrike">
                <a:latin typeface="Calibri" panose="020F0502020204030204" charset="0"/>
              </a:rPr>
              <a:t> 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600" b="0" i="0" u="none" strike="noStrike">
              <a:latin typeface="Calibri" panose="020F050202020403020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457" y="1971503"/>
            <a:ext cx="4092401" cy="2034792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457" y="4147222"/>
            <a:ext cx="4170405" cy="2718501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97254" y="3421276"/>
            <a:ext cx="5810250" cy="3436723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4630439" y="1971503"/>
            <a:ext cx="5810249" cy="1067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600" b="0" i="0" u="none" strike="noStrike">
                <a:latin typeface="Calibri" panose="020F0502020204030204" charset="0"/>
              </a:rPr>
              <a:t>Кр.Костова </a:t>
            </a:r>
            <a:r>
              <a:rPr sz="1600" b="0" i="0" u="none" strike="noStrike">
                <a:latin typeface="Calibri" panose="020F0502020204030204" charset="0"/>
              </a:rPr>
              <a:t>проучва голяма баня с 4 префурниума, както  и  пластове от 6 – 7 век</a:t>
            </a:r>
            <a:r>
              <a:rPr lang="bg-BG" sz="1600" b="0" i="0" u="none" strike="noStrike">
                <a:latin typeface="Calibri" panose="020F0502020204030204" charset="0"/>
              </a:rPr>
              <a:t> - </a:t>
            </a:r>
            <a:r>
              <a:rPr sz="1600" b="0" i="0" u="none" strike="noStrike">
                <a:latin typeface="Calibri" panose="020F0502020204030204" charset="0"/>
              </a:rPr>
              <a:t> период, който не много често се улавя на  археологически обекти и </a:t>
            </a:r>
            <a:r>
              <a:rPr lang="bg-BG" sz="1600" b="0" i="0" u="none" strike="noStrike">
                <a:latin typeface="Calibri" panose="020F0502020204030204" charset="0"/>
              </a:rPr>
              <a:t> данните от който </a:t>
            </a:r>
            <a:r>
              <a:rPr sz="1600" b="0" i="0" u="none" strike="noStrike">
                <a:latin typeface="Calibri" panose="020F0502020204030204" charset="0"/>
              </a:rPr>
              <a:t> ще </a:t>
            </a:r>
            <a:r>
              <a:rPr lang="bg-BG" sz="1600" b="0" i="0" u="none" strike="noStrike">
                <a:latin typeface="Calibri" panose="020F0502020204030204" charset="0"/>
              </a:rPr>
              <a:t> хвърлят </a:t>
            </a:r>
            <a:r>
              <a:rPr sz="1600" b="0" i="0" u="none" strike="noStrike">
                <a:latin typeface="Calibri" panose="020F0502020204030204" charset="0"/>
              </a:rPr>
              <a:t> нов</a:t>
            </a:r>
            <a:r>
              <a:rPr lang="bg-BG" sz="1600" b="0" i="0" u="none" strike="noStrike">
                <a:latin typeface="Calibri" panose="020F0502020204030204" charset="0"/>
              </a:rPr>
              <a:t>а</a:t>
            </a:r>
            <a:r>
              <a:rPr sz="1600" b="0" i="0" u="none" strike="noStrike">
                <a:latin typeface="Calibri" panose="020F0502020204030204" charset="0"/>
              </a:rPr>
              <a:t> </a:t>
            </a:r>
            <a:r>
              <a:rPr lang="bg-BG" sz="1600" b="0" i="0" u="none" strike="noStrike">
                <a:latin typeface="Calibri" panose="020F0502020204030204" charset="0"/>
              </a:rPr>
              <a:t>светлина  върху  този интересен период.</a:t>
            </a:r>
            <a:r>
              <a:rPr sz="1600" b="0" i="0" u="none" strike="noStrike">
                <a:latin typeface="Calibri" panose="020F0502020204030204" charset="0"/>
              </a:rPr>
              <a:t> </a:t>
            </a:r>
            <a:endParaRPr lang="en-US" sz="1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 idx="4294967295"/>
          </p:nvPr>
        </p:nvSpPr>
        <p:spPr>
          <a:xfrm>
            <a:off x="838200" y="2064179"/>
            <a:ext cx="10515600" cy="633713"/>
          </a:xfrm>
          <a:prstGeom prst="rect">
            <a:avLst/>
          </a:prstGeom>
        </p:spPr>
        <p:txBody>
          <a:bodyPr/>
          <a:lstStyle/>
          <a:p>
            <a:r>
              <a:rPr lang="bg-BG" sz="1600" b="0" i="0" u="none" strike="noStrike">
                <a:latin typeface="Calibri" panose="020F0502020204030204" charset="0"/>
              </a:rPr>
              <a:t>Деултум-Дебелт е единственият обект в България, който носи знака "Европейско културно наследство"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9935" y="2697892"/>
            <a:ext cx="6820847" cy="4174586"/>
          </a:xfrm>
          <a:prstGeom prst="rect">
            <a:avLst/>
          </a:prstGeom>
        </p:spPr>
      </p:pic>
      <p:pic>
        <p:nvPicPr>
          <p:cNvPr id="5" name="Изображение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924" y="4766042"/>
            <a:ext cx="2430356" cy="2091958"/>
          </a:xfrm>
          <a:prstGeom prst="rect">
            <a:avLst/>
          </a:prstGeom>
        </p:spPr>
      </p:pic>
      <p:pic>
        <p:nvPicPr>
          <p:cNvPr id="6" name="Изображение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440" y="2697892"/>
            <a:ext cx="2343840" cy="189630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2351903" y="2342206"/>
            <a:ext cx="3554627" cy="517677"/>
          </a:xfrm>
          <a:prstGeom prst="rect">
            <a:avLst/>
          </a:prstGeom>
        </p:spPr>
        <p:txBody>
          <a:bodyPr/>
          <a:lstStyle/>
          <a:p>
            <a:r>
              <a:rPr lang="en-US" sz="2000"/>
              <a:t>THE MUSEUM</a:t>
            </a:r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xfrm>
            <a:off x="838200" y="2608220"/>
            <a:ext cx="7121186" cy="1045905"/>
          </a:xfrm>
          <a:prstGeom prst="rect">
            <a:avLst/>
          </a:prstGeom>
        </p:spPr>
        <p:txBody>
          <a:bodyPr/>
          <a:lstStyle/>
          <a:p>
            <a:endParaRPr lang="bg-BG" sz="1800" b="0" i="0" u="none" strike="noStrike">
              <a:latin typeface="Calibri" panose="020F0502020204030204" charset="0"/>
            </a:endParaRPr>
          </a:p>
          <a:p>
            <a:r>
              <a:rPr lang="bg-BG" sz="1800" b="0" i="0" u="none" strike="noStrike">
                <a:latin typeface="Calibri" panose="020F0502020204030204" charset="0"/>
              </a:rPr>
              <a:t>Музеят показва изключителните находки от разкопките на античния некропол и от изследванията на града.</a:t>
            </a:r>
            <a:endParaRPr sz="180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125" y="4194449"/>
            <a:ext cx="4415314" cy="2663551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1799" y="1690688"/>
            <a:ext cx="3117854" cy="233839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1799" y="4374860"/>
            <a:ext cx="3117854" cy="2363004"/>
          </a:xfrm>
          <a:prstGeom prst="rect">
            <a:avLst/>
          </a:prstGeom>
        </p:spPr>
      </p:pic>
      <p:pic>
        <p:nvPicPr>
          <p:cNvPr id="7" name="Изображение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29087" y="4301625"/>
            <a:ext cx="3901307" cy="243624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343930" y="2064179"/>
            <a:ext cx="11009870" cy="275239"/>
          </a:xfrm>
          <a:prstGeom prst="rect">
            <a:avLst/>
          </a:prstGeom>
        </p:spPr>
        <p:txBody>
          <a:bodyPr/>
          <a:lstStyle/>
          <a:p>
            <a:r>
              <a:rPr lang="en-US" sz="4400" b="0" i="0" u="none" strike="noStrike">
                <a:latin typeface="Calibri" panose="020F0502020204030204" charset="0"/>
              </a:rPr>
              <a:t> </a:t>
            </a:r>
          </a:p>
          <a:p>
            <a:endParaRPr lang="en-US" sz="1600" b="0" i="0" u="none" strike="noStrike">
              <a:latin typeface="Calibri" panose="020F0502020204030204" charset="0"/>
            </a:endParaRPr>
          </a:p>
          <a:p>
            <a:r>
              <a:rPr lang="bg-BG" sz="2000" b="0" i="0" u="none" strike="noStrike">
                <a:latin typeface="Calibri" panose="020F0502020204030204" charset="0"/>
              </a:rPr>
              <a:t>АПОЛОНИЯ ПОНТИКА. МАРИЯ ЦАНЕВА, ХРИСТИНА АНГЕЛОВА,</a:t>
            </a:r>
            <a:endParaRPr lang="en-US" sz="2000" b="0" i="0" u="none" strike="noStrike">
              <a:latin typeface="Calibri" panose="020F0502020204030204" charset="0"/>
            </a:endParaRPr>
          </a:p>
          <a:p>
            <a:r>
              <a:rPr lang="bg-BG" sz="2000" b="0" i="0" u="none" strike="noStrike">
                <a:latin typeface="Calibri" panose="020F0502020204030204" charset="0"/>
              </a:rPr>
              <a:t>КРЪСТИНА ПАНАЙОТОВА</a:t>
            </a:r>
            <a:endParaRPr sz="2000"/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xfrm>
            <a:off x="426307" y="3140676"/>
            <a:ext cx="5469925" cy="3139260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15000"/>
              </a:lnSpc>
              <a:buNone/>
            </a:pPr>
            <a:r>
              <a:rPr lang="bg-BG" sz="1600" b="0" i="0" u="none" strike="noStrike">
                <a:latin typeface="Calibri" panose="020F0502020204030204" charset="0"/>
              </a:rPr>
              <a:t> </a:t>
            </a:r>
            <a:r>
              <a:rPr sz="1600" b="0" i="0" u="none" strike="noStrike">
                <a:latin typeface="Calibri" panose="020F0502020204030204" charset="0"/>
              </a:rPr>
              <a:t>Находки сочат началото на селищния живот още в  IV-III хилядолетие преди Христа.На мястото на древно тракийско селище през  610 година пр.</a:t>
            </a:r>
            <a:r>
              <a:rPr lang="en-US" sz="1600" b="0" i="0" u="none" strike="noStrike">
                <a:latin typeface="Calibri" panose="020F0502020204030204" charset="0"/>
              </a:rPr>
              <a:t> </a:t>
            </a:r>
            <a:r>
              <a:rPr sz="1600" b="0" i="0" u="none" strike="noStrike">
                <a:latin typeface="Calibri" panose="020F0502020204030204" charset="0"/>
              </a:rPr>
              <a:t>Хр.  милетски гърци основават  колонията  Аполония Понтика и тя е  сред първите градски центрове на Балканите, въвели в употреба парични знаци още през VII-VI век пр.н.е.  - стрели – монети, а после </a:t>
            </a:r>
            <a:r>
              <a:rPr lang="en-US" sz="1600" b="0" i="0" u="none" strike="noStrike">
                <a:latin typeface="Calibri" panose="020F0502020204030204" charset="0"/>
              </a:rPr>
              <a:t> </a:t>
            </a:r>
            <a:r>
              <a:rPr lang="bg-BG" sz="1600" b="0" i="0" u="none" strike="noStrike">
                <a:latin typeface="Calibri" panose="020F0502020204030204" charset="0"/>
              </a:rPr>
              <a:t>сече </a:t>
            </a:r>
            <a:r>
              <a:rPr sz="1600" b="0" i="0" u="none" strike="noStrike">
                <a:latin typeface="Calibri" panose="020F0502020204030204" charset="0"/>
              </a:rPr>
              <a:t>и сребърни монети от началото на VI век пр.н.е. </a:t>
            </a:r>
            <a:endParaRPr lang="bg-BG" sz="1600" b="0" i="0" u="none" strike="noStrike">
              <a:latin typeface="Calibri" panose="020F0502020204030204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sz="1600" b="0" i="0" u="none" strike="noStrike">
                <a:latin typeface="Calibri" panose="020F0502020204030204" charset="0"/>
              </a:rPr>
              <a:t>В  4 в.  е  наречен Созополис.</a:t>
            </a:r>
            <a:endParaRPr lang="bg-BG" sz="1600" b="0" i="0" u="none" strike="noStrike">
              <a:latin typeface="Calibri" panose="020F0502020204030204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sz="1600" b="0" i="0" u="none" strike="noStrike">
                <a:latin typeface="Calibri" panose="020F0502020204030204" charset="0"/>
              </a:rPr>
              <a:t> Влиза в териториите на българската държава  през 812 година. </a:t>
            </a:r>
            <a:endParaRPr sz="160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35811" y="2915608"/>
            <a:ext cx="5684492" cy="394239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838200" y="1930314"/>
            <a:ext cx="4821194" cy="1222590"/>
          </a:xfrm>
          <a:prstGeom prst="rect">
            <a:avLst/>
          </a:prstGeom>
        </p:spPr>
        <p:txBody>
          <a:bodyPr/>
          <a:lstStyle/>
          <a:p>
            <a:r>
              <a:rPr lang="bg-BG" sz="2000"/>
              <a:t>   МАРИЯ ЦАНЕВА. ХРИСТИНА АНГЕЛОВА</a:t>
            </a:r>
            <a:endParaRPr sz="2000"/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xfrm>
            <a:off x="220362" y="2814165"/>
            <a:ext cx="7271952" cy="3671719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endParaRPr lang="bg-BG" sz="1600" b="0" i="0" u="none" strike="noStrike">
              <a:latin typeface="Calibri" panose="020F0502020204030204" charset="0"/>
            </a:endParaRPr>
          </a:p>
          <a:p>
            <a:pPr marL="0" indent="0" algn="just">
              <a:buNone/>
            </a:pPr>
            <a:r>
              <a:rPr sz="1600" b="0" i="0" u="none" strike="noStrike">
                <a:latin typeface="Calibri" panose="020F0502020204030204" charset="0"/>
              </a:rPr>
              <a:t>В далечните години на моята младост, през 70 те години на 20 в., когато бе инициирана програмата Странджа- Сакар, Созопол още нямаше  </a:t>
            </a:r>
            <a:r>
              <a:rPr lang="bg-BG" sz="1600" b="0" i="0" u="none" strike="noStrike">
                <a:latin typeface="Calibri" panose="020F0502020204030204" charset="0"/>
              </a:rPr>
              <a:t>този </a:t>
            </a:r>
            <a:r>
              <a:rPr sz="1600" b="0" i="0" u="none" strike="noStrike">
                <a:latin typeface="Calibri" panose="020F0502020204030204" charset="0"/>
              </a:rPr>
              <a:t> прекрасен Археологически музей, в който сега можете да видите чудесните  открития.</a:t>
            </a:r>
            <a:endParaRPr lang="bg-BG" sz="1600" b="0" i="0" u="none" strike="noStrike">
              <a:latin typeface="Calibri" panose="020F0502020204030204" charset="0"/>
            </a:endParaRPr>
          </a:p>
          <a:p>
            <a:pPr marL="0" indent="0" algn="just">
              <a:buNone/>
            </a:pPr>
            <a:r>
              <a:rPr sz="1600" b="0" i="0" u="none" strike="noStrike">
                <a:latin typeface="Calibri" panose="020F0502020204030204" charset="0"/>
              </a:rPr>
              <a:t> Тогава уредник беше Мария Цанева. Рано напуснала ни, сега  за Мария трудно можем да открием  публични данни, но тя е една от фигурите в много от снимките, заедно с Жана Чимбулева и Евтелпа Стойчева. </a:t>
            </a:r>
            <a:r>
              <a:rPr lang="bg-BG" sz="1600" b="0" i="0" u="none" strike="noStrike">
                <a:latin typeface="Calibri" panose="020F0502020204030204" charset="0"/>
              </a:rPr>
              <a:t> З</a:t>
            </a:r>
            <a:r>
              <a:rPr sz="1600" b="0" i="0" u="none" strike="noStrike">
                <a:latin typeface="Calibri" panose="020F0502020204030204" charset="0"/>
              </a:rPr>
              <a:t>ащото беше жизнената фигура, свързана с проучванията на  Аполония и Понтос Евксинос</a:t>
            </a:r>
            <a:r>
              <a:rPr lang="bg-BG" sz="1600" b="0" i="0" u="none" strike="noStrike">
                <a:latin typeface="Calibri" panose="020F0502020204030204" charset="0"/>
              </a:rPr>
              <a:t>,</a:t>
            </a:r>
            <a:r>
              <a:rPr sz="1600" b="0" i="0" u="none" strike="noStrike">
                <a:latin typeface="Calibri" panose="020F0502020204030204" charset="0"/>
              </a:rPr>
              <a:t> и с подкрепата си за всички експедиции из </a:t>
            </a:r>
            <a:r>
              <a:rPr lang="bg-BG" sz="1600" b="0" i="0" u="none" strike="noStrike">
                <a:latin typeface="Calibri" panose="020F0502020204030204" charset="0"/>
              </a:rPr>
              <a:t>Странджа и около Созопол.</a:t>
            </a:r>
            <a:r>
              <a:rPr lang="en-US" sz="1600" b="0" i="0" u="none" strike="noStrike">
                <a:latin typeface="Calibri" panose="020F0502020204030204" charset="0"/>
              </a:rPr>
              <a:t> </a:t>
            </a:r>
            <a:endParaRPr lang="bg-BG" sz="1600" b="0" i="0" u="none" strike="noStrike">
              <a:latin typeface="Calibri" panose="020F0502020204030204" charset="0"/>
            </a:endParaRPr>
          </a:p>
          <a:p>
            <a:pPr marL="0" indent="0" algn="just">
              <a:buNone/>
            </a:pPr>
            <a:r>
              <a:rPr lang="bg-BG" sz="1600" b="0" i="0" u="none" strike="noStrike">
                <a:latin typeface="Calibri" panose="020F0502020204030204" charset="0"/>
              </a:rPr>
              <a:t>Друго име, за което ще говорят сигурно занимаващите се с подводна археология е това на Христина Ангелова, чийто живот бе неразривно свързан със създадения в Созопол Център за подводна археология.</a:t>
            </a:r>
          </a:p>
        </p:txBody>
      </p:sp>
      <p:pic>
        <p:nvPicPr>
          <p:cNvPr id="4" name="Изображение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8246425" y="1620416"/>
            <a:ext cx="2899422" cy="386589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63188" y="5105252"/>
            <a:ext cx="1660072" cy="166007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766119" y="2257034"/>
            <a:ext cx="4409302" cy="577727"/>
          </a:xfrm>
          <a:prstGeom prst="rect">
            <a:avLst/>
          </a:prstGeom>
        </p:spPr>
        <p:txBody>
          <a:bodyPr/>
          <a:lstStyle/>
          <a:p>
            <a:r>
              <a:rPr lang="bg-BG" sz="2000" b="0" i="0" u="none" strike="noStrike">
                <a:latin typeface="Calibri" panose="020F0502020204030204" charset="0"/>
              </a:rPr>
              <a:t>КРЪСТИНА ПАНАЙОТОВА</a:t>
            </a:r>
            <a:endParaRPr lang="en-US" sz="2000" b="0" i="0" u="none" strike="noStrike">
              <a:latin typeface="Calibri" panose="020F0502020204030204" charset="0"/>
            </a:endParaRPr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xfrm>
            <a:off x="838200" y="2361085"/>
            <a:ext cx="10515600" cy="4413121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665205" y="2454691"/>
            <a:ext cx="4971535" cy="1586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6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6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600" b="0" i="0" u="none" strike="noStrike">
                <a:latin typeface="Calibri" panose="020F0502020204030204" charset="0"/>
              </a:rPr>
              <a:t> 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600" b="0" i="0" u="none" strike="noStrike">
              <a:latin typeface="Calibri" panose="020F0502020204030204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9020" y="3035745"/>
            <a:ext cx="4494780" cy="3058304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766119" y="3035745"/>
            <a:ext cx="5914768" cy="2608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sz="1600" b="0" i="0" u="none" strike="noStrike">
                <a:latin typeface="Calibri" panose="020F0502020204030204" charset="0"/>
              </a:rPr>
              <a:t>И тук, като в Несебър, освен французи</a:t>
            </a:r>
            <a:r>
              <a:rPr lang="bg-BG" sz="1600" b="0" i="0" u="none" strike="noStrike">
                <a:latin typeface="Calibri" panose="020F0502020204030204" charset="0"/>
              </a:rPr>
              <a:t>-археолози, </a:t>
            </a:r>
            <a:r>
              <a:rPr sz="1600" b="0" i="0" u="none" strike="noStrike">
                <a:latin typeface="Calibri" panose="020F0502020204030204" charset="0"/>
              </a:rPr>
              <a:t> в началото на 20 век,   пионери в проучванията   в периода 1946 – 1949 г.  са мъже:  Теофил Иванов, Иван Вен</a:t>
            </a:r>
            <a:r>
              <a:rPr lang="bg-BG" sz="1600" b="0" i="0" u="none" strike="noStrike">
                <a:latin typeface="Calibri" panose="020F0502020204030204" charset="0"/>
              </a:rPr>
              <a:t>едико</a:t>
            </a:r>
            <a:r>
              <a:rPr sz="1600" b="0" i="0" u="none" strike="noStrike">
                <a:latin typeface="Calibri" panose="020F0502020204030204" charset="0"/>
              </a:rPr>
              <a:t>в, Тодор Герасимов, Михаил Лазаров, а първата подводна  експедиция  е на  Иван Гълъбов. </a:t>
            </a:r>
            <a:endParaRPr lang="bg-BG" sz="1600" b="0" i="0" u="none" strike="noStrike">
              <a:latin typeface="Calibri" panose="020F0502020204030204" charset="0"/>
            </a:endParaRPr>
          </a:p>
          <a:p>
            <a:pPr algn="just">
              <a:lnSpc>
                <a:spcPct val="115000"/>
              </a:lnSpc>
            </a:pPr>
            <a:r>
              <a:rPr sz="1600" b="0" i="0" u="none" strike="noStrike">
                <a:latin typeface="Calibri" panose="020F0502020204030204" charset="0"/>
              </a:rPr>
              <a:t>  И тук, както в Несебър, обаче, големите археологически открития  се дължат преди всичко на  дългогодишните и методични усилия на една жена.- д-р Кръстина Панайотова от НАИМ-БАН. </a:t>
            </a:r>
            <a:endParaRPr lang="en-US" sz="16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838200" y="1796449"/>
            <a:ext cx="6643817" cy="676834"/>
          </a:xfrm>
          <a:prstGeom prst="rect">
            <a:avLst/>
          </a:prstGeom>
        </p:spPr>
        <p:txBody>
          <a:bodyPr/>
          <a:lstStyle/>
          <a:p>
            <a:endParaRPr lang="bg-BG" sz="2000" b="1"/>
          </a:p>
          <a:p>
            <a:r>
              <a:rPr lang="bg-BG" sz="2000" b="1"/>
              <a:t>КРЪСТИНА ПАНАЙОТОВА</a:t>
            </a:r>
            <a:endParaRPr sz="2000" b="1"/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xfrm>
            <a:off x="199768" y="2206625"/>
            <a:ext cx="8260492" cy="3970338"/>
          </a:xfrm>
          <a:prstGeom prst="rect">
            <a:avLst/>
          </a:prstGeom>
        </p:spPr>
        <p:txBody>
          <a:bodyPr/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bg-BG" sz="1600" b="0" i="0" u="none" strike="noStrike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Кръстина Панайотова /</a:t>
            </a:r>
            <a:r>
              <a:rPr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1958</a:t>
            </a:r>
            <a:r>
              <a:rPr lang="en-US"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/</a:t>
            </a:r>
            <a:r>
              <a:rPr lang="bg-BG"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завършва Софийския университет и специализира във Франция в </a:t>
            </a:r>
            <a:r>
              <a:rPr lang="en-US"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C</a:t>
            </a:r>
            <a:r>
              <a:rPr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entre Camille Jullian, CNRS, Aix-en-Provence</a:t>
            </a:r>
            <a:r>
              <a:rPr lang="en-US"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r>
              <a:rPr lang="bg-BG"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и в </a:t>
            </a:r>
            <a:r>
              <a:rPr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r>
              <a:rPr lang="en-US"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École française d'Athénes. </a:t>
            </a:r>
            <a:r>
              <a:rPr lang="bg-BG"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Дисертационният си труд "Погребални практики и съоръжения в гръцките колонии по българското Черноморие </a:t>
            </a:r>
            <a:r>
              <a:rPr lang="en-US"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(6th – 11th century BC) n.e.)</a:t>
            </a:r>
            <a:r>
              <a:rPr lang="bg-BG"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"  подготвя под ръководството на Люба Огненова. 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Ръководител е на Античната секция към НАИМ.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От 2002 година е ръководител на българо-френското археологическо сътрудничество по темите </a:t>
            </a:r>
            <a:r>
              <a:rPr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"</a:t>
            </a:r>
            <a:r>
              <a:rPr lang="bg-BG"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Аполония Понтика. Полис и хора" и "Аполония Понтика - Некрополи и територия".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Куратор  е на изложби, посветени на изследванията в Созопол и на българо- френското сътрудничество.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Организатор на научните конференции</a:t>
            </a:r>
            <a:r>
              <a:rPr lang="en-US"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"</a:t>
            </a:r>
            <a:r>
              <a:rPr lang="bg-BG"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Аполония Понтийска . Град и територия"- </a:t>
            </a:r>
            <a:r>
              <a:rPr lang="en-US"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2022 </a:t>
            </a:r>
            <a:r>
              <a:rPr lang="bg-BG"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и на българо- гръцкия симпозиум </a:t>
            </a:r>
            <a:r>
              <a:rPr lang="en-US"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"</a:t>
            </a:r>
            <a:r>
              <a:rPr lang="bg-BG"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Аполония- Аргилос" през 2004 г. 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Заслужава да отбележим във връзка с нашата тема  и участието и в пилотния проект "Китен. </a:t>
            </a:r>
            <a:r>
              <a:rPr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Икономическа оценка на непазарните ползи от културното наследство</a:t>
            </a:r>
            <a:r>
              <a:rPr lang="bg-BG"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"</a:t>
            </a:r>
            <a:endParaRPr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80049" y="2315469"/>
            <a:ext cx="2979463" cy="421404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ържател на съдържание 2"/>
          <p:cNvSpPr>
            <a:spLocks noGrp="1" noEditPoints="1"/>
          </p:cNvSpPr>
          <p:nvPr>
            <p:ph idx="4294967295"/>
          </p:nvPr>
        </p:nvSpPr>
        <p:spPr>
          <a:xfrm>
            <a:off x="838200" y="1825625"/>
            <a:ext cx="10515600" cy="188168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1600"/>
          </a:p>
          <a:p>
            <a:pPr marL="0" indent="0">
              <a:lnSpc>
                <a:spcPct val="115000"/>
              </a:lnSpc>
              <a:buNone/>
            </a:pPr>
            <a:r>
              <a:rPr lang="bg-BG" sz="1600"/>
              <a:t> Проучванията на некропола на Аполония Понтика, на укрепителната система, на средновековните църкви  хвърлят нова светлина върху културата на античния и средновековен град</a:t>
            </a:r>
            <a:r>
              <a:rPr lang="en-US" sz="1600"/>
              <a:t>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bg-BG" sz="1600"/>
              <a:t>Дългогодишното сътрудничество с колегите и от Лувъра   и дава със сигурност допълнително удовлетворение.</a:t>
            </a:r>
            <a:endParaRPr sz="160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5649" y="3511662"/>
            <a:ext cx="3270069" cy="3475877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1716" y="3584816"/>
            <a:ext cx="4021003" cy="3170211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58718" y="3584816"/>
            <a:ext cx="4023169" cy="317021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7469659" y="2331909"/>
            <a:ext cx="3884141" cy="1974292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bg-BG" sz="1600" b="0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Разкопките на Св. Кирик, където се намирали храмовете на античния град доведоха до изчерпателното проучване на културните пластове от 7 в. пр. Хр.  нататък.</a:t>
            </a:r>
          </a:p>
          <a:p>
            <a:pPr algn="just"/>
            <a:r>
              <a:rPr lang="bg-BG" sz="1600" b="0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За съжаление, идеята за създаването тук  в сградата на бившето Морско училище на Център на Черноморските култури е далеч от своята реализация.</a:t>
            </a:r>
            <a:endParaRPr sz="1600" b="0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xfrm>
            <a:off x="216243" y="3080823"/>
            <a:ext cx="11137557" cy="30961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" name="Изображение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6243" y="2437431"/>
            <a:ext cx="4424405" cy="4315744"/>
          </a:xfrm>
          <a:prstGeom prst="rect">
            <a:avLst/>
          </a:prstGeom>
        </p:spPr>
      </p:pic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1375" y="4465677"/>
            <a:ext cx="4147879" cy="2194823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634" y="2437431"/>
            <a:ext cx="2680756" cy="431574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766119" y="2012693"/>
            <a:ext cx="5706762" cy="594454"/>
          </a:xfrm>
          <a:prstGeom prst="rect">
            <a:avLst/>
          </a:prstGeom>
        </p:spPr>
        <p:txBody>
          <a:bodyPr/>
          <a:lstStyle/>
          <a:p>
            <a:r>
              <a:rPr lang="bg-BG" sz="1600" b="1"/>
              <a:t>АРХЕОЛОГИЧЕСКИЯТ КОМПЛЕКС В М. МЕСАРИТЕ</a:t>
            </a:r>
            <a:r>
              <a:rPr sz="1600" b="1"/>
              <a:t>. </a:t>
            </a:r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xfrm>
            <a:off x="96795" y="1825625"/>
            <a:ext cx="7869196" cy="4351338"/>
          </a:xfrm>
          <a:prstGeom prst="rect">
            <a:avLst/>
          </a:prstGeom>
        </p:spPr>
        <p:txBody>
          <a:bodyPr/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0" i="0" u="none" strike="noStrike">
                <a:latin typeface="Calibri" panose="020F0502020204030204" charset="0"/>
              </a:rPr>
              <a:t> 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bg-BG" sz="16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bg-BG" sz="1600" b="0" i="0" u="none" strike="noStrike">
                <a:latin typeface="Calibri" panose="020F0502020204030204" charset="0"/>
              </a:rPr>
              <a:t>В сътрудничество със своите френски колеги Кр. Панайотова може да  изпитва удовлетворение и  заради неотдавнашната социализация на археологическия комплекс с останки от антични сгради, некропол, ритуални ями и добре запазен античен път от </a:t>
            </a:r>
            <a:r>
              <a:rPr lang="en-US" sz="1600" b="0" i="0" u="none" strike="noStrike">
                <a:latin typeface="Calibri" panose="020F0502020204030204" charset="0"/>
              </a:rPr>
              <a:t>5 -4</a:t>
            </a:r>
            <a:r>
              <a:rPr lang="bg-BG" sz="1600" b="0" i="0" u="none" strike="noStrike">
                <a:latin typeface="Calibri" panose="020F0502020204030204" charset="0"/>
              </a:rPr>
              <a:t> в пр. Хр.  "Месарите"- част от извънградската територия на Аполония Понтика - </a:t>
            </a:r>
            <a:r>
              <a:rPr sz="1600" b="0" i="0" u="none" strike="noStrike">
                <a:latin typeface="Calibri" panose="020F0502020204030204" charset="0"/>
              </a:rPr>
              <a:t> рядко събитие в сега нелеката археологическа реалност.</a:t>
            </a:r>
            <a:endParaRPr lang="en-US" sz="16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sz="1600"/>
          </a:p>
        </p:txBody>
      </p:sp>
      <p:pic>
        <p:nvPicPr>
          <p:cNvPr id="4" name="Изображение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70838" y="4001295"/>
            <a:ext cx="5164946" cy="2784959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42958" y="2170057"/>
            <a:ext cx="3099487" cy="1742916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1849" y="4079582"/>
            <a:ext cx="4572000" cy="26283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 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23335" y="1825625"/>
            <a:ext cx="9115167" cy="4773527"/>
          </a:xfrm>
        </p:spPr>
        <p:txBody>
          <a:bodyPr/>
          <a:lstStyle/>
          <a:p>
            <a:endParaRPr lang="en-US" sz="1600" b="0" i="0" u="none" strike="noStrike">
              <a:latin typeface="+mn-lt"/>
              <a:ea typeface="+mn-ea"/>
              <a:cs typeface="+mn-cs"/>
            </a:endParaRPr>
          </a:p>
          <a:p>
            <a:endParaRPr lang="en-US" sz="1600" b="0" i="0" u="none" strike="noStrike">
              <a:latin typeface="+mn-lt"/>
              <a:ea typeface="+mn-ea"/>
              <a:cs typeface="+mn-cs"/>
            </a:endParaRPr>
          </a:p>
          <a:p>
            <a:endParaRPr lang="en-US" sz="1600" b="0" i="0" u="none" strike="noStrike"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sz="1600" b="0" i="0" u="none" strike="noStrike">
                <a:latin typeface="Calibri" panose="020F0502020204030204" charset="0"/>
              </a:rPr>
              <a:t>Да започнем с Дуранкулак и изследователката на този забележителен обект-  проф. Хенриета Тодорова. Едрата фигура на тази жена, на пръв път  изглеждаща студена ,недостъпна и властна</a:t>
            </a:r>
            <a:r>
              <a:rPr lang="bg-BG" sz="1600" b="0" i="0" u="none" strike="noStrike">
                <a:latin typeface="Calibri" panose="020F0502020204030204" charset="0"/>
              </a:rPr>
              <a:t>,</a:t>
            </a:r>
            <a:r>
              <a:rPr sz="1600" b="0" i="0" u="none" strike="noStrike">
                <a:latin typeface="Calibri" panose="020F0502020204030204" charset="0"/>
              </a:rPr>
              <a:t> не може да бъде забравена. Тя  нареждаше, заповядваше, но  и имаше  великолепно  чувство на хумор,  хулигански дух, а у дома плетеше, което за мен бе в невероятен контраст с представата ми за нея. Благородно се шегувахме с няколкото и фамилни имена според двата  и брака. Родена през  1933 г. , тя си отиде на 82 години през 2015 г.  Бе оценена високо в международен план като член-кореспондент на Българска академия на науките, член кореспондент на Германския археологически институт в Берлин, задграничен член на академията Общество „Лайбниц“ в Берлин. </a:t>
            </a:r>
            <a:endParaRPr lang="bg-BG" sz="1600" b="0" i="0" u="none" strike="noStrike">
              <a:latin typeface="Calibri" panose="020F0502020204030204" charset="0"/>
            </a:endParaRPr>
          </a:p>
          <a:p>
            <a:pPr marL="0" indent="0" algn="just">
              <a:buNone/>
            </a:pPr>
            <a:r>
              <a:rPr sz="1600" b="0" i="0" u="none" strike="noStrike">
                <a:latin typeface="Calibri" panose="020F0502020204030204" charset="0"/>
              </a:rPr>
              <a:t>През 1964 става доктор в Нитра  с дисер</a:t>
            </a:r>
            <a:r>
              <a:rPr lang="bg-BG" sz="1600" b="0" i="0" u="none" strike="noStrike">
                <a:latin typeface="Calibri" panose="020F0502020204030204" charset="0"/>
              </a:rPr>
              <a:t>т</a:t>
            </a:r>
            <a:r>
              <a:rPr sz="1600" b="0" i="0" u="none" strike="noStrike">
                <a:latin typeface="Calibri" panose="020F0502020204030204" charset="0"/>
              </a:rPr>
              <a:t>ацията „Енеолитната керамика от Тракия и Североизточна България“. От  1967 година  е  Национал</a:t>
            </a:r>
            <a:r>
              <a:rPr lang="bg-BG" sz="1600" b="0" i="0" u="none" strike="noStrike">
                <a:latin typeface="Calibri" panose="020F0502020204030204" charset="0"/>
              </a:rPr>
              <a:t>ния А</a:t>
            </a:r>
            <a:r>
              <a:rPr sz="1600" b="0" i="0" u="none" strike="noStrike">
                <a:latin typeface="Calibri" panose="020F0502020204030204" charset="0"/>
              </a:rPr>
              <a:t>рхеологически институт с музей при Българската академия на науките. През 1978 година защитава хабилитационен труд „Каменномедната епоха в България“ и  е „доктор на историческите науки“.</a:t>
            </a:r>
            <a:endParaRPr lang="bg-BG" sz="1600" b="0" i="0" u="none" strike="noStrike">
              <a:latin typeface="Calibri" panose="020F0502020204030204" charset="0"/>
            </a:endParaRPr>
          </a:p>
          <a:p>
            <a:pPr marL="0" indent="0" algn="just">
              <a:buNone/>
            </a:pPr>
            <a:r>
              <a:rPr sz="1600" b="0" i="0" u="none" strike="noStrike">
                <a:latin typeface="Calibri" panose="020F0502020204030204" charset="0"/>
              </a:rPr>
              <a:t> Основател е на Проблемната група по интердисциплинарни изследвания към Археологическия институт. </a:t>
            </a:r>
            <a:r>
              <a:rPr lang="en-GB" sz="1600" b="0" i="0" u="none" strike="noStrike">
                <a:latin typeface="+mn-lt"/>
                <a:ea typeface="+mn-ea"/>
                <a:cs typeface="+mn-cs"/>
              </a:rPr>
              <a:t> </a:t>
            </a:r>
            <a:r>
              <a:rPr sz="1600" b="0" i="0" u="none" strike="noStrike">
                <a:latin typeface="Calibri" panose="020F0502020204030204" charset="0"/>
              </a:rPr>
              <a:t>Откривателка е на много от праисторическите култури в  СИ България, установява</a:t>
            </a:r>
            <a:r>
              <a:rPr lang="bg-BG" sz="1600" b="0" i="0" u="none" strike="noStrike">
                <a:latin typeface="Calibri" panose="020F0502020204030204" charset="0"/>
              </a:rPr>
              <a:t>  наличието на </a:t>
            </a:r>
            <a:r>
              <a:rPr sz="1600" b="0" i="0" u="none" strike="noStrike">
                <a:latin typeface="Calibri" panose="020F0502020204030204" charset="0"/>
              </a:rPr>
              <a:t>Преходния период от енеолита към бронзовата епоха. </a:t>
            </a:r>
            <a:r>
              <a:rPr lang="en-GB" sz="1600" b="0" i="0" u="none" strike="noStrike">
                <a:latin typeface="+mn-lt"/>
                <a:ea typeface="+mn-ea"/>
                <a:cs typeface="+mn-cs"/>
              </a:rPr>
              <a:t>  </a:t>
            </a:r>
            <a:endParaRPr lang="en-US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1828800" y="3016826"/>
            <a:ext cx="8534400" cy="824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/>
          </a:p>
          <a:p>
            <a:endParaRPr lang="en-US" sz="240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2158314" y="1974328"/>
            <a:ext cx="8204886" cy="824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           </a:t>
            </a:r>
          </a:p>
          <a:p>
            <a:r>
              <a:rPr lang="bg-BG" sz="2400" b="1"/>
              <a:t>ДУРАНКУЛАК И ХЕНРИЕТА ТОДОРОВА</a:t>
            </a:r>
            <a:r>
              <a:rPr lang="en-US" sz="2400"/>
              <a:t> </a:t>
            </a:r>
            <a:endParaRPr lang="en-US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67695" y="3016825"/>
            <a:ext cx="2104679" cy="217834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158578" y="1858234"/>
            <a:ext cx="5284574" cy="505059"/>
          </a:xfrm>
          <a:prstGeom prst="rect">
            <a:avLst/>
          </a:prstGeom>
        </p:spPr>
        <p:txBody>
          <a:bodyPr/>
          <a:lstStyle/>
          <a:p>
            <a:r>
              <a:rPr lang="bg-BG" sz="2000" b="1"/>
              <a:t>АХТОПОЛ. АВЛЕУС ТЕЙХОС. АГАТОПОЛИС</a:t>
            </a:r>
            <a:endParaRPr sz="2000" b="1"/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xfrm>
            <a:off x="3654198" y="2363293"/>
            <a:ext cx="8317439" cy="4372633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sz="1600" b="0" i="0" u="none" strike="noStrike">
                <a:latin typeface="Calibri" panose="020F0502020204030204" charset="0"/>
              </a:rPr>
              <a:t>На мястото на днешния град Ахтопол са съществували селища още от новокаменната епоха, а през желязната епоха районът е населяван от тракийското племе тини.</a:t>
            </a:r>
            <a:endParaRPr lang="bg-BG" sz="1600" b="0" i="0" u="none" strike="noStrike">
              <a:latin typeface="Calibri" panose="020F0502020204030204" charset="0"/>
            </a:endParaRPr>
          </a:p>
          <a:p>
            <a:pPr algn="just"/>
            <a:r>
              <a:rPr lang="en-US" sz="1600" b="0" i="0" u="none" strike="noStrike">
                <a:latin typeface="Calibri" panose="020F0502020204030204" charset="0"/>
              </a:rPr>
              <a:t> Като град Ахтопол е основан около 430 г. пр.н.е. от гръцки колонисти от Атина, като се предполага, че основаването му има връзка с действията на Перикъл в черноморските области. </a:t>
            </a:r>
            <a:endParaRPr lang="bg-BG" sz="1600" b="0" i="0" u="none" strike="noStrike">
              <a:latin typeface="Calibri" panose="020F0502020204030204" charset="0"/>
            </a:endParaRPr>
          </a:p>
          <a:p>
            <a:pPr algn="just"/>
            <a:r>
              <a:rPr lang="en-US" sz="1600" b="0" i="0" u="none" strike="noStrike">
                <a:latin typeface="Calibri" panose="020F0502020204030204" charset="0"/>
              </a:rPr>
              <a:t> След варварските нашествия от V – VII век градът е възстановен от византийския военачалник Агатон, който </a:t>
            </a:r>
            <a:r>
              <a:rPr lang="bg-BG" sz="1600" b="0" i="0" u="none" strike="noStrike">
                <a:latin typeface="Calibri" panose="020F0502020204030204" charset="0"/>
              </a:rPr>
              <a:t>вероятно и </a:t>
            </a:r>
            <a:r>
              <a:rPr lang="en-US" sz="1600" b="0" i="0" u="none" strike="noStrike">
                <a:latin typeface="Calibri" panose="020F0502020204030204" charset="0"/>
              </a:rPr>
              <a:t> го нарича Агатопол.</a:t>
            </a:r>
          </a:p>
          <a:p>
            <a:pPr algn="just"/>
            <a:r>
              <a:rPr lang="en-US" sz="1600" b="0" i="0" u="none" strike="noStrike">
                <a:latin typeface="Calibri" panose="020F0502020204030204" charset="0"/>
              </a:rPr>
              <a:t>През Средновековието </a:t>
            </a:r>
            <a:r>
              <a:rPr lang="bg-BG" sz="1600" b="0" i="0" u="none" strike="noStrike">
                <a:latin typeface="Calibri" panose="020F0502020204030204" charset="0"/>
              </a:rPr>
              <a:t>градът </a:t>
            </a:r>
            <a:r>
              <a:rPr lang="en-US" sz="1600" b="0" i="0" u="none" strike="noStrike">
                <a:latin typeface="Calibri" panose="020F0502020204030204" charset="0"/>
              </a:rPr>
              <a:t> няколко пъти е включван в територията на България</a:t>
            </a:r>
            <a:r>
              <a:rPr lang="bg-BG" sz="1600" b="0" i="0" u="none" strike="noStrike">
                <a:latin typeface="Calibri" panose="020F0502020204030204" charset="0"/>
              </a:rPr>
              <a:t> или на Византия.</a:t>
            </a:r>
          </a:p>
          <a:p>
            <a:pPr algn="just"/>
            <a:r>
              <a:rPr lang="en-US" sz="1600" b="0" i="0" u="none" strike="noStrike">
                <a:latin typeface="Calibri" panose="020F0502020204030204" charset="0"/>
              </a:rPr>
              <a:t>Надпис на хан Крум от 812 г. съобщава за завладяването му,</a:t>
            </a:r>
            <a:r>
              <a:rPr lang="bg-BG" sz="1600" b="0" i="0" u="none" strike="noStrike">
                <a:latin typeface="Calibri" panose="020F0502020204030204" charset="0"/>
              </a:rPr>
              <a:t> а </a:t>
            </a:r>
            <a:r>
              <a:rPr lang="en-US" sz="1600" b="0" i="0" u="none" strike="noStrike">
                <a:latin typeface="Calibri" panose="020F0502020204030204" charset="0"/>
              </a:rPr>
              <a:t>през 1304 г. е превзет от цар Тодор Светослав</a:t>
            </a:r>
            <a:r>
              <a:rPr lang="bg-BG" sz="1600" b="0" i="0" u="none" strike="noStrike">
                <a:latin typeface="Calibri" panose="020F0502020204030204" charset="0"/>
              </a:rPr>
              <a:t>.</a:t>
            </a:r>
          </a:p>
          <a:p>
            <a:pPr algn="just"/>
            <a:r>
              <a:rPr lang="bg-BG" sz="1600" b="0" i="0" u="none" strike="noStrike">
                <a:latin typeface="Calibri" panose="020F0502020204030204" charset="0"/>
              </a:rPr>
              <a:t> След завладяването му от османците е наречен Ахтенболу. </a:t>
            </a:r>
            <a:r>
              <a:rPr lang="en-US" sz="1600" b="0" i="0" u="none" strike="noStrike">
                <a:latin typeface="Calibri" panose="020F0502020204030204" charset="0"/>
              </a:rPr>
              <a:t> Около 1389 г., двадесет години след превземането на Одрин от османците, одринската митрополия премества седалището си в Агатопол.</a:t>
            </a:r>
            <a:endParaRPr lang="bg-BG" sz="1600" b="0" i="0" u="none" strike="noStrike">
              <a:latin typeface="Calibri" panose="020F0502020204030204" charset="0"/>
            </a:endParaRPr>
          </a:p>
          <a:p>
            <a:pPr algn="just"/>
            <a:r>
              <a:rPr sz="1600" b="0" i="0" u="none" strike="noStrike">
                <a:latin typeface="Calibri" panose="020F0502020204030204" charset="0"/>
              </a:rPr>
              <a:t> Най- южният и най- малкият град на Западния понт</a:t>
            </a:r>
            <a:r>
              <a:rPr lang="bg-BG" sz="1600" b="0" i="0" u="none" strike="noStrike">
                <a:latin typeface="Calibri" panose="020F0502020204030204" charset="0"/>
              </a:rPr>
              <a:t> Ахтопол и неговите околности </a:t>
            </a:r>
            <a:r>
              <a:rPr sz="1600" b="0" i="0" u="none" strike="noStrike">
                <a:latin typeface="Calibri" panose="020F0502020204030204" charset="0"/>
              </a:rPr>
              <a:t> дълги години няма</a:t>
            </a:r>
            <a:r>
              <a:rPr lang="bg-BG" sz="1600" b="0" i="0" u="none" strike="noStrike">
                <a:latin typeface="Calibri" panose="020F0502020204030204" charset="0"/>
              </a:rPr>
              <a:t>ха </a:t>
            </a:r>
            <a:r>
              <a:rPr sz="1600" b="0" i="0" u="none" strike="noStrike">
                <a:latin typeface="Calibri" panose="020F0502020204030204" charset="0"/>
              </a:rPr>
              <a:t> участта да бъде изследван</a:t>
            </a:r>
            <a:r>
              <a:rPr lang="bg-BG" sz="1600" b="0" i="0" u="none" strike="noStrike">
                <a:latin typeface="Calibri" panose="020F0502020204030204" charset="0"/>
              </a:rPr>
              <a:t>и,</a:t>
            </a:r>
            <a:r>
              <a:rPr sz="1600" b="0" i="0" u="none" strike="noStrike">
                <a:latin typeface="Calibri" panose="020F0502020204030204" charset="0"/>
              </a:rPr>
              <a:t> заради разположението му в граничната зона.</a:t>
            </a:r>
            <a:endParaRPr lang="bg-BG" sz="1600" b="0" i="0" u="none" strike="noStrike">
              <a:latin typeface="Calibri" panose="020F0502020204030204" charset="0"/>
            </a:endParaRPr>
          </a:p>
          <a:p>
            <a:pPr algn="just"/>
            <a:endParaRPr sz="160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699" y="4391959"/>
            <a:ext cx="3288054" cy="2466041"/>
          </a:xfrm>
          <a:prstGeom prst="rect">
            <a:avLst/>
          </a:prstGeom>
        </p:spPr>
      </p:pic>
      <p:pic>
        <p:nvPicPr>
          <p:cNvPr id="6" name="Изображение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699" y="2736831"/>
            <a:ext cx="2327987" cy="1523832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316" y="2736831"/>
            <a:ext cx="1037252" cy="152383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271850" y="1950908"/>
            <a:ext cx="5923005" cy="409104"/>
          </a:xfrm>
          <a:prstGeom prst="rect">
            <a:avLst/>
          </a:prstGeom>
        </p:spPr>
        <p:txBody>
          <a:bodyPr/>
          <a:lstStyle/>
          <a:p>
            <a:r>
              <a:rPr lang="bg-BG" sz="2000"/>
              <a:t>ПРОУЧВАНИЯТА. Д.ГЕРГОВА</a:t>
            </a:r>
            <a:endParaRPr sz="2000"/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xfrm>
            <a:off x="-88557" y="2360012"/>
            <a:ext cx="9728030" cy="4832221"/>
          </a:xfrm>
          <a:prstGeom prst="rect">
            <a:avLst/>
          </a:prstGeom>
        </p:spPr>
        <p:txBody>
          <a:bodyPr/>
          <a:lstStyle/>
          <a:p>
            <a:pPr algn="just"/>
            <a:r>
              <a:rPr sz="1600" b="0" i="0" u="none" strike="noStrike">
                <a:latin typeface="Calibri" panose="020F0502020204030204" charset="0"/>
              </a:rPr>
              <a:t>Фрагментарни  проучвания  на отделни участъци </a:t>
            </a:r>
            <a:r>
              <a:rPr lang="bg-BG" sz="1600" b="0" i="0" u="none" strike="noStrike">
                <a:latin typeface="Calibri" panose="020F0502020204030204" charset="0"/>
              </a:rPr>
              <a:t> в Ахтопол </a:t>
            </a:r>
            <a:r>
              <a:rPr sz="1600" b="0" i="0" u="none" strike="noStrike">
                <a:latin typeface="Calibri" panose="020F0502020204030204" charset="0"/>
              </a:rPr>
              <a:t>са правени  от</a:t>
            </a:r>
            <a:r>
              <a:rPr lang="bg-BG" sz="1600" b="0" i="0" u="none" strike="noStrike">
                <a:latin typeface="Calibri" panose="020F0502020204030204" charset="0"/>
              </a:rPr>
              <a:t> К. Костадинов и Хр.Прешленов, </a:t>
            </a:r>
            <a:r>
              <a:rPr sz="1600" b="0" i="0" u="none" strike="noStrike">
                <a:latin typeface="Calibri" panose="020F0502020204030204" charset="0"/>
              </a:rPr>
              <a:t> а сред жените следва да бъдат споменати </a:t>
            </a:r>
            <a:r>
              <a:rPr lang="bg-BG" sz="1600" b="0" i="0" u="none" strike="noStrike">
                <a:latin typeface="Calibri" panose="020F0502020204030204" charset="0"/>
              </a:rPr>
              <a:t>Ц</a:t>
            </a:r>
            <a:r>
              <a:rPr sz="1600" b="0" i="0" u="none" strike="noStrike">
                <a:latin typeface="Calibri" panose="020F0502020204030204" charset="0"/>
              </a:rPr>
              <a:t>. Дражева, Кр. Костова,</a:t>
            </a:r>
            <a:r>
              <a:rPr lang="bg-BG" sz="1600" b="0" i="0" u="none" strike="noStrike">
                <a:latin typeface="Calibri" panose="020F0502020204030204" charset="0"/>
              </a:rPr>
              <a:t>Б.Петрунова, </a:t>
            </a:r>
            <a:r>
              <a:rPr sz="1600" b="0" i="0" u="none" strike="noStrike">
                <a:latin typeface="Calibri" panose="020F0502020204030204" charset="0"/>
              </a:rPr>
              <a:t> Д. Гергова. </a:t>
            </a:r>
            <a:endParaRPr lang="bg-BG" sz="1600" b="0" i="0" u="none" strike="noStrike">
              <a:latin typeface="Calibri" panose="020F0502020204030204" charset="0"/>
            </a:endParaRPr>
          </a:p>
          <a:p>
            <a:pPr algn="just"/>
            <a:r>
              <a:rPr lang="bg-BG" sz="1600" b="0" i="0" u="none" strike="noStrike">
                <a:latin typeface="Calibri" panose="020F0502020204030204" charset="0"/>
              </a:rPr>
              <a:t>Няколко думи за мен /1948 г/.Възпитаничка на Софийския университет, изследовател на тракийската култура  като сътрудник  на НАИМ-БАН ,ръководител на Секция Тракийска археология и научен секретар на НАИМ.Специализирала съм в Англия, СССР, Франция, Италия, Япония. Преподавател в НБУ, ВТУ и Университета в Жешув-Полша.  Члена на БНК на ИКОМОС и на Световния археологически конгрес.  Посветих дейността си  вече 40 години на изследването на гетския политически център в Сборяново, ръководих  българо- японската експедиция  на селищната могила Дядово, на редица други обекти, но особено ценя откритието  ни на светилището на Дионис на връх Острец край Велинград от последни години. </a:t>
            </a:r>
          </a:p>
          <a:p>
            <a:pPr algn="just"/>
            <a:r>
              <a:rPr lang="bg-BG" sz="1600" b="0" i="0" u="none" strike="noStrike">
                <a:latin typeface="Calibri" panose="020F0502020204030204" charset="0"/>
              </a:rPr>
              <a:t>Организатор съм  на много  конференции и изложби.</a:t>
            </a:r>
          </a:p>
          <a:p>
            <a:pPr algn="just"/>
            <a:r>
              <a:rPr lang="bg-BG" sz="1600" b="0" i="0" u="none" strike="noStrike">
                <a:latin typeface="Calibri" panose="020F0502020204030204" charset="0"/>
              </a:rPr>
              <a:t> Носител на награди, след които особена ценя   наградата на Японския император "Изгряващо слънце - Златни лъчи с розетка". </a:t>
            </a:r>
          </a:p>
          <a:p>
            <a:pPr algn="just"/>
            <a:r>
              <a:rPr lang="bg-BG" sz="1600" b="0" i="0" u="none" strike="noStrike">
                <a:latin typeface="Calibri" panose="020F0502020204030204" charset="0"/>
              </a:rPr>
              <a:t>Надеждата на сега четящата този доклад бе системни проучвания в района да разкрият тайните на древното минало. За съжаление, въпреки подписан договор за системни проучвания в района с местната община, това се оказа почти непосилна задача в условията на новите ценности и местните взаимоотношения</a:t>
            </a:r>
            <a:r>
              <a:rPr sz="1600" b="0" i="0" u="none" strike="noStrike">
                <a:latin typeface="Calibri" panose="020F0502020204030204" charset="0"/>
              </a:rPr>
              <a:t>.</a:t>
            </a:r>
            <a:r>
              <a:rPr lang="bg-BG" sz="1600" b="0" i="0" u="none" strike="noStrike">
                <a:latin typeface="Calibri" panose="020F0502020204030204" charset="0"/>
              </a:rPr>
              <a:t> Изследванията ни останаха  откъслечни, включително и заради  завареното голямо застрояване.</a:t>
            </a:r>
          </a:p>
          <a:p>
            <a:endParaRPr lang="bg-BG" sz="1600" b="0" i="0" u="none" strike="noStrike">
              <a:latin typeface="Calibri" panose="020F0502020204030204" charset="0"/>
            </a:endParaRPr>
          </a:p>
          <a:p>
            <a:endParaRPr lang="bg-BG" sz="1600" b="0" i="0" u="none" strike="noStrike">
              <a:latin typeface="Calibri" panose="020F0502020204030204" charset="0"/>
            </a:endParaRPr>
          </a:p>
        </p:txBody>
      </p:sp>
      <p:pic>
        <p:nvPicPr>
          <p:cNvPr id="4" name="Изображение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76742" y="4453313"/>
            <a:ext cx="1860223" cy="2322309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76741" y="1747476"/>
            <a:ext cx="1860223" cy="260491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лавие 13"/>
          <p:cNvSpPr>
            <a:spLocks noGrp="1" noEditPoints="1"/>
          </p:cNvSpPr>
          <p:nvPr>
            <p:ph type="subTitle" idx="1"/>
          </p:nvPr>
        </p:nvSpPr>
        <p:spPr>
          <a:xfrm>
            <a:off x="0" y="2870200"/>
            <a:ext cx="7837844" cy="2387600"/>
          </a:xfrm>
          <a:prstGeom prst="rect">
            <a:avLst/>
          </a:prstGeom>
        </p:spPr>
        <p:txBody>
          <a:bodyPr/>
          <a:lstStyle/>
          <a:p>
            <a:pPr algn="just"/>
            <a:r>
              <a:rPr sz="1600" b="0" i="0" u="none" strike="noStrike">
                <a:latin typeface="Calibri" panose="020F0502020204030204" charset="0"/>
              </a:rPr>
              <a:t>Удовлетворението на автора на настоящия доклад е, че необичайните проучвания в трудните условия на плътно застроения град все пак дадоха съществени резултати. Беше доказан тракийския произход на Авлеус Тейхос,  по- късното  антично селище Агатополис. </a:t>
            </a:r>
            <a:endParaRPr lang="bg-BG" sz="1600" b="0" i="0" u="none" strike="noStrike">
              <a:latin typeface="Calibri" panose="020F0502020204030204" charset="0"/>
            </a:endParaRPr>
          </a:p>
          <a:p>
            <a:pPr algn="just"/>
            <a:r>
              <a:rPr sz="1600" b="0" i="0" u="none" strike="noStrike">
                <a:latin typeface="Calibri" panose="020F0502020204030204" charset="0"/>
              </a:rPr>
              <a:t>Няколко златни тесери пък по</a:t>
            </a:r>
            <a:r>
              <a:rPr lang="bg-BG" sz="1600" b="0" i="0" u="none" strike="noStrike">
                <a:latin typeface="Calibri" panose="020F0502020204030204" charset="0"/>
              </a:rPr>
              <a:t>твърдиха хипотезата за разположението на </a:t>
            </a:r>
            <a:r>
              <a:rPr sz="1600" b="0" i="0" u="none" strike="noStrike">
                <a:latin typeface="Calibri" panose="020F0502020204030204" charset="0"/>
              </a:rPr>
              <a:t> раннохристиянски храм с мозайки</a:t>
            </a:r>
            <a:r>
              <a:rPr lang="bg-BG" sz="1600" b="0" i="0" u="none" strike="noStrike">
                <a:latin typeface="Calibri" panose="020F0502020204030204" charset="0"/>
              </a:rPr>
              <a:t> с позлата </a:t>
            </a:r>
            <a:r>
              <a:rPr sz="1600" b="0" i="0" u="none" strike="noStrike">
                <a:latin typeface="Calibri" panose="020F0502020204030204" charset="0"/>
              </a:rPr>
              <a:t>  в най- високата част на древния град ,безвъзвратно изчезнал под напора на историческите бури</a:t>
            </a:r>
            <a:r>
              <a:rPr lang="bg-BG" sz="1600" b="0" i="0" u="none" strike="noStrike">
                <a:latin typeface="Calibri" panose="020F0502020204030204" charset="0"/>
              </a:rPr>
              <a:t>.</a:t>
            </a:r>
          </a:p>
          <a:p>
            <a:pPr algn="just"/>
            <a:r>
              <a:rPr lang="bg-BG" sz="1600" b="0" i="0" u="none" strike="noStrike">
                <a:latin typeface="Calibri" panose="020F0502020204030204" charset="0"/>
              </a:rPr>
              <a:t>Открита бе и бронзова кадилница.</a:t>
            </a:r>
          </a:p>
        </p:txBody>
      </p:sp>
      <p:sp>
        <p:nvSpPr>
          <p:cNvPr id="2" name="Заглавие 1"/>
          <p:cNvSpPr>
            <a:spLocks noGrp="1" noEditPoints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4294967295"/>
          </p:nvPr>
        </p:nvSpPr>
        <p:spPr>
          <a:xfrm>
            <a:off x="230659" y="2144841"/>
            <a:ext cx="7541324" cy="634014"/>
          </a:xfrm>
          <a:prstGeom prst="rect">
            <a:avLst/>
          </a:prstGeom>
        </p:spPr>
        <p:txBody>
          <a:bodyPr/>
          <a:lstStyle/>
          <a:p>
            <a:r>
              <a:rPr lang="bg-BG" sz="2000"/>
              <a:t>Д.ГЕРГОВА.  НЕОБИЧАЙНАТА АРХЕОЛОГИЯ В АХТОПОЛ.</a:t>
            </a:r>
          </a:p>
          <a:p>
            <a:endParaRPr lang="bg-BG" sz="240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09919" y="2686306"/>
            <a:ext cx="2564027" cy="1923021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3765" y="5000359"/>
            <a:ext cx="3643550" cy="1700778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78613" y="5025618"/>
            <a:ext cx="1824612" cy="1650259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553" y="5045411"/>
            <a:ext cx="2370678" cy="1700778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8959" y="5045411"/>
            <a:ext cx="2043457" cy="161067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838200" y="2125963"/>
            <a:ext cx="6036276" cy="501779"/>
          </a:xfrm>
          <a:prstGeom prst="rect">
            <a:avLst/>
          </a:prstGeom>
        </p:spPr>
        <p:txBody>
          <a:bodyPr/>
          <a:lstStyle/>
          <a:p>
            <a:r>
              <a:rPr lang="bg-BG" sz="2000" b="1"/>
              <a:t>СИНЕМОРЕЦ. </a:t>
            </a:r>
            <a:endParaRPr lang="en-US" sz="2000" b="1"/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xfrm>
            <a:off x="117389" y="2813093"/>
            <a:ext cx="8167425" cy="202856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bg-BG" sz="1600"/>
              <a:t>Инициираните  през 1998 г. от екипа на  на Д. Гергова  разкопки на тракийската укрепена резиденция близо до село Синеморец, бяха  няколко години по-късно иззети от  възпитаничката  на университета в Санкт Петербург Даниела Агре. Научна сензация от  последните години  е откриването тук  на съкровище от 200 монети на тракийския владетел Мостис, на Лизимах, Антиох, Селевкт, Никатор.</a:t>
            </a:r>
          </a:p>
          <a:p>
            <a:pPr marL="0" indent="0">
              <a:buNone/>
            </a:pPr>
            <a:r>
              <a:rPr lang="bg-BG" sz="1600"/>
              <a:t>Д. Агре  открива и в  силно разрушена могила близо до Синеморец безценни златни накити от  от 4 век пр.н.е. </a:t>
            </a:r>
          </a:p>
          <a:p>
            <a:pPr marL="0" indent="0">
              <a:buNone/>
            </a:pPr>
            <a:r>
              <a:rPr lang="bg-BG" sz="1600"/>
              <a:t>  </a:t>
            </a:r>
          </a:p>
          <a:p>
            <a:pPr marL="0" indent="0">
              <a:buNone/>
            </a:pPr>
            <a:endParaRPr lang="bg-BG" sz="1600"/>
          </a:p>
          <a:p>
            <a:pPr marL="0" indent="0">
              <a:buNone/>
            </a:pPr>
            <a:r>
              <a:rPr lang="bg-BG" sz="1600"/>
              <a:t> </a:t>
            </a:r>
            <a:endParaRPr lang="en-US" sz="1600"/>
          </a:p>
        </p:txBody>
      </p:sp>
      <p:pic>
        <p:nvPicPr>
          <p:cNvPr id="6" name="Изображение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2431" y="4841662"/>
            <a:ext cx="2487137" cy="1865353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68013" y="3146147"/>
            <a:ext cx="3977594" cy="3391029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721513" y="4955500"/>
            <a:ext cx="1937433" cy="1709758"/>
          </a:xfrm>
          <a:prstGeom prst="rect">
            <a:avLst/>
          </a:prstGeom>
        </p:spPr>
      </p:pic>
      <p:pic>
        <p:nvPicPr>
          <p:cNvPr id="10" name="Изображение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389" y="4877702"/>
            <a:ext cx="2610710" cy="186535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xfrm>
            <a:off x="323335" y="2010976"/>
            <a:ext cx="11740978" cy="4536689"/>
          </a:xfrm>
          <a:prstGeom prst="rect">
            <a:avLst/>
          </a:prstGeom>
        </p:spPr>
        <p:txBody>
          <a:bodyPr/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bg-BG" sz="16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sz="1600" b="0" i="0" u="none" strike="noStrike">
                <a:latin typeface="Calibri" panose="020F0502020204030204" charset="0"/>
              </a:rPr>
              <a:t>Приносът на жените в археологията на Западния бряг на Понтос Евксинос</a:t>
            </a:r>
            <a:r>
              <a:rPr lang="bg-BG" sz="1600" b="0" i="0" u="none" strike="noStrike">
                <a:latin typeface="Calibri" panose="020F0502020204030204" charset="0"/>
              </a:rPr>
              <a:t> е забележителен</a:t>
            </a:r>
            <a:r>
              <a:rPr sz="1600" b="0" i="0" u="none" strike="noStrike">
                <a:latin typeface="Calibri" panose="020F0502020204030204" charset="0"/>
              </a:rPr>
              <a:t>. </a:t>
            </a:r>
            <a:endParaRPr lang="bg-BG" sz="16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sz="1600" b="0" i="0" u="none" strike="noStrike">
                <a:latin typeface="Calibri" panose="020F0502020204030204" charset="0"/>
              </a:rPr>
              <a:t>Случайно ли е това? Или   той е все пак свидетелство за последователността и упорството, с които няколко поколения  жени, посветили се на нелеката професия на археолога,  извеждат на ново ниво знанията за културното развитие на този район?</a:t>
            </a:r>
            <a:r>
              <a:rPr lang="bg-BG" sz="1600" b="0" i="0" u="none" strike="noStrike">
                <a:latin typeface="Calibri" panose="020F0502020204030204" charset="0"/>
              </a:rPr>
              <a:t> Правят го във времена на висока образованост и възможности, правят го и сега, когато вече няколко десетилетия  всички сме изправени пред нови предизвикателства.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0" i="0" u="none" strike="noStrike">
                <a:latin typeface="Calibri" panose="020F0502020204030204" charset="0"/>
              </a:rPr>
              <a:t> Пазарната икономика, поне в България, не създаде по- добри условия за развитие на  научните проучвания, за опазването и социализацията на археологическото наследство на България. Тези дейности остават неразбирани и  неподкрепяни. </a:t>
            </a:r>
            <a:r>
              <a:rPr lang="bg-BG"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r>
              <a:rPr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Икономическ</a:t>
            </a:r>
            <a:r>
              <a:rPr lang="bg-BG"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ите </a:t>
            </a:r>
            <a:r>
              <a:rPr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непазарни ползи от културното наследство</a:t>
            </a:r>
            <a:r>
              <a:rPr lang="bg-BG" sz="1600" b="0" i="0" u="none" strike="noStrike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са твърде сложни представи за управляващите.</a:t>
            </a:r>
            <a:endParaRPr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bg-BG" sz="1600" b="0" i="0" u="none" strike="noStrike">
                <a:latin typeface="Calibri" panose="020F0502020204030204" charset="0"/>
              </a:rPr>
              <a:t>унищожени бяха в България  и регионалните  професионални структури, които трябва да изпълняват  тези функции. 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bg-BG" sz="1600" b="0" i="0" u="none" strike="noStrike">
                <a:latin typeface="Calibri" panose="020F0502020204030204" charset="0"/>
              </a:rPr>
              <a:t>Броят на безвъзвратно разрушените обекти  археологически главоломно расте. 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bg-BG" sz="1600" b="0" i="0" u="none" strike="noStrike">
                <a:latin typeface="Calibri" panose="020F0502020204030204" charset="0"/>
              </a:rPr>
              <a:t> А потенциалът на вече разкритото  археологическото наследство  не само за развитието на културния туризъм, но и за устойчивото развитие на обществото, за обмена на знания и идеи, за имиджа на всяка страна, е огромен.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0" i="0" u="none" strike="noStrike"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bg-BG" sz="16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bg-BG" sz="16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0" i="0" u="none" strike="noStrike">
                <a:latin typeface="Calibri" panose="020F0502020204030204" charset="0"/>
              </a:rPr>
              <a:t>Дали   тези още по- големи предизвикателства ще намерят  своето решение пак  от  жените- археолози,  работещи по Евксинския Понт, а  и не само,  а  и с убедеността на техните колеги и на цялото  българското общество,  е  въпрос, неотложен  по- скоро на настоящето, а след това и на бъдещето. 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bg-BG" sz="16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0" i="0" u="none" strike="noStrike">
                <a:latin typeface="Calibri" panose="020F0502020204030204" charset="0"/>
              </a:rPr>
              <a:t>Да се надяваме и вярваме, че </a:t>
            </a:r>
            <a:r>
              <a:rPr lang="en-US" sz="1600" b="0" i="0" u="none" strike="noStrike">
                <a:latin typeface="Calibri" panose="020F0502020204030204" charset="0"/>
              </a:rPr>
              <a:t> </a:t>
            </a:r>
            <a:r>
              <a:rPr lang="bg-BG" sz="1600" b="0" i="0" u="none" strike="noStrike">
                <a:latin typeface="Calibri" panose="020F0502020204030204" charset="0"/>
              </a:rPr>
              <a:t>европейски проекти като настоящия, обединяващи усилията ни, ще бъдат  един от стимулите да създадем  скоро по- ефективни механизми на опазване и намирайки заедно решения да представим  археологическото наследството на Понта по най- достойния за него начин.   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bg-BG" sz="1600" b="0" i="0" u="none" strike="noStrike">
              <a:latin typeface="Calibri" panose="020F050202020403020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0" i="0" u="none" strike="noStrike">
                <a:latin typeface="Calibri" panose="020F0502020204030204" charset="0"/>
              </a:rPr>
              <a:t>БЛАГОДАРЯ!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ържател на съдържание 2"/>
          <p:cNvSpPr>
            <a:spLocks noGrp="1" noEditPoints="1"/>
          </p:cNvSpPr>
          <p:nvPr>
            <p:ph idx="4294967295"/>
          </p:nvPr>
        </p:nvSpPr>
        <p:spPr>
          <a:xfrm>
            <a:off x="9518821" y="4013339"/>
            <a:ext cx="2271772" cy="273175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bg-BG" sz="1600"/>
              <a:t>Х. Тодорова издава в няколко тома резултатите от разкопките  в "Дуранкулак"- поредица, публикувана от Немския археологически институт</a:t>
            </a:r>
            <a:endParaRPr sz="1600"/>
          </a:p>
        </p:txBody>
      </p:sp>
      <p:pic>
        <p:nvPicPr>
          <p:cNvPr id="4" name="Изображение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0520" y="2477852"/>
            <a:ext cx="4101042" cy="2123624"/>
          </a:xfrm>
          <a:prstGeom prst="rect">
            <a:avLst/>
          </a:prstGeom>
        </p:spPr>
      </p:pic>
      <p:pic>
        <p:nvPicPr>
          <p:cNvPr id="5" name="Изображение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0520" y="4972663"/>
            <a:ext cx="3740636" cy="1772429"/>
          </a:xfrm>
          <a:prstGeom prst="rect">
            <a:avLst/>
          </a:prstGeom>
        </p:spPr>
      </p:pic>
      <p:pic>
        <p:nvPicPr>
          <p:cNvPr id="6" name="Изображение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09828" y="2436718"/>
            <a:ext cx="1736279" cy="2400405"/>
          </a:xfrm>
          <a:prstGeom prst="rect">
            <a:avLst/>
          </a:prstGeom>
        </p:spPr>
      </p:pic>
      <p:pic>
        <p:nvPicPr>
          <p:cNvPr id="8" name="Изображение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66104" y="4972663"/>
            <a:ext cx="2382982" cy="1696557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1055" y="3122904"/>
            <a:ext cx="2774086" cy="3546316"/>
          </a:xfrm>
          <a:prstGeom prst="rect">
            <a:avLst/>
          </a:prstGeom>
        </p:spPr>
      </p:pic>
      <p:sp>
        <p:nvSpPr>
          <p:cNvPr id="10" name="Текстово поле 9"/>
          <p:cNvSpPr txBox="1"/>
          <p:nvPr/>
        </p:nvSpPr>
        <p:spPr>
          <a:xfrm>
            <a:off x="6549086" y="2477852"/>
            <a:ext cx="3814114" cy="76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/>
              <a:t>ПРАИСТОРИЧЕСКИЯТ НЕКРОПОЛ</a:t>
            </a:r>
            <a:endParaRPr sz="2000" b="1"/>
          </a:p>
          <a:p>
            <a:endParaRPr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1631092" y="2115665"/>
            <a:ext cx="9722708" cy="479253"/>
          </a:xfrm>
          <a:prstGeom prst="rect">
            <a:avLst/>
          </a:prstGeom>
        </p:spPr>
        <p:txBody>
          <a:bodyPr/>
          <a:lstStyle/>
          <a:p>
            <a:r>
              <a:rPr lang="en-US" sz="2400"/>
              <a:t> </a:t>
            </a:r>
            <a:endParaRPr sz="2400"/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xfrm>
            <a:off x="292443" y="2010976"/>
            <a:ext cx="11390870" cy="287509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1600" b="0" i="0" u="none" strike="noStrike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sz="1600"/>
          </a:p>
        </p:txBody>
      </p:sp>
      <p:pic>
        <p:nvPicPr>
          <p:cNvPr id="4" name="Изображение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98279" y="3692427"/>
            <a:ext cx="5881829" cy="3165573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292443" y="2010976"/>
            <a:ext cx="11487665" cy="1311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b="0" i="0" u="none" strike="noStrike">
                <a:latin typeface="Calibri" panose="020F0502020204030204" charset="0"/>
              </a:rPr>
              <a:t>Изследванията на археологическия комплекс при  Дуранкулак </a:t>
            </a:r>
            <a:r>
              <a:rPr lang="bg-BG" sz="1600" b="0" i="0" u="none" strike="noStrike">
                <a:latin typeface="Calibri" panose="020F0502020204030204" charset="0"/>
              </a:rPr>
              <a:t>/</a:t>
            </a:r>
            <a:r>
              <a:rPr sz="1600" b="0" i="0" u="none" strike="noStrike">
                <a:latin typeface="Calibri" panose="020F0502020204030204" charset="0"/>
              </a:rPr>
              <a:t> 1974 – 2004</a:t>
            </a:r>
            <a:r>
              <a:rPr lang="bg-BG" sz="1600" b="0" i="0" u="none" strike="noStrike">
                <a:latin typeface="Calibri" panose="020F0502020204030204" charset="0"/>
              </a:rPr>
              <a:t>/</a:t>
            </a:r>
            <a:r>
              <a:rPr sz="1600" b="0" i="0" u="none" strike="noStrike">
                <a:latin typeface="Calibri" panose="020F0502020204030204" charset="0"/>
              </a:rPr>
              <a:t>, е безспорно  най-същественото и  постижение.  Тук са разкрити </a:t>
            </a:r>
            <a:r>
              <a:rPr lang="bg-BG" sz="1600" b="0" i="0" u="none" strike="noStrike">
                <a:latin typeface="Calibri" panose="020F0502020204030204" charset="0"/>
              </a:rPr>
              <a:t> и изследвани </a:t>
            </a:r>
            <a:r>
              <a:rPr sz="1600" b="0" i="0" u="none" strike="noStrike">
                <a:latin typeface="Calibri" panose="020F0502020204030204" charset="0"/>
              </a:rPr>
              <a:t> селища от ранния </a:t>
            </a:r>
            <a:r>
              <a:rPr lang="bg-BG" sz="1600" b="0" i="0" u="none" strike="noStrike">
                <a:latin typeface="Calibri" panose="020F0502020204030204" charset="0"/>
              </a:rPr>
              <a:t> и късния </a:t>
            </a:r>
            <a:r>
              <a:rPr sz="1600" b="0" i="0" u="none" strike="noStrike">
                <a:latin typeface="Calibri" panose="020F0502020204030204" charset="0"/>
              </a:rPr>
              <a:t>енеолит </a:t>
            </a:r>
            <a:r>
              <a:rPr lang="bg-BG" sz="1600" b="0" i="0" u="none" strike="noStrike">
                <a:latin typeface="Calibri" panose="020F0502020204030204" charset="0"/>
              </a:rPr>
              <a:t>/</a:t>
            </a:r>
            <a:r>
              <a:rPr sz="1600" b="0" i="0" u="none" strike="noStrike">
                <a:latin typeface="Calibri" panose="020F0502020204030204" charset="0"/>
              </a:rPr>
              <a:t> култура Хаманджия III–IV</a:t>
            </a:r>
            <a:r>
              <a:rPr lang="bg-BG" sz="1600" b="0" i="0" u="none" strike="noStrike">
                <a:latin typeface="Calibri" panose="020F0502020204030204" charset="0"/>
              </a:rPr>
              <a:t> и </a:t>
            </a:r>
            <a:r>
              <a:rPr sz="1600" b="0" i="0" u="none" strike="noStrike">
                <a:latin typeface="Calibri" panose="020F0502020204030204" charset="0"/>
              </a:rPr>
              <a:t> култура Варна</a:t>
            </a:r>
            <a:r>
              <a:rPr lang="bg-BG" sz="1600" b="0" i="0" u="none" strike="noStrike">
                <a:latin typeface="Calibri" panose="020F0502020204030204" charset="0"/>
              </a:rPr>
              <a:t>/</a:t>
            </a:r>
            <a:r>
              <a:rPr sz="1600" b="0" i="0" u="none" strike="noStrike">
                <a:latin typeface="Calibri" panose="020F0502020204030204" charset="0"/>
              </a:rPr>
              <a:t>, обредни ями и жертвена клада от прото</a:t>
            </a:r>
            <a:r>
              <a:rPr lang="bg-BG" sz="1600" b="0" i="0" u="none" strike="noStrike">
                <a:latin typeface="Calibri" panose="020F0502020204030204" charset="0"/>
              </a:rPr>
              <a:t> - </a:t>
            </a:r>
            <a:r>
              <a:rPr sz="1600" b="0" i="0" u="none" strike="noStrike">
                <a:latin typeface="Calibri" panose="020F0502020204030204" charset="0"/>
              </a:rPr>
              <a:t>бронзовата и бронзовата епоха </a:t>
            </a:r>
            <a:r>
              <a:rPr lang="bg-BG" sz="1600" b="0" i="0" u="none" strike="noStrike">
                <a:latin typeface="Calibri" panose="020F0502020204030204" charset="0"/>
              </a:rPr>
              <a:t>/</a:t>
            </a:r>
            <a:r>
              <a:rPr sz="1600" b="0" i="0" u="none" strike="noStrike">
                <a:latin typeface="Calibri" panose="020F0502020204030204" charset="0"/>
              </a:rPr>
              <a:t> културите Чернавода І и ІІI</a:t>
            </a:r>
            <a:r>
              <a:rPr lang="bg-BG" sz="1600" b="0" i="0" u="none" strike="noStrike">
                <a:latin typeface="Calibri" panose="020F0502020204030204" charset="0"/>
              </a:rPr>
              <a:t>/</a:t>
            </a:r>
            <a:r>
              <a:rPr sz="1600" b="0" i="0" u="none" strike="noStrike">
                <a:latin typeface="Calibri" panose="020F0502020204030204" charset="0"/>
              </a:rPr>
              <a:t>, укрепено селище от късната бронзова епоха</a:t>
            </a:r>
            <a:r>
              <a:rPr lang="bg-BG" sz="1600" b="0" i="0" u="none" strike="noStrike">
                <a:latin typeface="Calibri" panose="020F0502020204030204" charset="0"/>
              </a:rPr>
              <a:t>/</a:t>
            </a:r>
            <a:r>
              <a:rPr sz="1600" b="0" i="0" u="none" strike="noStrike">
                <a:latin typeface="Calibri" panose="020F0502020204030204" charset="0"/>
              </a:rPr>
              <a:t>културата Кослоджени</a:t>
            </a:r>
            <a:r>
              <a:rPr lang="bg-BG" sz="1600" b="0" i="0" u="none" strike="noStrike">
                <a:latin typeface="Calibri" panose="020F0502020204030204" charset="0"/>
              </a:rPr>
              <a:t>/</a:t>
            </a:r>
            <a:r>
              <a:rPr sz="1600" b="0" i="0" u="none" strike="noStrike">
                <a:latin typeface="Calibri" panose="020F0502020204030204" charset="0"/>
              </a:rPr>
              <a:t>, антични сгради с пещерен храм на богинята Кибела и ранносредновековно прабългарско селище </a:t>
            </a:r>
            <a:r>
              <a:rPr lang="bg-BG" sz="1600" b="0" i="0" u="none" strike="noStrike">
                <a:latin typeface="Calibri" panose="020F0502020204030204" charset="0"/>
              </a:rPr>
              <a:t> </a:t>
            </a:r>
            <a:r>
              <a:rPr sz="1600" b="0" i="0" u="none" strike="noStrike">
                <a:latin typeface="Calibri" panose="020F0502020204030204" charset="0"/>
              </a:rPr>
              <a:t>Праисторически</a:t>
            </a:r>
            <a:r>
              <a:rPr lang="bg-BG" sz="1600" b="0" i="0" u="none" strike="noStrike">
                <a:latin typeface="Calibri" panose="020F0502020204030204" charset="0"/>
              </a:rPr>
              <a:t>ят </a:t>
            </a:r>
            <a:r>
              <a:rPr sz="1600" b="0" i="0" u="none" strike="noStrike">
                <a:latin typeface="Calibri" panose="020F0502020204030204" charset="0"/>
              </a:rPr>
              <a:t> некропол</a:t>
            </a:r>
            <a:r>
              <a:rPr lang="bg-BG" sz="1600" b="0" i="0" u="none" strike="noStrike">
                <a:latin typeface="Calibri" panose="020F0502020204030204" charset="0"/>
              </a:rPr>
              <a:t> е </a:t>
            </a:r>
            <a:r>
              <a:rPr sz="1600" b="0" i="0" u="none" strike="noStrike">
                <a:latin typeface="Calibri" panose="020F0502020204030204" charset="0"/>
              </a:rPr>
              <a:t> с над 1200 погребения от неолита, енеолита и прото-бронзовата епохи</a:t>
            </a:r>
            <a:r>
              <a:rPr lang="bg-BG" sz="1600" b="0" i="0" u="none" strike="noStrike">
                <a:latin typeface="Calibri" panose="020F0502020204030204" charset="0"/>
              </a:rPr>
              <a:t>. </a:t>
            </a:r>
            <a:endParaRPr lang="en-US" sz="1600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6504" y="3448521"/>
            <a:ext cx="5158549" cy="34094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6866657" y="2208341"/>
            <a:ext cx="4487143" cy="820871"/>
          </a:xfrm>
          <a:prstGeom prst="rect">
            <a:avLst/>
          </a:prstGeom>
        </p:spPr>
        <p:txBody>
          <a:bodyPr/>
          <a:lstStyle/>
          <a:p>
            <a:r>
              <a:rPr lang="bg-BG" sz="2400" b="1"/>
              <a:t>ЕЛИНИСТИЧЕСКИЯТ ПЕРИОД</a:t>
            </a:r>
            <a:endParaRPr sz="2400" b="1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27360" y="2345841"/>
            <a:ext cx="3015644" cy="4512159"/>
          </a:xfrm>
          <a:prstGeom prst="rect">
            <a:avLst/>
          </a:prstGeom>
        </p:spPr>
      </p:pic>
      <p:pic>
        <p:nvPicPr>
          <p:cNvPr id="5" name="Изображение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65390" y="4262667"/>
            <a:ext cx="1849711" cy="2323236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70623" y="3990033"/>
            <a:ext cx="2665544" cy="259587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9331" y="2345841"/>
            <a:ext cx="3015644" cy="451215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2671119" y="1456639"/>
            <a:ext cx="8682681" cy="23404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en-US" sz="4400" b="0" i="0" u="none" strike="noStrike">
              <a:latin typeface="+mn-lt"/>
              <a:ea typeface="+mn-ea"/>
              <a:cs typeface="+mn-cs"/>
            </a:endParaRPr>
          </a:p>
          <a:p>
            <a:endParaRPr lang="en-US" sz="4400" b="0" i="0" u="none" strike="noStrike">
              <a:latin typeface="+mn-lt"/>
              <a:ea typeface="+mn-ea"/>
              <a:cs typeface="+mn-cs"/>
            </a:endParaRPr>
          </a:p>
          <a:p>
            <a:endParaRPr lang="en-US" sz="4400" b="0" i="0" u="none" strike="noStrike">
              <a:latin typeface="+mn-lt"/>
              <a:ea typeface="+mn-ea"/>
              <a:cs typeface="+mn-cs"/>
            </a:endParaRPr>
          </a:p>
          <a:p>
            <a:r>
              <a:rPr lang="bg-BG" sz="2400" b="1" i="0" u="none" strike="noStrike">
                <a:latin typeface="+mn-lt"/>
                <a:ea typeface="+mn-ea"/>
                <a:cs typeface="+mn-cs"/>
              </a:rPr>
              <a:t>КАВАРНА, ВАРНА И ГОРАНА ТОНЧЕВА</a:t>
            </a:r>
            <a:r>
              <a:rPr lang="en-GB" sz="2400" b="1" i="0" u="none" strike="noStrike">
                <a:latin typeface="+mn-lt"/>
                <a:ea typeface="+mn-ea"/>
                <a:cs typeface="+mn-cs"/>
              </a:rPr>
              <a:t>.</a:t>
            </a:r>
            <a:r>
              <a:rPr lang="en-GB" sz="4400" b="0" i="0" u="none" strike="noStrike"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xfrm>
            <a:off x="426308" y="3226057"/>
            <a:ext cx="6159843" cy="295090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charset="2"/>
              <a:buNone/>
            </a:pPr>
            <a:r>
              <a:rPr lang="en-GB" sz="1600" b="0" i="0" u="none" strike="noStrike">
                <a:latin typeface="+mn-lt"/>
                <a:ea typeface="+mn-ea"/>
                <a:cs typeface="+mn-cs"/>
              </a:rPr>
              <a:t> </a:t>
            </a:r>
            <a:r>
              <a:rPr sz="1600" b="0" i="0" u="none" strike="noStrike">
                <a:latin typeface="Calibri" panose="020F0502020204030204" charset="0"/>
              </a:rPr>
              <a:t>Продължавайки на  юг, следва да отбележим приносите на една друга изключително борбена жена</a:t>
            </a:r>
            <a:r>
              <a:rPr lang="bg-BG" sz="1600" b="0" i="0" u="none" strike="noStrike">
                <a:latin typeface="Calibri" panose="020F0502020204030204" charset="0"/>
              </a:rPr>
              <a:t> </a:t>
            </a:r>
            <a:r>
              <a:rPr sz="1600" b="0" i="0" u="none" strike="noStrike">
                <a:latin typeface="Calibri" panose="020F0502020204030204" charset="0"/>
              </a:rPr>
              <a:t>- Горанка Тончева. Работи</a:t>
            </a:r>
            <a:r>
              <a:rPr lang="bg-BG" sz="1600" b="0" i="0" u="none" strike="noStrike">
                <a:latin typeface="Calibri" panose="020F0502020204030204" charset="0"/>
              </a:rPr>
              <a:t> в</a:t>
            </a:r>
            <a:r>
              <a:rPr sz="1600" b="0" i="0" u="none" strike="noStrike">
                <a:latin typeface="Calibri" panose="020F0502020204030204" charset="0"/>
              </a:rPr>
              <a:t> Археологическия музей във Варна</a:t>
            </a:r>
            <a:r>
              <a:rPr lang="bg-BG" sz="1600" b="0" i="0" u="none" strike="noStrike">
                <a:latin typeface="Calibri" panose="020F0502020204030204" charset="0"/>
              </a:rPr>
              <a:t>,</a:t>
            </a:r>
            <a:r>
              <a:rPr sz="1600" b="0" i="0" u="none" strike="noStrike">
                <a:latin typeface="Calibri" panose="020F0502020204030204" charset="0"/>
              </a:rPr>
              <a:t> а </a:t>
            </a:r>
            <a:r>
              <a:rPr lang="bg-BG" sz="1600" b="0" i="0" u="none" strike="noStrike">
                <a:latin typeface="Calibri" panose="020F0502020204030204" charset="0"/>
              </a:rPr>
              <a:t> по- късно в</a:t>
            </a:r>
            <a:r>
              <a:rPr sz="1600" b="0" i="0" u="none" strike="noStrike">
                <a:latin typeface="Calibri" panose="020F0502020204030204" charset="0"/>
              </a:rPr>
              <a:t>  Института по тракология  към БАН.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charset="2"/>
              <a:buNone/>
            </a:pPr>
            <a:r>
              <a:rPr sz="1600" b="0" i="0" u="none" strike="noStrike">
                <a:latin typeface="Calibri" panose="020F0502020204030204" charset="0"/>
              </a:rPr>
              <a:t>Тя прави значителни приноси в областта на праисторията, в  локализирането и изследването на редица обект</a:t>
            </a:r>
            <a:r>
              <a:rPr lang="bg-BG" sz="1600" b="0" i="0" u="none" strike="noStrike">
                <a:latin typeface="Calibri" panose="020F0502020204030204" charset="0"/>
              </a:rPr>
              <a:t>и</a:t>
            </a:r>
            <a:r>
              <a:rPr sz="1600" b="0" i="0" u="none" strike="noStrike">
                <a:latin typeface="Calibri" panose="020F0502020204030204" charset="0"/>
              </a:rPr>
              <a:t>  на земни и потънали селища във </a:t>
            </a:r>
            <a:r>
              <a:rPr sz="1745" b="0" i="0" u="sng" strike="noStrike">
                <a:solidFill>
                  <a:srgbClr val="000000"/>
                </a:solidFill>
                <a:latin typeface="Calibri" panose="020F0502020204030204" charset="0"/>
              </a:rPr>
              <a:t>В</a:t>
            </a:r>
            <a:r>
              <a:rPr sz="1745" b="0" i="0" u="none" strike="noStrike">
                <a:solidFill>
                  <a:srgbClr val="000000"/>
                </a:solidFill>
                <a:latin typeface="Calibri" panose="020F0502020204030204" charset="0"/>
              </a:rPr>
              <a:t>арненското и Белославското езеро,</a:t>
            </a:r>
            <a:r>
              <a:rPr sz="1600" b="0" i="0" u="none" strike="noStrike">
                <a:latin typeface="Calibri" panose="020F0502020204030204" charset="0"/>
              </a:rPr>
              <a:t> свързани с ареала на Цивилизацията Варна</a:t>
            </a:r>
            <a:r>
              <a:rPr lang="bg-BG" sz="1600" b="0" i="0" u="none" strike="noStrike">
                <a:latin typeface="Calibri" panose="020F0502020204030204" charset="0"/>
              </a:rPr>
              <a:t>.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charset="2"/>
              <a:buNone/>
            </a:pPr>
            <a:r>
              <a:rPr sz="1600" b="0" i="0" u="none" strike="noStrike">
                <a:latin typeface="Calibri" panose="020F0502020204030204" charset="0"/>
              </a:rPr>
              <a:t>Осъществява ги при спасителни разкопки във връзка със строителство и като системен научен интерес. </a:t>
            </a:r>
            <a:endParaRPr sz="1600"/>
          </a:p>
        </p:txBody>
      </p:sp>
      <p:pic>
        <p:nvPicPr>
          <p:cNvPr id="4" name="Изображение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79706" y="3173069"/>
            <a:ext cx="5193080" cy="30568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6096000" y="2424584"/>
            <a:ext cx="5525529" cy="570621"/>
          </a:xfrm>
          <a:prstGeom prst="rect">
            <a:avLst/>
          </a:prstGeom>
        </p:spPr>
        <p:txBody>
          <a:bodyPr/>
          <a:lstStyle/>
          <a:p>
            <a:r>
              <a:rPr lang="bg-BG" sz="2000"/>
              <a:t>ЧИРАКМАН</a:t>
            </a:r>
            <a:r>
              <a:rPr lang="en-US" sz="2000"/>
              <a:t> </a:t>
            </a:r>
            <a:r>
              <a:rPr lang="bg-BG" sz="2000"/>
              <a:t>И ПОДВОДНИТЕ ИЗСЛЕДВАНИЯ</a:t>
            </a:r>
            <a:endParaRPr sz="2000"/>
          </a:p>
        </p:txBody>
      </p:sp>
      <p:sp>
        <p:nvSpPr>
          <p:cNvPr id="3" name="Държател на съдържание 2"/>
          <p:cNvSpPr>
            <a:spLocks noGrp="1" noEditPoints="1"/>
          </p:cNvSpPr>
          <p:nvPr>
            <p:ph idx="1"/>
          </p:nvPr>
        </p:nvSpPr>
        <p:spPr>
          <a:xfrm>
            <a:off x="6096000" y="2995205"/>
            <a:ext cx="4742936" cy="242951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1600" b="0" i="0" u="none" strike="noStrike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endParaRPr sz="1600"/>
          </a:p>
        </p:txBody>
      </p:sp>
      <p:pic>
        <p:nvPicPr>
          <p:cNvPr id="4" name="Изображение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6982" y="2424584"/>
            <a:ext cx="5693964" cy="4361052"/>
          </a:xfrm>
          <a:prstGeom prst="rect">
            <a:avLst/>
          </a:prstGeom>
        </p:spPr>
      </p:pic>
      <p:pic>
        <p:nvPicPr>
          <p:cNvPr id="5" name="Изображение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9455" y="5060401"/>
            <a:ext cx="2296025" cy="1725235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6096000" y="3014561"/>
            <a:ext cx="5780903" cy="179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b="0" i="0" u="none" strike="noStrike">
                <a:latin typeface="Calibri" panose="020F0502020204030204" charset="0"/>
              </a:rPr>
              <a:t>Г. Тончева  осъществява и едни от най- ранните подводни археологически проучвания  у нас - край нос Чиракман, през 1961 г., като  локалириза </a:t>
            </a: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 два пристана</a:t>
            </a:r>
            <a:r>
              <a:rPr lang="bg-BG"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 и</a:t>
            </a: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 очертава потъналата част от Бизоне при земетресението от I век пр. н. е. , като попада на  тухлен зид на хоросан, а  1969 и 1971 г.  </a:t>
            </a:r>
            <a:r>
              <a:rPr lang="bg-BG"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о</a:t>
            </a:r>
            <a:r>
              <a:rPr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ткрива  подводен вълнолом   и комплекс от 26 пещери –</a:t>
            </a:r>
            <a:r>
              <a:rPr lang="en-US"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 </a:t>
            </a:r>
            <a:r>
              <a:rPr lang="bg-BG"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складове за съхраняване на зърно,  от  V –</a:t>
            </a:r>
            <a:r>
              <a:rPr lang="en-US"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 VI </a:t>
            </a:r>
            <a:r>
              <a:rPr lang="bg-BG" sz="1600" b="0" i="0" u="none" strike="noStrike">
                <a:solidFill>
                  <a:srgbClr val="000000"/>
                </a:solidFill>
                <a:latin typeface="Calibri" panose="020F0502020204030204" charset="0"/>
              </a:rPr>
              <a:t>век. </a:t>
            </a:r>
            <a:endParaRPr lang="en-US"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4229</Words>
  <Application>Microsoft Office PowerPoint</Application>
  <PresentationFormat>Custom</PresentationFormat>
  <Paragraphs>270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  ПРИНОСЪТ НА ЖЕНИТЕ В АРХЕОЛОГИЯТА НА ЗАПАДНИЯ БРЯГ НА ПОНТОС ЕВКСИНОС                                       ДИАНА ГЕРГОВА</vt:lpstr>
      <vt:lpstr>PowerPoint Presentation</vt:lpstr>
      <vt:lpstr>PowerPoint Presentation</vt:lpstr>
      <vt:lpstr>       </vt:lpstr>
      <vt:lpstr>PowerPoint Presentation</vt:lpstr>
      <vt:lpstr> </vt:lpstr>
      <vt:lpstr>ЕЛИНИСТИЧЕСКИЯТ ПЕРИОД</vt:lpstr>
      <vt:lpstr>   КАВАРНА, ВАРНА И ГОРАНА ТОНЧЕВА. </vt:lpstr>
      <vt:lpstr>ЧИРАКМАН И ПОДВОДНИТЕ ИЗСЛЕДВАНИЯ</vt:lpstr>
      <vt:lpstr> ЮЖНИТЕ РИМСКИ ТЕРМИ</vt:lpstr>
      <vt:lpstr>ЮЖНИТЕ  РИМСКИ ТЕРМИ</vt:lpstr>
      <vt:lpstr>        КАЛИАКРА И НЕЙНИТЕ  ИЗСЛЕДОВАТЕЛКИ </vt:lpstr>
      <vt:lpstr>    ПОДНОВЕНИТЕ ИЗСЛЕДВАНИЯ НА БОНИ ПЕТРУНОВА ОТ НИМ</vt:lpstr>
      <vt:lpstr>НЕСЕБЪР И ЖЕНИТЕ, КОИТО ГО ПРЕВЪРНАХА В ГРАД- МУЗЕЙ И ГРАД НА ЮНЕСКО</vt:lpstr>
      <vt:lpstr>НЕСЕБЪР.</vt:lpstr>
      <vt:lpstr>PowerPoint Presentation</vt:lpstr>
      <vt:lpstr>PowerPoint Presentation</vt:lpstr>
      <vt:lpstr>ЖАНА ЧИМБУЛЕВА. ЖЕНАТА,  КОЯТО ОТКРИ НЕСЕБЪР ЗА СВЕТА </vt:lpstr>
      <vt:lpstr>PowerPoint Presentation</vt:lpstr>
      <vt:lpstr>ПРИНОСИ.....</vt:lpstr>
      <vt:lpstr>.....</vt:lpstr>
      <vt:lpstr> </vt:lpstr>
      <vt:lpstr>ЕВТЕЛПА СТОЙЧЕВА</vt:lpstr>
      <vt:lpstr>ЗЛАТНАТА КНИГА НА НЕСЕБЪР</vt:lpstr>
      <vt:lpstr>PowerPoint Presentation</vt:lpstr>
      <vt:lpstr>НА ЮГ КЪМ БУРГАС. ЦОНЯ ДРАЖЕВА </vt:lpstr>
      <vt:lpstr>През дългогодишната си работа  по бреговете на Понта проучва  античния некропол в кв. „Победа” в гр. Бургас, средновековната  крепост Голое при с. Лозарево,   участъци от римския град Деултум, крепостните стени и епископския център – манастира „Св. Никола“ и пещите за сграфито-керамика в Созопол, църквата „Св. Параскева“ при устието на р. Ропотамо, част от крепостната стена на Ахтопол, крепостта Русокастрон, крепостите на полуостров Форос в бургаския квартал Крайморие, манастира „Св. Йоан Кръстител“ на остров св. Иван при Созопол, и др. </vt:lpstr>
      <vt:lpstr>   Голямо удовлетворение би трябвало да е за Цоня социализирането на мегалитното тракийско светилище Бегликташ край Приморско, едно от най-големите праисторически мегалитни светилища на територията на България, чиято централна част  заема площ около 8 декара. То е   чудесно експонирано и  интензивно посещавано, а това е най- голямата почит и памет към един изследовател- археолог.  </vt:lpstr>
      <vt:lpstr>НАЦИОНАЛЕН АРХЕОЛОГИЧЕСКИ РЕЗЕРВАТ „ДЕУЛТУМ-ДЕБЕЛТ“ . КРАСИМИРА КОСТОВА</vt:lpstr>
      <vt:lpstr>  </vt:lpstr>
      <vt:lpstr>Деултум-Дебелт е единственият обект в България, който носи знака "Европейско културно наследство"</vt:lpstr>
      <vt:lpstr>THE MUSEUM</vt:lpstr>
      <vt:lpstr>   АПОЛОНИЯ ПОНТИКА. МАРИЯ ЦАНЕВА, ХРИСТИНА АНГЕЛОВА, КРЪСТИНА ПАНАЙОТОВА</vt:lpstr>
      <vt:lpstr>   МАРИЯ ЦАНЕВА. ХРИСТИНА АНГЕЛОВА</vt:lpstr>
      <vt:lpstr>КРЪСТИНА ПАНАЙОТОВА</vt:lpstr>
      <vt:lpstr> КРЪСТИНА ПАНАЙОТОВА</vt:lpstr>
      <vt:lpstr>PowerPoint Presentation</vt:lpstr>
      <vt:lpstr>Разкопките на Св. Кирик, където се намирали храмовете на античния град доведоха до изчерпателното проучване на културните пластове от 7 в. пр. Хр.  нататък.  За съжаление, идеята за създаването тук  в сградата на бившето Морско училище на Център на Черноморските култури е далеч от своята реализация.</vt:lpstr>
      <vt:lpstr>АРХЕОЛОГИЧЕСКИЯТ КОМПЛЕКС В М. МЕСАРИТЕ. </vt:lpstr>
      <vt:lpstr>АХТОПОЛ. АВЛЕУС ТЕЙХОС. АГАТОПОЛИС</vt:lpstr>
      <vt:lpstr>ПРОУЧВАНИЯТА. Д.ГЕРГОВА</vt:lpstr>
      <vt:lpstr>  </vt:lpstr>
      <vt:lpstr>СИНЕМОРЕЦ.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Jesica</dc:creator>
  <cp:lastModifiedBy>Admin</cp:lastModifiedBy>
  <cp:revision>6</cp:revision>
  <dcterms:created xsi:type="dcterms:W3CDTF">2018-08-30T12:28:00Z</dcterms:created>
  <dcterms:modified xsi:type="dcterms:W3CDTF">2022-11-26T15:19:51Z</dcterms:modified>
</cp:coreProperties>
</file>