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301" r:id="rId9"/>
    <p:sldId id="263" r:id="rId10"/>
    <p:sldId id="278" r:id="rId11"/>
    <p:sldId id="290" r:id="rId12"/>
    <p:sldId id="264" r:id="rId13"/>
    <p:sldId id="279" r:id="rId14"/>
    <p:sldId id="265" r:id="rId15"/>
    <p:sldId id="280" r:id="rId16"/>
    <p:sldId id="293" r:id="rId17"/>
    <p:sldId id="266" r:id="rId18"/>
    <p:sldId id="282" r:id="rId19"/>
    <p:sldId id="281" r:id="rId20"/>
    <p:sldId id="267" r:id="rId21"/>
    <p:sldId id="284" r:id="rId22"/>
    <p:sldId id="283" r:id="rId23"/>
    <p:sldId id="268" r:id="rId24"/>
    <p:sldId id="285" r:id="rId25"/>
    <p:sldId id="269" r:id="rId26"/>
    <p:sldId id="270" r:id="rId27"/>
    <p:sldId id="286" r:id="rId28"/>
    <p:sldId id="292" r:id="rId29"/>
    <p:sldId id="294" r:id="rId30"/>
    <p:sldId id="295" r:id="rId31"/>
    <p:sldId id="271" r:id="rId32"/>
    <p:sldId id="287" r:id="rId33"/>
    <p:sldId id="296" r:id="rId34"/>
    <p:sldId id="272" r:id="rId35"/>
    <p:sldId id="288" r:id="rId36"/>
    <p:sldId id="305" r:id="rId37"/>
    <p:sldId id="289" r:id="rId38"/>
    <p:sldId id="297" r:id="rId39"/>
    <p:sldId id="302" r:id="rId40"/>
    <p:sldId id="273" r:id="rId41"/>
    <p:sldId id="303" r:id="rId42"/>
    <p:sldId id="274" r:id="rId43"/>
    <p:sldId id="298" r:id="rId44"/>
    <p:sldId id="275" r:id="rId45"/>
    <p:sldId id="276" r:id="rId46"/>
    <p:sldId id="277" r:id="rId47"/>
    <p:sldId id="299" r:id="rId48"/>
    <p:sldId id="300" r:id="rId49"/>
    <p:sldId id="304" r:id="rId50"/>
    <p:sldId id="291" r:id="rId51"/>
  </p:sldIdLst>
  <p:sldSz cx="12192000" cy="6858000"/>
  <p:notesSz cx="6858000" cy="9144000"/>
  <p:defaultText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96" d="100"/>
          <a:sy n="96" d="100"/>
        </p:scale>
        <p:origin x="-178" y="-1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C78A132-DC3C-4118-BB74-7CCE008700C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ro-RO"/>
          </a:p>
        </p:txBody>
      </p:sp>
      <p:sp>
        <p:nvSpPr>
          <p:cNvPr id="3" name="Subtitle 2">
            <a:extLst>
              <a:ext uri="{FF2B5EF4-FFF2-40B4-BE49-F238E27FC236}">
                <a16:creationId xmlns:a16="http://schemas.microsoft.com/office/drawing/2014/main" xmlns="" id="{A37F3184-9A86-4952-B201-DF44590553C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ro-RO"/>
          </a:p>
        </p:txBody>
      </p:sp>
      <p:sp>
        <p:nvSpPr>
          <p:cNvPr id="4" name="Date Placeholder 3">
            <a:extLst>
              <a:ext uri="{FF2B5EF4-FFF2-40B4-BE49-F238E27FC236}">
                <a16:creationId xmlns:a16="http://schemas.microsoft.com/office/drawing/2014/main" xmlns="" id="{1A783AA4-D6B1-449E-876F-69656921C633}"/>
              </a:ext>
            </a:extLst>
          </p:cNvPr>
          <p:cNvSpPr>
            <a:spLocks noGrp="1"/>
          </p:cNvSpPr>
          <p:nvPr>
            <p:ph type="dt" sz="half" idx="10"/>
          </p:nvPr>
        </p:nvSpPr>
        <p:spPr/>
        <p:txBody>
          <a:bodyPr/>
          <a:lstStyle/>
          <a:p>
            <a:fld id="{3F4A6E04-130A-4B35-BDC6-DC4587FCB2E4}" type="datetimeFigureOut">
              <a:rPr lang="ro-RO" smtClean="0"/>
              <a:t>26.11.2022</a:t>
            </a:fld>
            <a:endParaRPr lang="ro-RO"/>
          </a:p>
        </p:txBody>
      </p:sp>
      <p:sp>
        <p:nvSpPr>
          <p:cNvPr id="5" name="Footer Placeholder 4">
            <a:extLst>
              <a:ext uri="{FF2B5EF4-FFF2-40B4-BE49-F238E27FC236}">
                <a16:creationId xmlns:a16="http://schemas.microsoft.com/office/drawing/2014/main" xmlns="" id="{CA43FBFA-A40E-4716-AE85-7D55C987A3E3}"/>
              </a:ext>
            </a:extLst>
          </p:cNvPr>
          <p:cNvSpPr>
            <a:spLocks noGrp="1"/>
          </p:cNvSpPr>
          <p:nvPr>
            <p:ph type="ftr" sz="quarter" idx="11"/>
          </p:nvPr>
        </p:nvSpPr>
        <p:spPr/>
        <p:txBody>
          <a:bodyPr/>
          <a:lstStyle/>
          <a:p>
            <a:endParaRPr lang="ro-RO"/>
          </a:p>
        </p:txBody>
      </p:sp>
      <p:sp>
        <p:nvSpPr>
          <p:cNvPr id="6" name="Slide Number Placeholder 5">
            <a:extLst>
              <a:ext uri="{FF2B5EF4-FFF2-40B4-BE49-F238E27FC236}">
                <a16:creationId xmlns:a16="http://schemas.microsoft.com/office/drawing/2014/main" xmlns="" id="{7EB6F888-599F-42F1-BE52-63A687E9CA1D}"/>
              </a:ext>
            </a:extLst>
          </p:cNvPr>
          <p:cNvSpPr>
            <a:spLocks noGrp="1"/>
          </p:cNvSpPr>
          <p:nvPr>
            <p:ph type="sldNum" sz="quarter" idx="12"/>
          </p:nvPr>
        </p:nvSpPr>
        <p:spPr/>
        <p:txBody>
          <a:bodyPr/>
          <a:lstStyle/>
          <a:p>
            <a:fld id="{B3AFA2B3-60F0-4331-9994-61C6EAC19C4D}" type="slidenum">
              <a:rPr lang="ro-RO" smtClean="0"/>
              <a:t>‹#›</a:t>
            </a:fld>
            <a:endParaRPr lang="ro-RO"/>
          </a:p>
        </p:txBody>
      </p:sp>
    </p:spTree>
    <p:extLst>
      <p:ext uri="{BB962C8B-B14F-4D97-AF65-F5344CB8AC3E}">
        <p14:creationId xmlns:p14="http://schemas.microsoft.com/office/powerpoint/2010/main" val="12926205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95725C9-A8EB-4558-B8FA-7C9D24058D45}"/>
              </a:ext>
            </a:extLst>
          </p:cNvPr>
          <p:cNvSpPr>
            <a:spLocks noGrp="1"/>
          </p:cNvSpPr>
          <p:nvPr>
            <p:ph type="title"/>
          </p:nvPr>
        </p:nvSpPr>
        <p:spPr/>
        <p:txBody>
          <a:bodyPr/>
          <a:lstStyle/>
          <a:p>
            <a:r>
              <a:rPr lang="en-US"/>
              <a:t>Click to edit Master title style</a:t>
            </a:r>
            <a:endParaRPr lang="ro-RO"/>
          </a:p>
        </p:txBody>
      </p:sp>
      <p:sp>
        <p:nvSpPr>
          <p:cNvPr id="3" name="Vertical Text Placeholder 2">
            <a:extLst>
              <a:ext uri="{FF2B5EF4-FFF2-40B4-BE49-F238E27FC236}">
                <a16:creationId xmlns:a16="http://schemas.microsoft.com/office/drawing/2014/main" xmlns="" id="{B4341E55-8970-41AA-8B53-BD75AA7E35B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a:extLst>
              <a:ext uri="{FF2B5EF4-FFF2-40B4-BE49-F238E27FC236}">
                <a16:creationId xmlns:a16="http://schemas.microsoft.com/office/drawing/2014/main" xmlns="" id="{EF95D0B6-8FED-4E2E-BBC9-D054CC9737CC}"/>
              </a:ext>
            </a:extLst>
          </p:cNvPr>
          <p:cNvSpPr>
            <a:spLocks noGrp="1"/>
          </p:cNvSpPr>
          <p:nvPr>
            <p:ph type="dt" sz="half" idx="10"/>
          </p:nvPr>
        </p:nvSpPr>
        <p:spPr/>
        <p:txBody>
          <a:bodyPr/>
          <a:lstStyle/>
          <a:p>
            <a:fld id="{3F4A6E04-130A-4B35-BDC6-DC4587FCB2E4}" type="datetimeFigureOut">
              <a:rPr lang="ro-RO" smtClean="0"/>
              <a:t>26.11.2022</a:t>
            </a:fld>
            <a:endParaRPr lang="ro-RO"/>
          </a:p>
        </p:txBody>
      </p:sp>
      <p:sp>
        <p:nvSpPr>
          <p:cNvPr id="5" name="Footer Placeholder 4">
            <a:extLst>
              <a:ext uri="{FF2B5EF4-FFF2-40B4-BE49-F238E27FC236}">
                <a16:creationId xmlns:a16="http://schemas.microsoft.com/office/drawing/2014/main" xmlns="" id="{3005C65F-781B-4117-AF43-894F44C7D9D2}"/>
              </a:ext>
            </a:extLst>
          </p:cNvPr>
          <p:cNvSpPr>
            <a:spLocks noGrp="1"/>
          </p:cNvSpPr>
          <p:nvPr>
            <p:ph type="ftr" sz="quarter" idx="11"/>
          </p:nvPr>
        </p:nvSpPr>
        <p:spPr/>
        <p:txBody>
          <a:bodyPr/>
          <a:lstStyle/>
          <a:p>
            <a:endParaRPr lang="ro-RO"/>
          </a:p>
        </p:txBody>
      </p:sp>
      <p:sp>
        <p:nvSpPr>
          <p:cNvPr id="6" name="Slide Number Placeholder 5">
            <a:extLst>
              <a:ext uri="{FF2B5EF4-FFF2-40B4-BE49-F238E27FC236}">
                <a16:creationId xmlns:a16="http://schemas.microsoft.com/office/drawing/2014/main" xmlns="" id="{BF967DCE-9CD6-47A3-8733-A0FD9E2219AF}"/>
              </a:ext>
            </a:extLst>
          </p:cNvPr>
          <p:cNvSpPr>
            <a:spLocks noGrp="1"/>
          </p:cNvSpPr>
          <p:nvPr>
            <p:ph type="sldNum" sz="quarter" idx="12"/>
          </p:nvPr>
        </p:nvSpPr>
        <p:spPr/>
        <p:txBody>
          <a:bodyPr/>
          <a:lstStyle/>
          <a:p>
            <a:fld id="{B3AFA2B3-60F0-4331-9994-61C6EAC19C4D}" type="slidenum">
              <a:rPr lang="ro-RO" smtClean="0"/>
              <a:t>‹#›</a:t>
            </a:fld>
            <a:endParaRPr lang="ro-RO"/>
          </a:p>
        </p:txBody>
      </p:sp>
    </p:spTree>
    <p:extLst>
      <p:ext uri="{BB962C8B-B14F-4D97-AF65-F5344CB8AC3E}">
        <p14:creationId xmlns:p14="http://schemas.microsoft.com/office/powerpoint/2010/main" val="39263237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EE66F157-36A8-47CE-8D99-2A20293A0C8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ro-RO"/>
          </a:p>
        </p:txBody>
      </p:sp>
      <p:sp>
        <p:nvSpPr>
          <p:cNvPr id="3" name="Vertical Text Placeholder 2">
            <a:extLst>
              <a:ext uri="{FF2B5EF4-FFF2-40B4-BE49-F238E27FC236}">
                <a16:creationId xmlns:a16="http://schemas.microsoft.com/office/drawing/2014/main" xmlns="" id="{86642A6B-E8C9-45EF-91C3-632B01A4B60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a:extLst>
              <a:ext uri="{FF2B5EF4-FFF2-40B4-BE49-F238E27FC236}">
                <a16:creationId xmlns:a16="http://schemas.microsoft.com/office/drawing/2014/main" xmlns="" id="{9EE381FE-184B-4647-A2BF-F0314E3B5AA2}"/>
              </a:ext>
            </a:extLst>
          </p:cNvPr>
          <p:cNvSpPr>
            <a:spLocks noGrp="1"/>
          </p:cNvSpPr>
          <p:nvPr>
            <p:ph type="dt" sz="half" idx="10"/>
          </p:nvPr>
        </p:nvSpPr>
        <p:spPr/>
        <p:txBody>
          <a:bodyPr/>
          <a:lstStyle/>
          <a:p>
            <a:fld id="{3F4A6E04-130A-4B35-BDC6-DC4587FCB2E4}" type="datetimeFigureOut">
              <a:rPr lang="ro-RO" smtClean="0"/>
              <a:t>26.11.2022</a:t>
            </a:fld>
            <a:endParaRPr lang="ro-RO"/>
          </a:p>
        </p:txBody>
      </p:sp>
      <p:sp>
        <p:nvSpPr>
          <p:cNvPr id="5" name="Footer Placeholder 4">
            <a:extLst>
              <a:ext uri="{FF2B5EF4-FFF2-40B4-BE49-F238E27FC236}">
                <a16:creationId xmlns:a16="http://schemas.microsoft.com/office/drawing/2014/main" xmlns="" id="{A1F3871B-C741-4974-942C-8C2C87D02724}"/>
              </a:ext>
            </a:extLst>
          </p:cNvPr>
          <p:cNvSpPr>
            <a:spLocks noGrp="1"/>
          </p:cNvSpPr>
          <p:nvPr>
            <p:ph type="ftr" sz="quarter" idx="11"/>
          </p:nvPr>
        </p:nvSpPr>
        <p:spPr/>
        <p:txBody>
          <a:bodyPr/>
          <a:lstStyle/>
          <a:p>
            <a:endParaRPr lang="ro-RO"/>
          </a:p>
        </p:txBody>
      </p:sp>
      <p:sp>
        <p:nvSpPr>
          <p:cNvPr id="6" name="Slide Number Placeholder 5">
            <a:extLst>
              <a:ext uri="{FF2B5EF4-FFF2-40B4-BE49-F238E27FC236}">
                <a16:creationId xmlns:a16="http://schemas.microsoft.com/office/drawing/2014/main" xmlns="" id="{2EF2A081-FE1A-4BDC-BA0D-C48D2C8917B2}"/>
              </a:ext>
            </a:extLst>
          </p:cNvPr>
          <p:cNvSpPr>
            <a:spLocks noGrp="1"/>
          </p:cNvSpPr>
          <p:nvPr>
            <p:ph type="sldNum" sz="quarter" idx="12"/>
          </p:nvPr>
        </p:nvSpPr>
        <p:spPr/>
        <p:txBody>
          <a:bodyPr/>
          <a:lstStyle/>
          <a:p>
            <a:fld id="{B3AFA2B3-60F0-4331-9994-61C6EAC19C4D}" type="slidenum">
              <a:rPr lang="ro-RO" smtClean="0"/>
              <a:t>‹#›</a:t>
            </a:fld>
            <a:endParaRPr lang="ro-RO"/>
          </a:p>
        </p:txBody>
      </p:sp>
    </p:spTree>
    <p:extLst>
      <p:ext uri="{BB962C8B-B14F-4D97-AF65-F5344CB8AC3E}">
        <p14:creationId xmlns:p14="http://schemas.microsoft.com/office/powerpoint/2010/main" val="13164135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F5FF30F-FBD4-4807-B8F7-D48DB642CCDB}"/>
              </a:ext>
            </a:extLst>
          </p:cNvPr>
          <p:cNvSpPr>
            <a:spLocks noGrp="1"/>
          </p:cNvSpPr>
          <p:nvPr>
            <p:ph type="title"/>
          </p:nvPr>
        </p:nvSpPr>
        <p:spPr/>
        <p:txBody>
          <a:bodyPr/>
          <a:lstStyle/>
          <a:p>
            <a:r>
              <a:rPr lang="en-US"/>
              <a:t>Click to edit Master title style</a:t>
            </a:r>
            <a:endParaRPr lang="ro-RO"/>
          </a:p>
        </p:txBody>
      </p:sp>
      <p:sp>
        <p:nvSpPr>
          <p:cNvPr id="3" name="Content Placeholder 2">
            <a:extLst>
              <a:ext uri="{FF2B5EF4-FFF2-40B4-BE49-F238E27FC236}">
                <a16:creationId xmlns:a16="http://schemas.microsoft.com/office/drawing/2014/main" xmlns="" id="{99F5C0E5-C4B7-4CA3-9F11-BB92FE606FA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a:extLst>
              <a:ext uri="{FF2B5EF4-FFF2-40B4-BE49-F238E27FC236}">
                <a16:creationId xmlns:a16="http://schemas.microsoft.com/office/drawing/2014/main" xmlns="" id="{FDCFAEEE-E6AC-4BAE-98F8-5816E54B6508}"/>
              </a:ext>
            </a:extLst>
          </p:cNvPr>
          <p:cNvSpPr>
            <a:spLocks noGrp="1"/>
          </p:cNvSpPr>
          <p:nvPr>
            <p:ph type="dt" sz="half" idx="10"/>
          </p:nvPr>
        </p:nvSpPr>
        <p:spPr/>
        <p:txBody>
          <a:bodyPr/>
          <a:lstStyle/>
          <a:p>
            <a:fld id="{3F4A6E04-130A-4B35-BDC6-DC4587FCB2E4}" type="datetimeFigureOut">
              <a:rPr lang="ro-RO" smtClean="0"/>
              <a:t>26.11.2022</a:t>
            </a:fld>
            <a:endParaRPr lang="ro-RO"/>
          </a:p>
        </p:txBody>
      </p:sp>
      <p:sp>
        <p:nvSpPr>
          <p:cNvPr id="5" name="Footer Placeholder 4">
            <a:extLst>
              <a:ext uri="{FF2B5EF4-FFF2-40B4-BE49-F238E27FC236}">
                <a16:creationId xmlns:a16="http://schemas.microsoft.com/office/drawing/2014/main" xmlns="" id="{389B93D4-E436-4E2A-88A8-329171C47F18}"/>
              </a:ext>
            </a:extLst>
          </p:cNvPr>
          <p:cNvSpPr>
            <a:spLocks noGrp="1"/>
          </p:cNvSpPr>
          <p:nvPr>
            <p:ph type="ftr" sz="quarter" idx="11"/>
          </p:nvPr>
        </p:nvSpPr>
        <p:spPr/>
        <p:txBody>
          <a:bodyPr/>
          <a:lstStyle/>
          <a:p>
            <a:endParaRPr lang="ro-RO"/>
          </a:p>
        </p:txBody>
      </p:sp>
      <p:sp>
        <p:nvSpPr>
          <p:cNvPr id="6" name="Slide Number Placeholder 5">
            <a:extLst>
              <a:ext uri="{FF2B5EF4-FFF2-40B4-BE49-F238E27FC236}">
                <a16:creationId xmlns:a16="http://schemas.microsoft.com/office/drawing/2014/main" xmlns="" id="{BFB39ACC-E1F8-4B59-A0C1-4730B20285E1}"/>
              </a:ext>
            </a:extLst>
          </p:cNvPr>
          <p:cNvSpPr>
            <a:spLocks noGrp="1"/>
          </p:cNvSpPr>
          <p:nvPr>
            <p:ph type="sldNum" sz="quarter" idx="12"/>
          </p:nvPr>
        </p:nvSpPr>
        <p:spPr/>
        <p:txBody>
          <a:bodyPr/>
          <a:lstStyle/>
          <a:p>
            <a:fld id="{B3AFA2B3-60F0-4331-9994-61C6EAC19C4D}" type="slidenum">
              <a:rPr lang="ro-RO" smtClean="0"/>
              <a:t>‹#›</a:t>
            </a:fld>
            <a:endParaRPr lang="ro-RO"/>
          </a:p>
        </p:txBody>
      </p:sp>
    </p:spTree>
    <p:extLst>
      <p:ext uri="{BB962C8B-B14F-4D97-AF65-F5344CB8AC3E}">
        <p14:creationId xmlns:p14="http://schemas.microsoft.com/office/powerpoint/2010/main" val="32760208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7DAEC37-0C0A-413A-9154-D61D9B550B6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ro-RO"/>
          </a:p>
        </p:txBody>
      </p:sp>
      <p:sp>
        <p:nvSpPr>
          <p:cNvPr id="3" name="Text Placeholder 2">
            <a:extLst>
              <a:ext uri="{FF2B5EF4-FFF2-40B4-BE49-F238E27FC236}">
                <a16:creationId xmlns:a16="http://schemas.microsoft.com/office/drawing/2014/main" xmlns="" id="{49EF7B45-2B9C-49DE-B642-69D2DA9315B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4346B09F-448C-4B4A-9894-652A0DE21D8C}"/>
              </a:ext>
            </a:extLst>
          </p:cNvPr>
          <p:cNvSpPr>
            <a:spLocks noGrp="1"/>
          </p:cNvSpPr>
          <p:nvPr>
            <p:ph type="dt" sz="half" idx="10"/>
          </p:nvPr>
        </p:nvSpPr>
        <p:spPr/>
        <p:txBody>
          <a:bodyPr/>
          <a:lstStyle/>
          <a:p>
            <a:fld id="{3F4A6E04-130A-4B35-BDC6-DC4587FCB2E4}" type="datetimeFigureOut">
              <a:rPr lang="ro-RO" smtClean="0"/>
              <a:t>26.11.2022</a:t>
            </a:fld>
            <a:endParaRPr lang="ro-RO"/>
          </a:p>
        </p:txBody>
      </p:sp>
      <p:sp>
        <p:nvSpPr>
          <p:cNvPr id="5" name="Footer Placeholder 4">
            <a:extLst>
              <a:ext uri="{FF2B5EF4-FFF2-40B4-BE49-F238E27FC236}">
                <a16:creationId xmlns:a16="http://schemas.microsoft.com/office/drawing/2014/main" xmlns="" id="{6A8B9F50-A5B3-4EE8-B5ED-9F6E4290EA84}"/>
              </a:ext>
            </a:extLst>
          </p:cNvPr>
          <p:cNvSpPr>
            <a:spLocks noGrp="1"/>
          </p:cNvSpPr>
          <p:nvPr>
            <p:ph type="ftr" sz="quarter" idx="11"/>
          </p:nvPr>
        </p:nvSpPr>
        <p:spPr/>
        <p:txBody>
          <a:bodyPr/>
          <a:lstStyle/>
          <a:p>
            <a:endParaRPr lang="ro-RO"/>
          </a:p>
        </p:txBody>
      </p:sp>
      <p:sp>
        <p:nvSpPr>
          <p:cNvPr id="6" name="Slide Number Placeholder 5">
            <a:extLst>
              <a:ext uri="{FF2B5EF4-FFF2-40B4-BE49-F238E27FC236}">
                <a16:creationId xmlns:a16="http://schemas.microsoft.com/office/drawing/2014/main" xmlns="" id="{BFFE41C3-7993-4B0F-BA63-95210BA62D69}"/>
              </a:ext>
            </a:extLst>
          </p:cNvPr>
          <p:cNvSpPr>
            <a:spLocks noGrp="1"/>
          </p:cNvSpPr>
          <p:nvPr>
            <p:ph type="sldNum" sz="quarter" idx="12"/>
          </p:nvPr>
        </p:nvSpPr>
        <p:spPr/>
        <p:txBody>
          <a:bodyPr/>
          <a:lstStyle/>
          <a:p>
            <a:fld id="{B3AFA2B3-60F0-4331-9994-61C6EAC19C4D}" type="slidenum">
              <a:rPr lang="ro-RO" smtClean="0"/>
              <a:t>‹#›</a:t>
            </a:fld>
            <a:endParaRPr lang="ro-RO"/>
          </a:p>
        </p:txBody>
      </p:sp>
    </p:spTree>
    <p:extLst>
      <p:ext uri="{BB962C8B-B14F-4D97-AF65-F5344CB8AC3E}">
        <p14:creationId xmlns:p14="http://schemas.microsoft.com/office/powerpoint/2010/main" val="814793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4F7B80A-E565-4C05-BAD5-3F38F0C9762C}"/>
              </a:ext>
            </a:extLst>
          </p:cNvPr>
          <p:cNvSpPr>
            <a:spLocks noGrp="1"/>
          </p:cNvSpPr>
          <p:nvPr>
            <p:ph type="title"/>
          </p:nvPr>
        </p:nvSpPr>
        <p:spPr/>
        <p:txBody>
          <a:bodyPr/>
          <a:lstStyle/>
          <a:p>
            <a:r>
              <a:rPr lang="en-US"/>
              <a:t>Click to edit Master title style</a:t>
            </a:r>
            <a:endParaRPr lang="ro-RO"/>
          </a:p>
        </p:txBody>
      </p:sp>
      <p:sp>
        <p:nvSpPr>
          <p:cNvPr id="3" name="Content Placeholder 2">
            <a:extLst>
              <a:ext uri="{FF2B5EF4-FFF2-40B4-BE49-F238E27FC236}">
                <a16:creationId xmlns:a16="http://schemas.microsoft.com/office/drawing/2014/main" xmlns="" id="{831F374A-8A55-493C-BCA1-660586A617C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Content Placeholder 3">
            <a:extLst>
              <a:ext uri="{FF2B5EF4-FFF2-40B4-BE49-F238E27FC236}">
                <a16:creationId xmlns:a16="http://schemas.microsoft.com/office/drawing/2014/main" xmlns="" id="{BA7A1783-A75F-4F9A-923F-D1FEAD6FF76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5" name="Date Placeholder 4">
            <a:extLst>
              <a:ext uri="{FF2B5EF4-FFF2-40B4-BE49-F238E27FC236}">
                <a16:creationId xmlns:a16="http://schemas.microsoft.com/office/drawing/2014/main" xmlns="" id="{F5220F45-5CC8-4B55-BC5D-D67BED4CD0A1}"/>
              </a:ext>
            </a:extLst>
          </p:cNvPr>
          <p:cNvSpPr>
            <a:spLocks noGrp="1"/>
          </p:cNvSpPr>
          <p:nvPr>
            <p:ph type="dt" sz="half" idx="10"/>
          </p:nvPr>
        </p:nvSpPr>
        <p:spPr/>
        <p:txBody>
          <a:bodyPr/>
          <a:lstStyle/>
          <a:p>
            <a:fld id="{3F4A6E04-130A-4B35-BDC6-DC4587FCB2E4}" type="datetimeFigureOut">
              <a:rPr lang="ro-RO" smtClean="0"/>
              <a:t>26.11.2022</a:t>
            </a:fld>
            <a:endParaRPr lang="ro-RO"/>
          </a:p>
        </p:txBody>
      </p:sp>
      <p:sp>
        <p:nvSpPr>
          <p:cNvPr id="6" name="Footer Placeholder 5">
            <a:extLst>
              <a:ext uri="{FF2B5EF4-FFF2-40B4-BE49-F238E27FC236}">
                <a16:creationId xmlns:a16="http://schemas.microsoft.com/office/drawing/2014/main" xmlns="" id="{656B3BC7-94B6-4DD2-BA9A-0D9E99F3D608}"/>
              </a:ext>
            </a:extLst>
          </p:cNvPr>
          <p:cNvSpPr>
            <a:spLocks noGrp="1"/>
          </p:cNvSpPr>
          <p:nvPr>
            <p:ph type="ftr" sz="quarter" idx="11"/>
          </p:nvPr>
        </p:nvSpPr>
        <p:spPr/>
        <p:txBody>
          <a:bodyPr/>
          <a:lstStyle/>
          <a:p>
            <a:endParaRPr lang="ro-RO"/>
          </a:p>
        </p:txBody>
      </p:sp>
      <p:sp>
        <p:nvSpPr>
          <p:cNvPr id="7" name="Slide Number Placeholder 6">
            <a:extLst>
              <a:ext uri="{FF2B5EF4-FFF2-40B4-BE49-F238E27FC236}">
                <a16:creationId xmlns:a16="http://schemas.microsoft.com/office/drawing/2014/main" xmlns="" id="{49748F0F-8619-446E-A05B-8A630EE1EA54}"/>
              </a:ext>
            </a:extLst>
          </p:cNvPr>
          <p:cNvSpPr>
            <a:spLocks noGrp="1"/>
          </p:cNvSpPr>
          <p:nvPr>
            <p:ph type="sldNum" sz="quarter" idx="12"/>
          </p:nvPr>
        </p:nvSpPr>
        <p:spPr/>
        <p:txBody>
          <a:bodyPr/>
          <a:lstStyle/>
          <a:p>
            <a:fld id="{B3AFA2B3-60F0-4331-9994-61C6EAC19C4D}" type="slidenum">
              <a:rPr lang="ro-RO" smtClean="0"/>
              <a:t>‹#›</a:t>
            </a:fld>
            <a:endParaRPr lang="ro-RO"/>
          </a:p>
        </p:txBody>
      </p:sp>
    </p:spTree>
    <p:extLst>
      <p:ext uri="{BB962C8B-B14F-4D97-AF65-F5344CB8AC3E}">
        <p14:creationId xmlns:p14="http://schemas.microsoft.com/office/powerpoint/2010/main" val="14056081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95D8107-73D2-4A74-BE80-8E7E1E290076}"/>
              </a:ext>
            </a:extLst>
          </p:cNvPr>
          <p:cNvSpPr>
            <a:spLocks noGrp="1"/>
          </p:cNvSpPr>
          <p:nvPr>
            <p:ph type="title"/>
          </p:nvPr>
        </p:nvSpPr>
        <p:spPr>
          <a:xfrm>
            <a:off x="839788" y="365125"/>
            <a:ext cx="10515600" cy="1325563"/>
          </a:xfrm>
        </p:spPr>
        <p:txBody>
          <a:bodyPr/>
          <a:lstStyle/>
          <a:p>
            <a:r>
              <a:rPr lang="en-US"/>
              <a:t>Click to edit Master title style</a:t>
            </a:r>
            <a:endParaRPr lang="ro-RO"/>
          </a:p>
        </p:txBody>
      </p:sp>
      <p:sp>
        <p:nvSpPr>
          <p:cNvPr id="3" name="Text Placeholder 2">
            <a:extLst>
              <a:ext uri="{FF2B5EF4-FFF2-40B4-BE49-F238E27FC236}">
                <a16:creationId xmlns:a16="http://schemas.microsoft.com/office/drawing/2014/main" xmlns="" id="{C7CD4F02-8510-4E59-9BA4-13CAF07DB6A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901217D3-7334-4053-AE8A-CC945B26308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5" name="Text Placeholder 4">
            <a:extLst>
              <a:ext uri="{FF2B5EF4-FFF2-40B4-BE49-F238E27FC236}">
                <a16:creationId xmlns:a16="http://schemas.microsoft.com/office/drawing/2014/main" xmlns="" id="{032598C6-220E-4EC1-B8C1-00193104DD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4B2C40EC-F1CC-4D12-AE3F-EED897EB589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7" name="Date Placeholder 6">
            <a:extLst>
              <a:ext uri="{FF2B5EF4-FFF2-40B4-BE49-F238E27FC236}">
                <a16:creationId xmlns:a16="http://schemas.microsoft.com/office/drawing/2014/main" xmlns="" id="{68AD8B7A-4C5D-48F2-A425-22FDE45565A4}"/>
              </a:ext>
            </a:extLst>
          </p:cNvPr>
          <p:cNvSpPr>
            <a:spLocks noGrp="1"/>
          </p:cNvSpPr>
          <p:nvPr>
            <p:ph type="dt" sz="half" idx="10"/>
          </p:nvPr>
        </p:nvSpPr>
        <p:spPr/>
        <p:txBody>
          <a:bodyPr/>
          <a:lstStyle/>
          <a:p>
            <a:fld id="{3F4A6E04-130A-4B35-BDC6-DC4587FCB2E4}" type="datetimeFigureOut">
              <a:rPr lang="ro-RO" smtClean="0"/>
              <a:t>26.11.2022</a:t>
            </a:fld>
            <a:endParaRPr lang="ro-RO"/>
          </a:p>
        </p:txBody>
      </p:sp>
      <p:sp>
        <p:nvSpPr>
          <p:cNvPr id="8" name="Footer Placeholder 7">
            <a:extLst>
              <a:ext uri="{FF2B5EF4-FFF2-40B4-BE49-F238E27FC236}">
                <a16:creationId xmlns:a16="http://schemas.microsoft.com/office/drawing/2014/main" xmlns="" id="{18127D50-8F49-4712-9C40-1105C5DE5F62}"/>
              </a:ext>
            </a:extLst>
          </p:cNvPr>
          <p:cNvSpPr>
            <a:spLocks noGrp="1"/>
          </p:cNvSpPr>
          <p:nvPr>
            <p:ph type="ftr" sz="quarter" idx="11"/>
          </p:nvPr>
        </p:nvSpPr>
        <p:spPr/>
        <p:txBody>
          <a:bodyPr/>
          <a:lstStyle/>
          <a:p>
            <a:endParaRPr lang="ro-RO"/>
          </a:p>
        </p:txBody>
      </p:sp>
      <p:sp>
        <p:nvSpPr>
          <p:cNvPr id="9" name="Slide Number Placeholder 8">
            <a:extLst>
              <a:ext uri="{FF2B5EF4-FFF2-40B4-BE49-F238E27FC236}">
                <a16:creationId xmlns:a16="http://schemas.microsoft.com/office/drawing/2014/main" xmlns="" id="{B9AAB2BB-71C2-4A41-B5B4-5119373245F9}"/>
              </a:ext>
            </a:extLst>
          </p:cNvPr>
          <p:cNvSpPr>
            <a:spLocks noGrp="1"/>
          </p:cNvSpPr>
          <p:nvPr>
            <p:ph type="sldNum" sz="quarter" idx="12"/>
          </p:nvPr>
        </p:nvSpPr>
        <p:spPr/>
        <p:txBody>
          <a:bodyPr/>
          <a:lstStyle/>
          <a:p>
            <a:fld id="{B3AFA2B3-60F0-4331-9994-61C6EAC19C4D}" type="slidenum">
              <a:rPr lang="ro-RO" smtClean="0"/>
              <a:t>‹#›</a:t>
            </a:fld>
            <a:endParaRPr lang="ro-RO"/>
          </a:p>
        </p:txBody>
      </p:sp>
    </p:spTree>
    <p:extLst>
      <p:ext uri="{BB962C8B-B14F-4D97-AF65-F5344CB8AC3E}">
        <p14:creationId xmlns:p14="http://schemas.microsoft.com/office/powerpoint/2010/main" val="2771717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955F9CE-4FCD-4F0A-A114-5993EF93CF14}"/>
              </a:ext>
            </a:extLst>
          </p:cNvPr>
          <p:cNvSpPr>
            <a:spLocks noGrp="1"/>
          </p:cNvSpPr>
          <p:nvPr>
            <p:ph type="title"/>
          </p:nvPr>
        </p:nvSpPr>
        <p:spPr/>
        <p:txBody>
          <a:bodyPr/>
          <a:lstStyle/>
          <a:p>
            <a:r>
              <a:rPr lang="en-US"/>
              <a:t>Click to edit Master title style</a:t>
            </a:r>
            <a:endParaRPr lang="ro-RO"/>
          </a:p>
        </p:txBody>
      </p:sp>
      <p:sp>
        <p:nvSpPr>
          <p:cNvPr id="3" name="Date Placeholder 2">
            <a:extLst>
              <a:ext uri="{FF2B5EF4-FFF2-40B4-BE49-F238E27FC236}">
                <a16:creationId xmlns:a16="http://schemas.microsoft.com/office/drawing/2014/main" xmlns="" id="{CD39F713-5DA0-465F-8871-F4E49C81CD2C}"/>
              </a:ext>
            </a:extLst>
          </p:cNvPr>
          <p:cNvSpPr>
            <a:spLocks noGrp="1"/>
          </p:cNvSpPr>
          <p:nvPr>
            <p:ph type="dt" sz="half" idx="10"/>
          </p:nvPr>
        </p:nvSpPr>
        <p:spPr/>
        <p:txBody>
          <a:bodyPr/>
          <a:lstStyle/>
          <a:p>
            <a:fld id="{3F4A6E04-130A-4B35-BDC6-DC4587FCB2E4}" type="datetimeFigureOut">
              <a:rPr lang="ro-RO" smtClean="0"/>
              <a:t>26.11.2022</a:t>
            </a:fld>
            <a:endParaRPr lang="ro-RO"/>
          </a:p>
        </p:txBody>
      </p:sp>
      <p:sp>
        <p:nvSpPr>
          <p:cNvPr id="4" name="Footer Placeholder 3">
            <a:extLst>
              <a:ext uri="{FF2B5EF4-FFF2-40B4-BE49-F238E27FC236}">
                <a16:creationId xmlns:a16="http://schemas.microsoft.com/office/drawing/2014/main" xmlns="" id="{E83FC08B-6436-4FB4-BD4F-8C1FD573E0A8}"/>
              </a:ext>
            </a:extLst>
          </p:cNvPr>
          <p:cNvSpPr>
            <a:spLocks noGrp="1"/>
          </p:cNvSpPr>
          <p:nvPr>
            <p:ph type="ftr" sz="quarter" idx="11"/>
          </p:nvPr>
        </p:nvSpPr>
        <p:spPr/>
        <p:txBody>
          <a:bodyPr/>
          <a:lstStyle/>
          <a:p>
            <a:endParaRPr lang="ro-RO"/>
          </a:p>
        </p:txBody>
      </p:sp>
      <p:sp>
        <p:nvSpPr>
          <p:cNvPr id="5" name="Slide Number Placeholder 4">
            <a:extLst>
              <a:ext uri="{FF2B5EF4-FFF2-40B4-BE49-F238E27FC236}">
                <a16:creationId xmlns:a16="http://schemas.microsoft.com/office/drawing/2014/main" xmlns="" id="{CEE2C8B9-9B90-4323-AAEC-E83E3461C37D}"/>
              </a:ext>
            </a:extLst>
          </p:cNvPr>
          <p:cNvSpPr>
            <a:spLocks noGrp="1"/>
          </p:cNvSpPr>
          <p:nvPr>
            <p:ph type="sldNum" sz="quarter" idx="12"/>
          </p:nvPr>
        </p:nvSpPr>
        <p:spPr/>
        <p:txBody>
          <a:bodyPr/>
          <a:lstStyle/>
          <a:p>
            <a:fld id="{B3AFA2B3-60F0-4331-9994-61C6EAC19C4D}" type="slidenum">
              <a:rPr lang="ro-RO" smtClean="0"/>
              <a:t>‹#›</a:t>
            </a:fld>
            <a:endParaRPr lang="ro-RO"/>
          </a:p>
        </p:txBody>
      </p:sp>
    </p:spTree>
    <p:extLst>
      <p:ext uri="{BB962C8B-B14F-4D97-AF65-F5344CB8AC3E}">
        <p14:creationId xmlns:p14="http://schemas.microsoft.com/office/powerpoint/2010/main" val="25419320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B950F36E-E745-45E6-8CFB-681BB9BC3FAB}"/>
              </a:ext>
            </a:extLst>
          </p:cNvPr>
          <p:cNvSpPr>
            <a:spLocks noGrp="1"/>
          </p:cNvSpPr>
          <p:nvPr>
            <p:ph type="dt" sz="half" idx="10"/>
          </p:nvPr>
        </p:nvSpPr>
        <p:spPr/>
        <p:txBody>
          <a:bodyPr/>
          <a:lstStyle/>
          <a:p>
            <a:fld id="{3F4A6E04-130A-4B35-BDC6-DC4587FCB2E4}" type="datetimeFigureOut">
              <a:rPr lang="ro-RO" smtClean="0"/>
              <a:t>26.11.2022</a:t>
            </a:fld>
            <a:endParaRPr lang="ro-RO"/>
          </a:p>
        </p:txBody>
      </p:sp>
      <p:sp>
        <p:nvSpPr>
          <p:cNvPr id="3" name="Footer Placeholder 2">
            <a:extLst>
              <a:ext uri="{FF2B5EF4-FFF2-40B4-BE49-F238E27FC236}">
                <a16:creationId xmlns:a16="http://schemas.microsoft.com/office/drawing/2014/main" xmlns="" id="{ABC78975-CF4A-4D2D-8302-73125D9B56BB}"/>
              </a:ext>
            </a:extLst>
          </p:cNvPr>
          <p:cNvSpPr>
            <a:spLocks noGrp="1"/>
          </p:cNvSpPr>
          <p:nvPr>
            <p:ph type="ftr" sz="quarter" idx="11"/>
          </p:nvPr>
        </p:nvSpPr>
        <p:spPr/>
        <p:txBody>
          <a:bodyPr/>
          <a:lstStyle/>
          <a:p>
            <a:endParaRPr lang="ro-RO"/>
          </a:p>
        </p:txBody>
      </p:sp>
      <p:sp>
        <p:nvSpPr>
          <p:cNvPr id="4" name="Slide Number Placeholder 3">
            <a:extLst>
              <a:ext uri="{FF2B5EF4-FFF2-40B4-BE49-F238E27FC236}">
                <a16:creationId xmlns:a16="http://schemas.microsoft.com/office/drawing/2014/main" xmlns="" id="{03615DAD-E031-431E-9294-9609580154B7}"/>
              </a:ext>
            </a:extLst>
          </p:cNvPr>
          <p:cNvSpPr>
            <a:spLocks noGrp="1"/>
          </p:cNvSpPr>
          <p:nvPr>
            <p:ph type="sldNum" sz="quarter" idx="12"/>
          </p:nvPr>
        </p:nvSpPr>
        <p:spPr/>
        <p:txBody>
          <a:bodyPr/>
          <a:lstStyle/>
          <a:p>
            <a:fld id="{B3AFA2B3-60F0-4331-9994-61C6EAC19C4D}" type="slidenum">
              <a:rPr lang="ro-RO" smtClean="0"/>
              <a:t>‹#›</a:t>
            </a:fld>
            <a:endParaRPr lang="ro-RO"/>
          </a:p>
        </p:txBody>
      </p:sp>
    </p:spTree>
    <p:extLst>
      <p:ext uri="{BB962C8B-B14F-4D97-AF65-F5344CB8AC3E}">
        <p14:creationId xmlns:p14="http://schemas.microsoft.com/office/powerpoint/2010/main" val="12609447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EF8FB3-F0E7-471E-B65C-132CBAF086D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o-RO"/>
          </a:p>
        </p:txBody>
      </p:sp>
      <p:sp>
        <p:nvSpPr>
          <p:cNvPr id="3" name="Content Placeholder 2">
            <a:extLst>
              <a:ext uri="{FF2B5EF4-FFF2-40B4-BE49-F238E27FC236}">
                <a16:creationId xmlns:a16="http://schemas.microsoft.com/office/drawing/2014/main" xmlns="" id="{3F987CD3-DA8A-424C-BE54-F70400845A3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Text Placeholder 3">
            <a:extLst>
              <a:ext uri="{FF2B5EF4-FFF2-40B4-BE49-F238E27FC236}">
                <a16:creationId xmlns:a16="http://schemas.microsoft.com/office/drawing/2014/main" xmlns="" id="{C0B61ADE-F8E6-4502-9EDE-B0D052DBA67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E506D6E0-818E-4E46-A93C-BBB3E4DA27FD}"/>
              </a:ext>
            </a:extLst>
          </p:cNvPr>
          <p:cNvSpPr>
            <a:spLocks noGrp="1"/>
          </p:cNvSpPr>
          <p:nvPr>
            <p:ph type="dt" sz="half" idx="10"/>
          </p:nvPr>
        </p:nvSpPr>
        <p:spPr/>
        <p:txBody>
          <a:bodyPr/>
          <a:lstStyle/>
          <a:p>
            <a:fld id="{3F4A6E04-130A-4B35-BDC6-DC4587FCB2E4}" type="datetimeFigureOut">
              <a:rPr lang="ro-RO" smtClean="0"/>
              <a:t>26.11.2022</a:t>
            </a:fld>
            <a:endParaRPr lang="ro-RO"/>
          </a:p>
        </p:txBody>
      </p:sp>
      <p:sp>
        <p:nvSpPr>
          <p:cNvPr id="6" name="Footer Placeholder 5">
            <a:extLst>
              <a:ext uri="{FF2B5EF4-FFF2-40B4-BE49-F238E27FC236}">
                <a16:creationId xmlns:a16="http://schemas.microsoft.com/office/drawing/2014/main" xmlns="" id="{319F2EEE-1BF2-4508-A7A0-5266B1D8E419}"/>
              </a:ext>
            </a:extLst>
          </p:cNvPr>
          <p:cNvSpPr>
            <a:spLocks noGrp="1"/>
          </p:cNvSpPr>
          <p:nvPr>
            <p:ph type="ftr" sz="quarter" idx="11"/>
          </p:nvPr>
        </p:nvSpPr>
        <p:spPr/>
        <p:txBody>
          <a:bodyPr/>
          <a:lstStyle/>
          <a:p>
            <a:endParaRPr lang="ro-RO"/>
          </a:p>
        </p:txBody>
      </p:sp>
      <p:sp>
        <p:nvSpPr>
          <p:cNvPr id="7" name="Slide Number Placeholder 6">
            <a:extLst>
              <a:ext uri="{FF2B5EF4-FFF2-40B4-BE49-F238E27FC236}">
                <a16:creationId xmlns:a16="http://schemas.microsoft.com/office/drawing/2014/main" xmlns="" id="{82602354-8275-4786-B422-CF49F239CE74}"/>
              </a:ext>
            </a:extLst>
          </p:cNvPr>
          <p:cNvSpPr>
            <a:spLocks noGrp="1"/>
          </p:cNvSpPr>
          <p:nvPr>
            <p:ph type="sldNum" sz="quarter" idx="12"/>
          </p:nvPr>
        </p:nvSpPr>
        <p:spPr/>
        <p:txBody>
          <a:bodyPr/>
          <a:lstStyle/>
          <a:p>
            <a:fld id="{B3AFA2B3-60F0-4331-9994-61C6EAC19C4D}" type="slidenum">
              <a:rPr lang="ro-RO" smtClean="0"/>
              <a:t>‹#›</a:t>
            </a:fld>
            <a:endParaRPr lang="ro-RO"/>
          </a:p>
        </p:txBody>
      </p:sp>
    </p:spTree>
    <p:extLst>
      <p:ext uri="{BB962C8B-B14F-4D97-AF65-F5344CB8AC3E}">
        <p14:creationId xmlns:p14="http://schemas.microsoft.com/office/powerpoint/2010/main" val="3344104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0CCE8CD-9B89-436A-99EB-DB5710D61E0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o-RO"/>
          </a:p>
        </p:txBody>
      </p:sp>
      <p:sp>
        <p:nvSpPr>
          <p:cNvPr id="3" name="Picture Placeholder 2">
            <a:extLst>
              <a:ext uri="{FF2B5EF4-FFF2-40B4-BE49-F238E27FC236}">
                <a16:creationId xmlns:a16="http://schemas.microsoft.com/office/drawing/2014/main" xmlns="" id="{46846766-9F82-4058-A92D-E9DC8C7223B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o-RO"/>
          </a:p>
        </p:txBody>
      </p:sp>
      <p:sp>
        <p:nvSpPr>
          <p:cNvPr id="4" name="Text Placeholder 3">
            <a:extLst>
              <a:ext uri="{FF2B5EF4-FFF2-40B4-BE49-F238E27FC236}">
                <a16:creationId xmlns:a16="http://schemas.microsoft.com/office/drawing/2014/main" xmlns="" id="{E031626E-210A-43DE-926D-7132FCB2FD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67323444-6138-4481-BA24-6CAD6B9A80A2}"/>
              </a:ext>
            </a:extLst>
          </p:cNvPr>
          <p:cNvSpPr>
            <a:spLocks noGrp="1"/>
          </p:cNvSpPr>
          <p:nvPr>
            <p:ph type="dt" sz="half" idx="10"/>
          </p:nvPr>
        </p:nvSpPr>
        <p:spPr/>
        <p:txBody>
          <a:bodyPr/>
          <a:lstStyle/>
          <a:p>
            <a:fld id="{3F4A6E04-130A-4B35-BDC6-DC4587FCB2E4}" type="datetimeFigureOut">
              <a:rPr lang="ro-RO" smtClean="0"/>
              <a:t>26.11.2022</a:t>
            </a:fld>
            <a:endParaRPr lang="ro-RO"/>
          </a:p>
        </p:txBody>
      </p:sp>
      <p:sp>
        <p:nvSpPr>
          <p:cNvPr id="6" name="Footer Placeholder 5">
            <a:extLst>
              <a:ext uri="{FF2B5EF4-FFF2-40B4-BE49-F238E27FC236}">
                <a16:creationId xmlns:a16="http://schemas.microsoft.com/office/drawing/2014/main" xmlns="" id="{EC398D15-9125-4991-B97B-CDEDE74485CD}"/>
              </a:ext>
            </a:extLst>
          </p:cNvPr>
          <p:cNvSpPr>
            <a:spLocks noGrp="1"/>
          </p:cNvSpPr>
          <p:nvPr>
            <p:ph type="ftr" sz="quarter" idx="11"/>
          </p:nvPr>
        </p:nvSpPr>
        <p:spPr/>
        <p:txBody>
          <a:bodyPr/>
          <a:lstStyle/>
          <a:p>
            <a:endParaRPr lang="ro-RO"/>
          </a:p>
        </p:txBody>
      </p:sp>
      <p:sp>
        <p:nvSpPr>
          <p:cNvPr id="7" name="Slide Number Placeholder 6">
            <a:extLst>
              <a:ext uri="{FF2B5EF4-FFF2-40B4-BE49-F238E27FC236}">
                <a16:creationId xmlns:a16="http://schemas.microsoft.com/office/drawing/2014/main" xmlns="" id="{86D44C9B-D2AF-42CD-9D04-E26B7B3358A4}"/>
              </a:ext>
            </a:extLst>
          </p:cNvPr>
          <p:cNvSpPr>
            <a:spLocks noGrp="1"/>
          </p:cNvSpPr>
          <p:nvPr>
            <p:ph type="sldNum" sz="quarter" idx="12"/>
          </p:nvPr>
        </p:nvSpPr>
        <p:spPr/>
        <p:txBody>
          <a:bodyPr/>
          <a:lstStyle/>
          <a:p>
            <a:fld id="{B3AFA2B3-60F0-4331-9994-61C6EAC19C4D}" type="slidenum">
              <a:rPr lang="ro-RO" smtClean="0"/>
              <a:t>‹#›</a:t>
            </a:fld>
            <a:endParaRPr lang="ro-RO"/>
          </a:p>
        </p:txBody>
      </p:sp>
    </p:spTree>
    <p:extLst>
      <p:ext uri="{BB962C8B-B14F-4D97-AF65-F5344CB8AC3E}">
        <p14:creationId xmlns:p14="http://schemas.microsoft.com/office/powerpoint/2010/main" val="18376193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7D2F9E5B-90D8-4CB9-98BA-8EC9AB9012F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ro-RO"/>
          </a:p>
        </p:txBody>
      </p:sp>
      <p:sp>
        <p:nvSpPr>
          <p:cNvPr id="3" name="Text Placeholder 2">
            <a:extLst>
              <a:ext uri="{FF2B5EF4-FFF2-40B4-BE49-F238E27FC236}">
                <a16:creationId xmlns:a16="http://schemas.microsoft.com/office/drawing/2014/main" xmlns="" id="{68F69D6E-6AEB-4B40-AAF4-B4DDCDCE30E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a:extLst>
              <a:ext uri="{FF2B5EF4-FFF2-40B4-BE49-F238E27FC236}">
                <a16:creationId xmlns:a16="http://schemas.microsoft.com/office/drawing/2014/main" xmlns="" id="{CAF4FC81-D6EB-4EEF-B620-138594EA996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4A6E04-130A-4B35-BDC6-DC4587FCB2E4}" type="datetimeFigureOut">
              <a:rPr lang="ro-RO" smtClean="0"/>
              <a:t>26.11.2022</a:t>
            </a:fld>
            <a:endParaRPr lang="ro-RO"/>
          </a:p>
        </p:txBody>
      </p:sp>
      <p:sp>
        <p:nvSpPr>
          <p:cNvPr id="5" name="Footer Placeholder 4">
            <a:extLst>
              <a:ext uri="{FF2B5EF4-FFF2-40B4-BE49-F238E27FC236}">
                <a16:creationId xmlns:a16="http://schemas.microsoft.com/office/drawing/2014/main" xmlns="" id="{F913AA78-54D5-4DE4-ABD3-5F596600118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o-RO"/>
          </a:p>
        </p:txBody>
      </p:sp>
      <p:sp>
        <p:nvSpPr>
          <p:cNvPr id="6" name="Slide Number Placeholder 5">
            <a:extLst>
              <a:ext uri="{FF2B5EF4-FFF2-40B4-BE49-F238E27FC236}">
                <a16:creationId xmlns:a16="http://schemas.microsoft.com/office/drawing/2014/main" xmlns="" id="{02E38F6E-C948-4928-9FC4-D7DC1B59FF8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AFA2B3-60F0-4331-9994-61C6EAC19C4D}" type="slidenum">
              <a:rPr lang="ro-RO" smtClean="0"/>
              <a:t>‹#›</a:t>
            </a:fld>
            <a:endParaRPr lang="ro-RO"/>
          </a:p>
        </p:txBody>
      </p:sp>
    </p:spTree>
    <p:extLst>
      <p:ext uri="{BB962C8B-B14F-4D97-AF65-F5344CB8AC3E}">
        <p14:creationId xmlns:p14="http://schemas.microsoft.com/office/powerpoint/2010/main" val="20051865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 Id="rId5" Type="http://schemas.openxmlformats.org/officeDocument/2006/relationships/image" Target="../media/image22.jpeg"/><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eg"/><Relationship Id="rId1" Type="http://schemas.openxmlformats.org/officeDocument/2006/relationships/slideLayout" Target="../slideLayouts/slideLayout2.xml"/><Relationship Id="rId4" Type="http://schemas.openxmlformats.org/officeDocument/2006/relationships/image" Target="../media/image25.jpg"/></Relationships>
</file>

<file path=ppt/slides/_rels/slide1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6.jpg"/><Relationship Id="rId1" Type="http://schemas.openxmlformats.org/officeDocument/2006/relationships/slideLayout" Target="../slideLayouts/slideLayout2.xml"/><Relationship Id="rId5" Type="http://schemas.openxmlformats.org/officeDocument/2006/relationships/image" Target="../media/image28.jpg"/><Relationship Id="rId4" Type="http://schemas.openxmlformats.org/officeDocument/2006/relationships/image" Target="../media/image27.jpg"/></Relationships>
</file>

<file path=ppt/slides/_rels/slide14.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slideLayout" Target="../slideLayouts/slideLayout2.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1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 Id="rId4" Type="http://schemas.openxmlformats.org/officeDocument/2006/relationships/image" Target="../media/image39.jpeg"/></Relationships>
</file>

<file path=ppt/slides/_rels/slide17.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g"/><Relationship Id="rId1" Type="http://schemas.openxmlformats.org/officeDocument/2006/relationships/slideLayout" Target="../slideLayouts/slideLayout2.xml"/><Relationship Id="rId6" Type="http://schemas.openxmlformats.org/officeDocument/2006/relationships/image" Target="../media/image46.jpeg"/><Relationship Id="rId5" Type="http://schemas.openxmlformats.org/officeDocument/2006/relationships/image" Target="../media/image45.jpg"/><Relationship Id="rId4" Type="http://schemas.openxmlformats.org/officeDocument/2006/relationships/image" Target="../media/image44.jpeg"/></Relationships>
</file>

<file path=ppt/slides/_rels/slide1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2.xml"/><Relationship Id="rId4" Type="http://schemas.openxmlformats.org/officeDocument/2006/relationships/image" Target="../media/image49.jpeg"/></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image" Target="../media/image51.jpg"/><Relationship Id="rId1" Type="http://schemas.openxmlformats.org/officeDocument/2006/relationships/slideLayout" Target="../slideLayouts/slideLayout2.xml"/><Relationship Id="rId6" Type="http://schemas.openxmlformats.org/officeDocument/2006/relationships/image" Target="../media/image55.jpeg"/><Relationship Id="rId5" Type="http://schemas.openxmlformats.org/officeDocument/2006/relationships/image" Target="../media/image54.jpg"/><Relationship Id="rId4" Type="http://schemas.openxmlformats.org/officeDocument/2006/relationships/image" Target="../media/image53.jpg"/></Relationships>
</file>

<file path=ppt/slides/_rels/slide22.xml.rels><?xml version="1.0" encoding="UTF-8" standalone="yes"?>
<Relationships xmlns="http://schemas.openxmlformats.org/package/2006/relationships"><Relationship Id="rId3" Type="http://schemas.openxmlformats.org/officeDocument/2006/relationships/image" Target="../media/image57.jpeg"/><Relationship Id="rId7" Type="http://schemas.openxmlformats.org/officeDocument/2006/relationships/image" Target="../media/image61.jpeg"/><Relationship Id="rId2" Type="http://schemas.openxmlformats.org/officeDocument/2006/relationships/image" Target="../media/image56.jpeg"/><Relationship Id="rId1" Type="http://schemas.openxmlformats.org/officeDocument/2006/relationships/slideLayout" Target="../slideLayouts/slideLayout2.xml"/><Relationship Id="rId6" Type="http://schemas.openxmlformats.org/officeDocument/2006/relationships/image" Target="../media/image60.jpeg"/><Relationship Id="rId5" Type="http://schemas.openxmlformats.org/officeDocument/2006/relationships/image" Target="../media/image59.jpeg"/><Relationship Id="rId4" Type="http://schemas.openxmlformats.org/officeDocument/2006/relationships/image" Target="../media/image58.jpeg"/></Relationships>
</file>

<file path=ppt/slides/_rels/slide23.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image" Target="../media/image62.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image" Target="../media/image64.jpg"/><Relationship Id="rId1" Type="http://schemas.openxmlformats.org/officeDocument/2006/relationships/slideLayout" Target="../slideLayouts/slideLayout2.xml"/><Relationship Id="rId6" Type="http://schemas.openxmlformats.org/officeDocument/2006/relationships/image" Target="../media/image68.jpg"/><Relationship Id="rId5" Type="http://schemas.openxmlformats.org/officeDocument/2006/relationships/image" Target="../media/image67.jpg"/><Relationship Id="rId4" Type="http://schemas.openxmlformats.org/officeDocument/2006/relationships/image" Target="../media/image66.jpg"/></Relationships>
</file>

<file path=ppt/slides/_rels/slide25.xml.rels><?xml version="1.0" encoding="UTF-8" standalone="yes"?>
<Relationships xmlns="http://schemas.openxmlformats.org/package/2006/relationships"><Relationship Id="rId3" Type="http://schemas.openxmlformats.org/officeDocument/2006/relationships/image" Target="../media/image70.jpeg"/><Relationship Id="rId7" Type="http://schemas.openxmlformats.org/officeDocument/2006/relationships/image" Target="../media/image74.png"/><Relationship Id="rId2" Type="http://schemas.openxmlformats.org/officeDocument/2006/relationships/image" Target="../media/image69.jpg"/><Relationship Id="rId1" Type="http://schemas.openxmlformats.org/officeDocument/2006/relationships/slideLayout" Target="../slideLayouts/slideLayout2.xml"/><Relationship Id="rId6" Type="http://schemas.openxmlformats.org/officeDocument/2006/relationships/image" Target="../media/image73.jpeg"/><Relationship Id="rId5" Type="http://schemas.openxmlformats.org/officeDocument/2006/relationships/image" Target="../media/image72.jpeg"/><Relationship Id="rId4" Type="http://schemas.openxmlformats.org/officeDocument/2006/relationships/image" Target="../media/image71.jpeg"/></Relationships>
</file>

<file path=ppt/slides/_rels/slide26.xml.rels><?xml version="1.0" encoding="UTF-8" standalone="yes"?>
<Relationships xmlns="http://schemas.openxmlformats.org/package/2006/relationships"><Relationship Id="rId2" Type="http://schemas.openxmlformats.org/officeDocument/2006/relationships/image" Target="../media/image75.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77.jpg"/><Relationship Id="rId2" Type="http://schemas.openxmlformats.org/officeDocument/2006/relationships/image" Target="../media/image76.jpeg"/><Relationship Id="rId1" Type="http://schemas.openxmlformats.org/officeDocument/2006/relationships/slideLayout" Target="../slideLayouts/slideLayout2.xml"/><Relationship Id="rId6" Type="http://schemas.openxmlformats.org/officeDocument/2006/relationships/image" Target="../media/image80.jpeg"/><Relationship Id="rId5" Type="http://schemas.openxmlformats.org/officeDocument/2006/relationships/image" Target="../media/image79.jpeg"/><Relationship Id="rId4" Type="http://schemas.openxmlformats.org/officeDocument/2006/relationships/image" Target="../media/image78.jpg"/></Relationships>
</file>

<file path=ppt/slides/_rels/slide28.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1.jpeg"/><Relationship Id="rId1" Type="http://schemas.openxmlformats.org/officeDocument/2006/relationships/slideLayout" Target="../slideLayouts/slideLayout2.xml"/><Relationship Id="rId4" Type="http://schemas.openxmlformats.org/officeDocument/2006/relationships/image" Target="../media/image83.jpeg"/></Relationships>
</file>

<file path=ppt/slides/_rels/slide29.xml.rels><?xml version="1.0" encoding="UTF-8" standalone="yes"?>
<Relationships xmlns="http://schemas.openxmlformats.org/package/2006/relationships"><Relationship Id="rId8" Type="http://schemas.openxmlformats.org/officeDocument/2006/relationships/image" Target="../media/image90.jpeg"/><Relationship Id="rId3" Type="http://schemas.openxmlformats.org/officeDocument/2006/relationships/image" Target="../media/image85.jpeg"/><Relationship Id="rId7" Type="http://schemas.openxmlformats.org/officeDocument/2006/relationships/image" Target="../media/image89.jpeg"/><Relationship Id="rId2" Type="http://schemas.openxmlformats.org/officeDocument/2006/relationships/image" Target="../media/image84.jpeg"/><Relationship Id="rId1" Type="http://schemas.openxmlformats.org/officeDocument/2006/relationships/slideLayout" Target="../slideLayouts/slideLayout2.xml"/><Relationship Id="rId6" Type="http://schemas.openxmlformats.org/officeDocument/2006/relationships/image" Target="../media/image88.jpeg"/><Relationship Id="rId5" Type="http://schemas.openxmlformats.org/officeDocument/2006/relationships/image" Target="../media/image87.jpeg"/><Relationship Id="rId4" Type="http://schemas.openxmlformats.org/officeDocument/2006/relationships/image" Target="../media/image86.jpeg"/><Relationship Id="rId9" Type="http://schemas.openxmlformats.org/officeDocument/2006/relationships/image" Target="../media/image91.jpeg"/></Relationships>
</file>

<file path=ppt/slides/_rels/slide3.xml.rels><?xml version="1.0" encoding="UTF-8" standalone="yes"?>
<Relationships xmlns="http://schemas.openxmlformats.org/package/2006/relationships"><Relationship Id="rId8" Type="http://schemas.openxmlformats.org/officeDocument/2006/relationships/hyperlink" Target="https://www.tourism.government.bg/en/tourist-destinations/2802/5565" TargetMode="External"/><Relationship Id="rId13" Type="http://schemas.openxmlformats.org/officeDocument/2006/relationships/hyperlink" Target="https://www.tourism.government.bg/en/tourist-destinations/2802/5580" TargetMode="External"/><Relationship Id="rId18" Type="http://schemas.openxmlformats.org/officeDocument/2006/relationships/hyperlink" Target="https://www.tourism.government.bg/en/tourist-destinations/2802/5591" TargetMode="External"/><Relationship Id="rId3" Type="http://schemas.openxmlformats.org/officeDocument/2006/relationships/hyperlink" Target="https://www.tourism.government.bg/en/tourist-destinations/2802/5556" TargetMode="External"/><Relationship Id="rId21" Type="http://schemas.openxmlformats.org/officeDocument/2006/relationships/hyperlink" Target="https://www.tourism.government.bg/en/tourist-destinations/2802/5594" TargetMode="External"/><Relationship Id="rId7" Type="http://schemas.openxmlformats.org/officeDocument/2006/relationships/hyperlink" Target="https://www.tourism.government.bg/en/tourist-destinations/2802/5560" TargetMode="External"/><Relationship Id="rId12" Type="http://schemas.openxmlformats.org/officeDocument/2006/relationships/hyperlink" Target="https://www.tourism.government.bg/en/tourist-destinations/2802/5578" TargetMode="External"/><Relationship Id="rId17" Type="http://schemas.openxmlformats.org/officeDocument/2006/relationships/hyperlink" Target="https://www.tourism.government.bg/en/tourist-destinations/2802/5590" TargetMode="External"/><Relationship Id="rId2" Type="http://schemas.openxmlformats.org/officeDocument/2006/relationships/hyperlink" Target="https://www.tourism.government.bg/en/tourist-destinations/2802/5555" TargetMode="External"/><Relationship Id="rId16" Type="http://schemas.openxmlformats.org/officeDocument/2006/relationships/hyperlink" Target="https://www.tourism.government.bg/en/tourist-destinations/2802/5586" TargetMode="External"/><Relationship Id="rId20" Type="http://schemas.openxmlformats.org/officeDocument/2006/relationships/hyperlink" Target="https://www.tourism.government.bg/en/tourist-destinations/2802/5593" TargetMode="External"/><Relationship Id="rId1" Type="http://schemas.openxmlformats.org/officeDocument/2006/relationships/slideLayout" Target="../slideLayouts/slideLayout2.xml"/><Relationship Id="rId6" Type="http://schemas.openxmlformats.org/officeDocument/2006/relationships/hyperlink" Target="https://www.tourism.government.bg/en/tourist-destinations/2802/5559" TargetMode="External"/><Relationship Id="rId11" Type="http://schemas.openxmlformats.org/officeDocument/2006/relationships/hyperlink" Target="https://www.tourism.government.bg/en/tourist-destinations/2802/5568" TargetMode="External"/><Relationship Id="rId5" Type="http://schemas.openxmlformats.org/officeDocument/2006/relationships/hyperlink" Target="https://www.tourism.government.bg/en/tourist-destinations/2802/5558" TargetMode="External"/><Relationship Id="rId15" Type="http://schemas.openxmlformats.org/officeDocument/2006/relationships/hyperlink" Target="https://www.tourism.government.bg/en/tourist-destinations/2802/5584" TargetMode="External"/><Relationship Id="rId23" Type="http://schemas.openxmlformats.org/officeDocument/2006/relationships/hyperlink" Target="https://www.tourism.government.bg/en/tourist-destinations/2802/5599" TargetMode="External"/><Relationship Id="rId10" Type="http://schemas.openxmlformats.org/officeDocument/2006/relationships/hyperlink" Target="https://www.tourism.government.bg/en/tourist-destinations/2802/5567" TargetMode="External"/><Relationship Id="rId19" Type="http://schemas.openxmlformats.org/officeDocument/2006/relationships/hyperlink" Target="https://www.tourism.government.bg/en/tourist-destinations/2802/5592" TargetMode="External"/><Relationship Id="rId4" Type="http://schemas.openxmlformats.org/officeDocument/2006/relationships/hyperlink" Target="https://www.tourism.government.bg/en/tourist-destinations/2802/5557" TargetMode="External"/><Relationship Id="rId9" Type="http://schemas.openxmlformats.org/officeDocument/2006/relationships/hyperlink" Target="https://www.tourism.government.bg/en/tourist-destinations/2802/5566" TargetMode="External"/><Relationship Id="rId14" Type="http://schemas.openxmlformats.org/officeDocument/2006/relationships/hyperlink" Target="https://www.tourism.government.bg/en/tourist-destinations/2802/5582" TargetMode="External"/><Relationship Id="rId22" Type="http://schemas.openxmlformats.org/officeDocument/2006/relationships/hyperlink" Target="https://www.tourism.government.bg/en/tourist-destinations/2802/5595" TargetMode="External"/></Relationships>
</file>

<file path=ppt/slides/_rels/slide30.xml.rels><?xml version="1.0" encoding="UTF-8" standalone="yes"?>
<Relationships xmlns="http://schemas.openxmlformats.org/package/2006/relationships"><Relationship Id="rId2" Type="http://schemas.openxmlformats.org/officeDocument/2006/relationships/image" Target="../media/image92.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94.jpg"/><Relationship Id="rId2" Type="http://schemas.openxmlformats.org/officeDocument/2006/relationships/image" Target="../media/image93.jpeg"/><Relationship Id="rId1" Type="http://schemas.openxmlformats.org/officeDocument/2006/relationships/slideLayout" Target="../slideLayouts/slideLayout2.xml"/><Relationship Id="rId5" Type="http://schemas.openxmlformats.org/officeDocument/2006/relationships/image" Target="../media/image96.jpeg"/><Relationship Id="rId4" Type="http://schemas.openxmlformats.org/officeDocument/2006/relationships/image" Target="../media/image95.jpeg"/></Relationships>
</file>

<file path=ppt/slides/_rels/slide32.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97.jpeg"/><Relationship Id="rId1" Type="http://schemas.openxmlformats.org/officeDocument/2006/relationships/slideLayout" Target="../slideLayouts/slideLayout2.xml"/><Relationship Id="rId6" Type="http://schemas.openxmlformats.org/officeDocument/2006/relationships/image" Target="../media/image101.jpeg"/><Relationship Id="rId5" Type="http://schemas.openxmlformats.org/officeDocument/2006/relationships/image" Target="../media/image100.jpeg"/><Relationship Id="rId4" Type="http://schemas.openxmlformats.org/officeDocument/2006/relationships/image" Target="../media/image99.jpg"/></Relationships>
</file>

<file path=ppt/slides/_rels/slide33.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03.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05.jpeg"/><Relationship Id="rId7" Type="http://schemas.openxmlformats.org/officeDocument/2006/relationships/image" Target="../media/image109.jpeg"/><Relationship Id="rId2" Type="http://schemas.openxmlformats.org/officeDocument/2006/relationships/image" Target="../media/image104.jpg"/><Relationship Id="rId1" Type="http://schemas.openxmlformats.org/officeDocument/2006/relationships/slideLayout" Target="../slideLayouts/slideLayout2.xml"/><Relationship Id="rId6" Type="http://schemas.openxmlformats.org/officeDocument/2006/relationships/image" Target="../media/image108.jpg"/><Relationship Id="rId5" Type="http://schemas.openxmlformats.org/officeDocument/2006/relationships/image" Target="../media/image107.jpeg"/><Relationship Id="rId4" Type="http://schemas.openxmlformats.org/officeDocument/2006/relationships/image" Target="../media/image106.jpg"/></Relationships>
</file>

<file path=ppt/slides/_rels/slide36.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image" Target="../media/image110.jpeg"/><Relationship Id="rId1" Type="http://schemas.openxmlformats.org/officeDocument/2006/relationships/slideLayout" Target="../slideLayouts/slideLayout2.xml"/><Relationship Id="rId4" Type="http://schemas.openxmlformats.org/officeDocument/2006/relationships/image" Target="../media/image112.JPG"/></Relationships>
</file>

<file path=ppt/slides/_rels/slide37.xml.rels><?xml version="1.0" encoding="UTF-8" standalone="yes"?>
<Relationships xmlns="http://schemas.openxmlformats.org/package/2006/relationships"><Relationship Id="rId8" Type="http://schemas.openxmlformats.org/officeDocument/2006/relationships/image" Target="../media/image118.jpeg"/><Relationship Id="rId3" Type="http://schemas.openxmlformats.org/officeDocument/2006/relationships/image" Target="../media/image114.jpeg"/><Relationship Id="rId7" Type="http://schemas.openxmlformats.org/officeDocument/2006/relationships/image" Target="../media/image117.jpeg"/><Relationship Id="rId2" Type="http://schemas.openxmlformats.org/officeDocument/2006/relationships/image" Target="../media/image113.jpeg"/><Relationship Id="rId1" Type="http://schemas.openxmlformats.org/officeDocument/2006/relationships/slideLayout" Target="../slideLayouts/slideLayout2.xml"/><Relationship Id="rId6" Type="http://schemas.openxmlformats.org/officeDocument/2006/relationships/image" Target="../media/image116.jpeg"/><Relationship Id="rId5" Type="http://schemas.openxmlformats.org/officeDocument/2006/relationships/image" Target="../media/image115.jpg"/><Relationship Id="rId4" Type="http://schemas.openxmlformats.org/officeDocument/2006/relationships/image" Target="../media/image104.jpg"/><Relationship Id="rId9" Type="http://schemas.openxmlformats.org/officeDocument/2006/relationships/image" Target="../media/image119.jpeg"/></Relationships>
</file>

<file path=ppt/slides/_rels/slide38.xml.rels><?xml version="1.0" encoding="UTF-8" standalone="yes"?>
<Relationships xmlns="http://schemas.openxmlformats.org/package/2006/relationships"><Relationship Id="rId8" Type="http://schemas.openxmlformats.org/officeDocument/2006/relationships/image" Target="../media/image126.jpeg"/><Relationship Id="rId13" Type="http://schemas.openxmlformats.org/officeDocument/2006/relationships/image" Target="../media/image131.jpeg"/><Relationship Id="rId3" Type="http://schemas.openxmlformats.org/officeDocument/2006/relationships/image" Target="../media/image121.jpeg"/><Relationship Id="rId7" Type="http://schemas.openxmlformats.org/officeDocument/2006/relationships/image" Target="../media/image125.jpeg"/><Relationship Id="rId12" Type="http://schemas.openxmlformats.org/officeDocument/2006/relationships/image" Target="../media/image130.jpeg"/><Relationship Id="rId2" Type="http://schemas.openxmlformats.org/officeDocument/2006/relationships/image" Target="../media/image120.gif"/><Relationship Id="rId1" Type="http://schemas.openxmlformats.org/officeDocument/2006/relationships/slideLayout" Target="../slideLayouts/slideLayout2.xml"/><Relationship Id="rId6" Type="http://schemas.openxmlformats.org/officeDocument/2006/relationships/image" Target="../media/image124.jpeg"/><Relationship Id="rId11" Type="http://schemas.openxmlformats.org/officeDocument/2006/relationships/image" Target="../media/image129.jpeg"/><Relationship Id="rId5" Type="http://schemas.openxmlformats.org/officeDocument/2006/relationships/image" Target="../media/image123.jpeg"/><Relationship Id="rId15" Type="http://schemas.openxmlformats.org/officeDocument/2006/relationships/image" Target="../media/image133.jpeg"/><Relationship Id="rId10" Type="http://schemas.openxmlformats.org/officeDocument/2006/relationships/image" Target="../media/image128.jpeg"/><Relationship Id="rId4" Type="http://schemas.openxmlformats.org/officeDocument/2006/relationships/image" Target="../media/image122.jpeg"/><Relationship Id="rId9" Type="http://schemas.openxmlformats.org/officeDocument/2006/relationships/image" Target="../media/image127.jpeg"/><Relationship Id="rId14" Type="http://schemas.openxmlformats.org/officeDocument/2006/relationships/image" Target="../media/image132.jpeg"/></Relationships>
</file>

<file path=ppt/slides/_rels/slide39.xml.rels><?xml version="1.0" encoding="UTF-8" standalone="yes"?>
<Relationships xmlns="http://schemas.openxmlformats.org/package/2006/relationships"><Relationship Id="rId2" Type="http://schemas.openxmlformats.org/officeDocument/2006/relationships/image" Target="../media/image13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hyperlink" Target="http://www.cjc.ro/dyn_doc/turism/1.7-Ruta_arheologica.pdf" TargetMode="External"/><Relationship Id="rId3" Type="http://schemas.openxmlformats.org/officeDocument/2006/relationships/hyperlink" Target="http://www.cjc.ro/dyn_doc/turism/1.2-Ruta_religioasa.pdf" TargetMode="External"/><Relationship Id="rId7" Type="http://schemas.openxmlformats.org/officeDocument/2006/relationships/hyperlink" Target="http://www.cjc.ro/dyn_doc/turism/1.6-Ruta_patrimoniului_cultural_imaterial.pdf" TargetMode="External"/><Relationship Id="rId12" Type="http://schemas.openxmlformats.org/officeDocument/2006/relationships/hyperlink" Target="http://turism.gov.ro/web/wp-content/uploads/2021/11/TRANSNATIONALE.-10-nov.pdf" TargetMode="External"/><Relationship Id="rId2" Type="http://schemas.openxmlformats.org/officeDocument/2006/relationships/hyperlink" Target="http://www.cjc.ro/dyn_doc/turism/1.1-Ruta_arheologica.pdf" TargetMode="External"/><Relationship Id="rId1" Type="http://schemas.openxmlformats.org/officeDocument/2006/relationships/slideLayout" Target="../slideLayouts/slideLayout2.xml"/><Relationship Id="rId6" Type="http://schemas.openxmlformats.org/officeDocument/2006/relationships/hyperlink" Target="http://www.cjc.ro/dyn_doc/turism/1.5-Ruta_multi-culturala_ecoturistica.pdf" TargetMode="External"/><Relationship Id="rId11" Type="http://schemas.openxmlformats.org/officeDocument/2006/relationships/hyperlink" Target="http://turism.gov.ro/web/wp-content/uploads/2021/11/NATIONALE.-10-nov.pdf" TargetMode="External"/><Relationship Id="rId5" Type="http://schemas.openxmlformats.org/officeDocument/2006/relationships/hyperlink" Target="http://www.cjc.ro/dyn_doc/turism/1.4-Ruta_vinului.pdf" TargetMode="External"/><Relationship Id="rId10" Type="http://schemas.openxmlformats.org/officeDocument/2006/relationships/hyperlink" Target="http://www.cjc.ro/dyn_doc/turism/1.9-Ruta_farurilor_de_la_Marea_Neagra.pdf" TargetMode="External"/><Relationship Id="rId4" Type="http://schemas.openxmlformats.org/officeDocument/2006/relationships/hyperlink" Target="http://www.cjc.ro/dyn_doc/turism/1.3-Ruta_muzeelor.pdf" TargetMode="External"/><Relationship Id="rId9" Type="http://schemas.openxmlformats.org/officeDocument/2006/relationships/hyperlink" Target="http://www.cjc.ro/dyn_doc/turism/1.8-Ruta_memoriala_Primul_Razboi_Mondial.pdf"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136.jpg"/><Relationship Id="rId2" Type="http://schemas.openxmlformats.org/officeDocument/2006/relationships/image" Target="../media/image135.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37.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39.jpeg"/><Relationship Id="rId2" Type="http://schemas.openxmlformats.org/officeDocument/2006/relationships/image" Target="../media/image138.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image" Target="../media/image140.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43.jpeg"/><Relationship Id="rId2" Type="http://schemas.openxmlformats.org/officeDocument/2006/relationships/image" Target="../media/image142.jpeg"/><Relationship Id="rId1" Type="http://schemas.openxmlformats.org/officeDocument/2006/relationships/slideLayout" Target="../slideLayouts/slideLayout2.xml"/><Relationship Id="rId4" Type="http://schemas.openxmlformats.org/officeDocument/2006/relationships/image" Target="../media/image144.jpeg"/></Relationships>
</file>

<file path=ppt/slides/_rels/slide45.xml.rels><?xml version="1.0" encoding="UTF-8" standalone="yes"?>
<Relationships xmlns="http://schemas.openxmlformats.org/package/2006/relationships"><Relationship Id="rId3" Type="http://schemas.openxmlformats.org/officeDocument/2006/relationships/image" Target="../media/image146.jpeg"/><Relationship Id="rId2" Type="http://schemas.openxmlformats.org/officeDocument/2006/relationships/image" Target="../media/image145.jpg"/><Relationship Id="rId1" Type="http://schemas.openxmlformats.org/officeDocument/2006/relationships/slideLayout" Target="../slideLayouts/slideLayout2.xml"/><Relationship Id="rId4" Type="http://schemas.openxmlformats.org/officeDocument/2006/relationships/image" Target="../media/image147.jpeg"/></Relationships>
</file>

<file path=ppt/slides/_rels/slide46.xml.rels><?xml version="1.0" encoding="UTF-8" standalone="yes"?>
<Relationships xmlns="http://schemas.openxmlformats.org/package/2006/relationships"><Relationship Id="rId3" Type="http://schemas.openxmlformats.org/officeDocument/2006/relationships/image" Target="../media/image149.jpeg"/><Relationship Id="rId2" Type="http://schemas.openxmlformats.org/officeDocument/2006/relationships/image" Target="../media/image148.jpeg"/><Relationship Id="rId1" Type="http://schemas.openxmlformats.org/officeDocument/2006/relationships/slideLayout" Target="../slideLayouts/slideLayout2.xml"/><Relationship Id="rId5" Type="http://schemas.openxmlformats.org/officeDocument/2006/relationships/image" Target="../media/image151.jpeg"/><Relationship Id="rId4" Type="http://schemas.openxmlformats.org/officeDocument/2006/relationships/image" Target="../media/image150.jpeg"/></Relationships>
</file>

<file path=ppt/slides/_rels/slide47.xml.rels><?xml version="1.0" encoding="UTF-8" standalone="yes"?>
<Relationships xmlns="http://schemas.openxmlformats.org/package/2006/relationships"><Relationship Id="rId3" Type="http://schemas.openxmlformats.org/officeDocument/2006/relationships/image" Target="../media/image153.jpg"/><Relationship Id="rId2" Type="http://schemas.openxmlformats.org/officeDocument/2006/relationships/image" Target="../media/image152.jpg"/><Relationship Id="rId1" Type="http://schemas.openxmlformats.org/officeDocument/2006/relationships/slideLayout" Target="../slideLayouts/slideLayout2.xml"/><Relationship Id="rId6" Type="http://schemas.openxmlformats.org/officeDocument/2006/relationships/image" Target="../media/image156.jpeg"/><Relationship Id="rId5" Type="http://schemas.openxmlformats.org/officeDocument/2006/relationships/image" Target="../media/image155.jpeg"/><Relationship Id="rId4" Type="http://schemas.openxmlformats.org/officeDocument/2006/relationships/image" Target="../media/image154.jpeg"/></Relationships>
</file>

<file path=ppt/slides/_rels/slide48.xml.rels><?xml version="1.0" encoding="UTF-8" standalone="yes"?>
<Relationships xmlns="http://schemas.openxmlformats.org/package/2006/relationships"><Relationship Id="rId3" Type="http://schemas.openxmlformats.org/officeDocument/2006/relationships/image" Target="../media/image158.jpg"/><Relationship Id="rId2" Type="http://schemas.openxmlformats.org/officeDocument/2006/relationships/image" Target="../media/image157.jpg"/><Relationship Id="rId1" Type="http://schemas.openxmlformats.org/officeDocument/2006/relationships/slideLayout" Target="../slideLayouts/slideLayout2.xml"/><Relationship Id="rId5" Type="http://schemas.openxmlformats.org/officeDocument/2006/relationships/image" Target="../media/image160.jpg"/><Relationship Id="rId4" Type="http://schemas.openxmlformats.org/officeDocument/2006/relationships/image" Target="../media/image159.jpeg"/></Relationships>
</file>

<file path=ppt/slides/_rels/slide49.xml.rels><?xml version="1.0" encoding="UTF-8" standalone="yes"?>
<Relationships xmlns="http://schemas.openxmlformats.org/package/2006/relationships"><Relationship Id="rId3" Type="http://schemas.openxmlformats.org/officeDocument/2006/relationships/image" Target="../media/image162.jpeg"/><Relationship Id="rId2" Type="http://schemas.openxmlformats.org/officeDocument/2006/relationships/image" Target="../media/image161.jpg"/><Relationship Id="rId1" Type="http://schemas.openxmlformats.org/officeDocument/2006/relationships/slideLayout" Target="../slideLayouts/slideLayout2.xml"/><Relationship Id="rId6" Type="http://schemas.openxmlformats.org/officeDocument/2006/relationships/image" Target="../media/image165.jpeg"/><Relationship Id="rId5" Type="http://schemas.openxmlformats.org/officeDocument/2006/relationships/image" Target="../media/image164.jpeg"/><Relationship Id="rId4" Type="http://schemas.openxmlformats.org/officeDocument/2006/relationships/image" Target="../media/image163.jpe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1.bp.blogspot.com/_0P2NRufI24k/RpXlglSf_sI/AAAAAAAAEcE/ESp0dFJeQYU/s1600-h/trasee_delta_dunarii.jpg" TargetMode="Externa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6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1.bp.blogspot.com/_0P2NRufI24k/RpXlglSf_sI/AAAAAAAAEcE/ESp0dFJeQYU/s1600-h/trasee_delta_dunarii.jpg"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hyperlink" Target="http://www.varna-airport.bg/" TargetMode="External"/><Relationship Id="rId7" Type="http://schemas.openxmlformats.org/officeDocument/2006/relationships/hyperlink" Target="https://www.bucharestairports.ro/baneasa/ro/" TargetMode="External"/><Relationship Id="rId2" Type="http://schemas.openxmlformats.org/officeDocument/2006/relationships/hyperlink" Target="http://www.sofia-airport.bg/" TargetMode="External"/><Relationship Id="rId1" Type="http://schemas.openxmlformats.org/officeDocument/2006/relationships/slideLayout" Target="../slideLayouts/slideLayout2.xml"/><Relationship Id="rId6" Type="http://schemas.openxmlformats.org/officeDocument/2006/relationships/hyperlink" Target="https://www.bucharestairports.ro/" TargetMode="External"/><Relationship Id="rId11" Type="http://schemas.openxmlformats.org/officeDocument/2006/relationships/image" Target="../media/image10.png"/><Relationship Id="rId5" Type="http://schemas.openxmlformats.org/officeDocument/2006/relationships/hyperlink" Target="http://www.plovdivairport.com/" TargetMode="External"/><Relationship Id="rId10" Type="http://schemas.openxmlformats.org/officeDocument/2006/relationships/image" Target="../media/image9.jpg"/><Relationship Id="rId4" Type="http://schemas.openxmlformats.org/officeDocument/2006/relationships/hyperlink" Target="http://www.bourgas-airport.com/" TargetMode="External"/><Relationship Id="rId9" Type="http://schemas.openxmlformats.org/officeDocument/2006/relationships/image" Target="../media/image8.jpeg"/></Relationships>
</file>

<file path=ppt/slides/_rels/slide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034C4977-E653-4F80-9588-78DC6F0225C2}"/>
              </a:ext>
            </a:extLst>
          </p:cNvPr>
          <p:cNvSpPr txBox="1"/>
          <p:nvPr/>
        </p:nvSpPr>
        <p:spPr>
          <a:xfrm>
            <a:off x="625287" y="2631223"/>
            <a:ext cx="10705714" cy="2704330"/>
          </a:xfrm>
          <a:prstGeom prst="rect">
            <a:avLst/>
          </a:prstGeom>
          <a:noFill/>
        </p:spPr>
        <p:txBody>
          <a:bodyPr wrap="square">
            <a:spAutoFit/>
          </a:bodyPr>
          <a:lstStyle/>
          <a:p>
            <a:pPr algn="ctr">
              <a:lnSpc>
                <a:spcPct val="110000"/>
              </a:lnSpc>
            </a:pPr>
            <a:r>
              <a:rPr lang="en-GB" sz="2800" dirty="0">
                <a:solidFill>
                  <a:srgbClr val="1D2228"/>
                </a:solidFill>
                <a:effectLst/>
                <a:latin typeface="Arial Black" panose="020B0A04020102020204" pitchFamily="34" charset="0"/>
                <a:ea typeface="Times New Roman" panose="02020603050405020304" pitchFamily="18" charset="0"/>
              </a:rPr>
              <a:t>Cultural routes on the Black Sea shore. Case study: the archaeological sites from </a:t>
            </a:r>
            <a:r>
              <a:rPr lang="en-GB" sz="2800" dirty="0" err="1">
                <a:solidFill>
                  <a:srgbClr val="1D2228"/>
                </a:solidFill>
                <a:effectLst/>
                <a:latin typeface="Arial Black" panose="020B0A04020102020204" pitchFamily="34" charset="0"/>
                <a:ea typeface="Times New Roman" panose="02020603050405020304" pitchFamily="18" charset="0"/>
              </a:rPr>
              <a:t>Nesebar</a:t>
            </a:r>
            <a:r>
              <a:rPr lang="en-GB" sz="2800" dirty="0">
                <a:solidFill>
                  <a:srgbClr val="1D2228"/>
                </a:solidFill>
                <a:effectLst/>
                <a:latin typeface="Arial Black" panose="020B0A04020102020204" pitchFamily="34" charset="0"/>
                <a:ea typeface="Times New Roman" panose="02020603050405020304" pitchFamily="18" charset="0"/>
              </a:rPr>
              <a:t> to </a:t>
            </a:r>
            <a:r>
              <a:rPr lang="en-GB" sz="2800" dirty="0" err="1">
                <a:solidFill>
                  <a:srgbClr val="1D2228"/>
                </a:solidFill>
                <a:effectLst/>
                <a:latin typeface="Arial Black" panose="020B0A04020102020204" pitchFamily="34" charset="0"/>
                <a:ea typeface="Times New Roman" panose="02020603050405020304" pitchFamily="18" charset="0"/>
              </a:rPr>
              <a:t>Sulina</a:t>
            </a:r>
            <a:r>
              <a:rPr lang="en-GB" sz="2800" dirty="0">
                <a:solidFill>
                  <a:srgbClr val="1D2228"/>
                </a:solidFill>
                <a:effectLst/>
                <a:latin typeface="Arial Black" panose="020B0A04020102020204" pitchFamily="34" charset="0"/>
                <a:ea typeface="Times New Roman" panose="02020603050405020304" pitchFamily="18" charset="0"/>
              </a:rPr>
              <a:t>.</a:t>
            </a:r>
          </a:p>
          <a:p>
            <a:pPr algn="ctr">
              <a:lnSpc>
                <a:spcPct val="110000"/>
              </a:lnSpc>
            </a:pPr>
            <a:r>
              <a:rPr lang="en-GB" sz="2800" b="1" dirty="0">
                <a:effectLst/>
                <a:latin typeface="Arial Black" panose="020B0A04020102020204" pitchFamily="34" charset="0"/>
                <a:ea typeface="Times New Roman" panose="02020603050405020304" pitchFamily="18" charset="0"/>
              </a:rPr>
              <a:t>TOURISTIC ROUTE </a:t>
            </a:r>
            <a:endParaRPr lang="en-US" sz="2800" b="1" dirty="0">
              <a:latin typeface="Arial Black" panose="020B0A04020102020204" pitchFamily="34" charset="0"/>
              <a:ea typeface="Times New Roman" panose="02020603050405020304" pitchFamily="18" charset="0"/>
            </a:endParaRPr>
          </a:p>
          <a:p>
            <a:pPr algn="ctr">
              <a:lnSpc>
                <a:spcPct val="110000"/>
              </a:lnSpc>
            </a:pPr>
            <a:endParaRPr lang="en-GB" sz="1800" dirty="0">
              <a:solidFill>
                <a:srgbClr val="1D2228"/>
              </a:solidFill>
              <a:effectLst/>
              <a:latin typeface="New"/>
              <a:ea typeface="Times New Roman" panose="02020603050405020304" pitchFamily="18" charset="0"/>
            </a:endParaRPr>
          </a:p>
          <a:p>
            <a:pPr algn="ctr">
              <a:lnSpc>
                <a:spcPct val="110000"/>
              </a:lnSpc>
            </a:pPr>
            <a:endParaRPr lang="en-GB" dirty="0">
              <a:solidFill>
                <a:srgbClr val="1D2228"/>
              </a:solidFill>
              <a:latin typeface="New"/>
              <a:ea typeface="Times New Roman" panose="02020603050405020304" pitchFamily="18" charset="0"/>
            </a:endParaRPr>
          </a:p>
          <a:p>
            <a:pPr algn="r">
              <a:lnSpc>
                <a:spcPct val="110000"/>
              </a:lnSpc>
            </a:pPr>
            <a:r>
              <a:rPr lang="en-GB" sz="1800" dirty="0" err="1">
                <a:solidFill>
                  <a:srgbClr val="1D2228"/>
                </a:solidFill>
                <a:effectLst/>
                <a:latin typeface="New"/>
                <a:ea typeface="Times New Roman" panose="02020603050405020304" pitchFamily="18" charset="0"/>
              </a:rPr>
              <a:t>Dr.</a:t>
            </a:r>
            <a:r>
              <a:rPr lang="en-GB" sz="1800" dirty="0">
                <a:solidFill>
                  <a:srgbClr val="1D2228"/>
                </a:solidFill>
                <a:effectLst/>
                <a:latin typeface="New"/>
                <a:ea typeface="Times New Roman" panose="02020603050405020304" pitchFamily="18" charset="0"/>
              </a:rPr>
              <a:t> </a:t>
            </a:r>
            <a:r>
              <a:rPr lang="en-GB" sz="1800" dirty="0" err="1">
                <a:solidFill>
                  <a:srgbClr val="1D2228"/>
                </a:solidFill>
                <a:effectLst/>
                <a:latin typeface="New"/>
                <a:ea typeface="Times New Roman" panose="02020603050405020304" pitchFamily="18" charset="0"/>
              </a:rPr>
              <a:t>Aurel</a:t>
            </a:r>
            <a:r>
              <a:rPr lang="en-GB" sz="1800" dirty="0">
                <a:solidFill>
                  <a:srgbClr val="1D2228"/>
                </a:solidFill>
                <a:effectLst/>
                <a:latin typeface="New"/>
                <a:ea typeface="Times New Roman" panose="02020603050405020304" pitchFamily="18" charset="0"/>
              </a:rPr>
              <a:t> </a:t>
            </a:r>
            <a:r>
              <a:rPr lang="en-GB" sz="1800" dirty="0" err="1">
                <a:solidFill>
                  <a:srgbClr val="1D2228"/>
                </a:solidFill>
                <a:effectLst/>
                <a:latin typeface="New"/>
                <a:ea typeface="Times New Roman" panose="02020603050405020304" pitchFamily="18" charset="0"/>
              </a:rPr>
              <a:t>Mototolea</a:t>
            </a:r>
            <a:r>
              <a:rPr lang="en-GB" sz="1800" dirty="0">
                <a:solidFill>
                  <a:srgbClr val="1D2228"/>
                </a:solidFill>
                <a:effectLst/>
                <a:latin typeface="New"/>
                <a:ea typeface="Times New Roman" panose="02020603050405020304" pitchFamily="18" charset="0"/>
              </a:rPr>
              <a:t>, </a:t>
            </a:r>
            <a:r>
              <a:rPr lang="en-GB" sz="1800" u="sng" dirty="0" err="1">
                <a:solidFill>
                  <a:srgbClr val="1D2228"/>
                </a:solidFill>
                <a:effectLst/>
                <a:latin typeface="New"/>
                <a:ea typeface="Times New Roman" panose="02020603050405020304" pitchFamily="18" charset="0"/>
              </a:rPr>
              <a:t>Dr.</a:t>
            </a:r>
            <a:r>
              <a:rPr lang="en-GB" sz="1800" u="sng" dirty="0">
                <a:solidFill>
                  <a:srgbClr val="1D2228"/>
                </a:solidFill>
                <a:effectLst/>
                <a:latin typeface="New"/>
                <a:ea typeface="Times New Roman" panose="02020603050405020304" pitchFamily="18" charset="0"/>
              </a:rPr>
              <a:t> Ana Cristina </a:t>
            </a:r>
            <a:r>
              <a:rPr lang="en-GB" sz="1800" u="sng" dirty="0" err="1">
                <a:solidFill>
                  <a:srgbClr val="1D2228"/>
                </a:solidFill>
                <a:effectLst/>
                <a:latin typeface="New"/>
                <a:ea typeface="Times New Roman" panose="02020603050405020304" pitchFamily="18" charset="0"/>
              </a:rPr>
              <a:t>Hamat</a:t>
            </a:r>
            <a:r>
              <a:rPr lang="en-GB" sz="1800" dirty="0">
                <a:solidFill>
                  <a:srgbClr val="1D2228"/>
                </a:solidFill>
                <a:effectLst/>
                <a:latin typeface="New"/>
                <a:ea typeface="Times New Roman" panose="02020603050405020304" pitchFamily="18" charset="0"/>
              </a:rPr>
              <a:t>, </a:t>
            </a:r>
            <a:r>
              <a:rPr lang="en-GB" sz="1800" dirty="0" err="1">
                <a:solidFill>
                  <a:srgbClr val="1D2228"/>
                </a:solidFill>
                <a:effectLst/>
                <a:latin typeface="New"/>
                <a:ea typeface="Times New Roman" panose="02020603050405020304" pitchFamily="18" charset="0"/>
              </a:rPr>
              <a:t>Dr.</a:t>
            </a:r>
            <a:r>
              <a:rPr lang="en-GB" sz="1800" dirty="0">
                <a:solidFill>
                  <a:srgbClr val="1D2228"/>
                </a:solidFill>
                <a:effectLst/>
                <a:latin typeface="New"/>
                <a:ea typeface="Times New Roman" panose="02020603050405020304" pitchFamily="18" charset="0"/>
              </a:rPr>
              <a:t> </a:t>
            </a:r>
            <a:r>
              <a:rPr lang="en-GB" sz="1800" dirty="0" err="1">
                <a:solidFill>
                  <a:srgbClr val="1D2228"/>
                </a:solidFill>
                <a:effectLst/>
                <a:latin typeface="New"/>
                <a:ea typeface="Times New Roman" panose="02020603050405020304" pitchFamily="18" charset="0"/>
              </a:rPr>
              <a:t>Ștefan</a:t>
            </a:r>
            <a:r>
              <a:rPr lang="en-GB" sz="1800" dirty="0">
                <a:solidFill>
                  <a:srgbClr val="1D2228"/>
                </a:solidFill>
                <a:effectLst/>
                <a:latin typeface="New"/>
                <a:ea typeface="Times New Roman" panose="02020603050405020304" pitchFamily="18" charset="0"/>
              </a:rPr>
              <a:t> Georgescu</a:t>
            </a:r>
            <a:endParaRPr lang="en-GB" dirty="0">
              <a:solidFill>
                <a:srgbClr val="1D2228"/>
              </a:solidFill>
              <a:latin typeface="New"/>
              <a:ea typeface="Times New Roman" panose="02020603050405020304" pitchFamily="18" charset="0"/>
            </a:endParaRPr>
          </a:p>
          <a:p>
            <a:pPr algn="ctr">
              <a:lnSpc>
                <a:spcPct val="110000"/>
              </a:lnSpc>
            </a:pPr>
            <a:endParaRPr lang="ro-RO" sz="1800" dirty="0">
              <a:effectLst/>
              <a:latin typeface="Tahoma" panose="020B0604030504040204" pitchFamily="34" charset="0"/>
              <a:ea typeface="Times New Roman" panose="02020603050405020304" pitchFamily="18" charset="0"/>
            </a:endParaRPr>
          </a:p>
        </p:txBody>
      </p:sp>
      <p:pic>
        <p:nvPicPr>
          <p:cNvPr id="2051" name="Picture 3">
            <a:extLst>
              <a:ext uri="{FF2B5EF4-FFF2-40B4-BE49-F238E27FC236}">
                <a16:creationId xmlns:a16="http://schemas.microsoft.com/office/drawing/2014/main" xmlns="" id="{0376E5E4-8249-7188-6D6E-BAC6E777AD0C}"/>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96477" y="15590"/>
            <a:ext cx="1057620" cy="98245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1">
            <a:extLst>
              <a:ext uri="{FF2B5EF4-FFF2-40B4-BE49-F238E27FC236}">
                <a16:creationId xmlns:a16="http://schemas.microsoft.com/office/drawing/2014/main" xmlns="" id="{FA67CD91-34E8-0AA0-B7C6-456CBB4A2E6F}"/>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4053246" y="57150"/>
            <a:ext cx="808038" cy="846138"/>
          </a:xfrm>
          <a:prstGeom prst="rect">
            <a:avLst/>
          </a:prstGeom>
          <a:noFill/>
          <a:extLst>
            <a:ext uri="{909E8E84-426E-40DD-AFC4-6F175D3DCCD1}">
              <a14:hiddenFill xmlns:a14="http://schemas.microsoft.com/office/drawing/2010/main">
                <a:solidFill>
                  <a:srgbClr val="FFFFFF"/>
                </a:solidFill>
              </a14:hiddenFill>
            </a:ext>
          </a:extLst>
        </p:spPr>
      </p:pic>
      <p:pic>
        <p:nvPicPr>
          <p:cNvPr id="2049" name="Picture 4">
            <a:extLst>
              <a:ext uri="{FF2B5EF4-FFF2-40B4-BE49-F238E27FC236}">
                <a16:creationId xmlns:a16="http://schemas.microsoft.com/office/drawing/2014/main" xmlns="" id="{10C2297E-5C0A-F1F3-F677-C024C1D75402}"/>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7330717" y="80169"/>
            <a:ext cx="1413788" cy="97483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5">
            <a:extLst>
              <a:ext uri="{FF2B5EF4-FFF2-40B4-BE49-F238E27FC236}">
                <a16:creationId xmlns:a16="http://schemas.microsoft.com/office/drawing/2014/main" xmlns="" id="{AB1777B8-9727-343F-5E15-01B4F8DA5C39}"/>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6">
            <a:extLst>
              <a:ext uri="{FF2B5EF4-FFF2-40B4-BE49-F238E27FC236}">
                <a16:creationId xmlns:a16="http://schemas.microsoft.com/office/drawing/2014/main" xmlns="" id="{CD05327E-4054-C4CA-81B3-D628D6D9EE00}"/>
              </a:ext>
            </a:extLst>
          </p:cNvPr>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7">
            <a:extLst>
              <a:ext uri="{FF2B5EF4-FFF2-40B4-BE49-F238E27FC236}">
                <a16:creationId xmlns:a16="http://schemas.microsoft.com/office/drawing/2014/main" xmlns="" id="{0AE154C1-FA9F-EDA2-CFC7-348341394EA9}"/>
              </a:ext>
            </a:extLst>
          </p:cNvPr>
          <p:cNvSpPr>
            <a:spLocks noChangeArrowheads="1"/>
          </p:cNvSpPr>
          <p:nvPr/>
        </p:nvSpPr>
        <p:spPr bwMode="auto">
          <a:xfrm>
            <a:off x="0" y="13493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rPr>
              <a:t>                                                </a:t>
            </a:r>
          </a:p>
        </p:txBody>
      </p:sp>
      <p:sp>
        <p:nvSpPr>
          <p:cNvPr id="7" name="Rectangle 8">
            <a:extLst>
              <a:ext uri="{FF2B5EF4-FFF2-40B4-BE49-F238E27FC236}">
                <a16:creationId xmlns:a16="http://schemas.microsoft.com/office/drawing/2014/main" xmlns="" id="{4CF7A3E7-B305-6F6D-8214-7F0FFDEB4D4A}"/>
              </a:ext>
            </a:extLst>
          </p:cNvPr>
          <p:cNvSpPr>
            <a:spLocks noChangeArrowheads="1"/>
          </p:cNvSpPr>
          <p:nvPr/>
        </p:nvSpPr>
        <p:spPr bwMode="auto">
          <a:xfrm>
            <a:off x="0" y="21955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                       </a:t>
            </a:r>
            <a:r>
              <a:rPr kumimoji="0" lang="bg-BG" altLang="en-US" sz="1800" b="0" i="0" u="none" strike="noStrike" cap="none" normalizeH="0" baseline="0" dirty="0">
                <a:ln>
                  <a:noFill/>
                </a:ln>
                <a:solidFill>
                  <a:schemeClr val="tx1"/>
                </a:solidFill>
                <a:effectLst/>
                <a:latin typeface="Arial" panose="020B0604020202020204" pitchFamily="34" charset="0"/>
              </a:rPr>
              <a:t>      </a:t>
            </a:r>
            <a:r>
              <a:rPr kumimoji="0" lang="en-US" altLang="en-US" sz="1800" b="0" i="0" u="none" strike="noStrike" cap="none" normalizeH="0" baseline="0" dirty="0">
                <a:ln>
                  <a:noFill/>
                </a:ln>
                <a:solidFill>
                  <a:schemeClr val="tx1"/>
                </a:solidFill>
                <a:effectLst/>
                <a:latin typeface="Arial" panose="020B0604020202020204" pitchFamily="34" charset="0"/>
              </a:rPr>
              <a:t>         </a:t>
            </a:r>
          </a:p>
        </p:txBody>
      </p:sp>
      <p:sp>
        <p:nvSpPr>
          <p:cNvPr id="8" name="Rectangle 9">
            <a:extLst>
              <a:ext uri="{FF2B5EF4-FFF2-40B4-BE49-F238E27FC236}">
                <a16:creationId xmlns:a16="http://schemas.microsoft.com/office/drawing/2014/main" xmlns="" id="{045D9B1F-8CCE-A660-1F2D-EB711E6FC888}"/>
              </a:ext>
            </a:extLst>
          </p:cNvPr>
          <p:cNvSpPr>
            <a:spLocks noChangeArrowheads="1"/>
          </p:cNvSpPr>
          <p:nvPr/>
        </p:nvSpPr>
        <p:spPr bwMode="auto">
          <a:xfrm>
            <a:off x="0" y="30416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o-RO" altLang="en-US" sz="1800" b="0" i="0" u="none" strike="noStrike" cap="none" normalizeH="0" baseline="0">
                <a:ln>
                  <a:noFill/>
                </a:ln>
                <a:solidFill>
                  <a:schemeClr val="tx1"/>
                </a:solidFill>
                <a:effectLst/>
                <a:latin typeface="Arial" panose="020B0604020202020204" pitchFamily="34" charset="0"/>
              </a:rPr>
              <a:t> </a:t>
            </a:r>
          </a:p>
        </p:txBody>
      </p:sp>
      <p:pic>
        <p:nvPicPr>
          <p:cNvPr id="9" name="Picture 2" descr="C:\Users\Stefan\Desktop\sigla - glykon.png">
            <a:extLst>
              <a:ext uri="{FF2B5EF4-FFF2-40B4-BE49-F238E27FC236}">
                <a16:creationId xmlns:a16="http://schemas.microsoft.com/office/drawing/2014/main" xmlns="" id="{0724A73C-DD2D-B8F0-19B3-98329108123A}"/>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0937289" y="-41276"/>
            <a:ext cx="1158234" cy="1158235"/>
          </a:xfrm>
          <a:prstGeom prst="rect">
            <a:avLst/>
          </a:prstGeom>
          <a:noFill/>
          <a:extLst>
            <a:ext uri="{909E8E84-426E-40DD-AFC4-6F175D3DCCD1}">
              <a14:hiddenFill xmlns:a14="http://schemas.microsoft.com/office/drawing/2010/main">
                <a:solidFill>
                  <a:srgbClr val="FFFFFF"/>
                </a:solidFill>
              </a14:hiddenFill>
            </a:ext>
          </a:extLst>
        </p:spPr>
      </p:pic>
      <p:sp>
        <p:nvSpPr>
          <p:cNvPr id="12" name="Правоъгълник 4">
            <a:extLst>
              <a:ext uri="{FF2B5EF4-FFF2-40B4-BE49-F238E27FC236}">
                <a16:creationId xmlns:a16="http://schemas.microsoft.com/office/drawing/2014/main" xmlns="" id="{ABC79FF2-6625-1EFF-80D0-40DD2E29AAF6}"/>
              </a:ext>
            </a:extLst>
          </p:cNvPr>
          <p:cNvSpPr>
            <a:spLocks noChangeArrowheads="1"/>
          </p:cNvSpPr>
          <p:nvPr/>
        </p:nvSpPr>
        <p:spPr bwMode="auto">
          <a:xfrm>
            <a:off x="9972675" y="457200"/>
            <a:ext cx="719138" cy="3302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bg-BG" altLang="en-US" sz="1800" b="0" i="0" u="none" strike="noStrike" cap="none" normalizeH="0" baseline="0" dirty="0">
              <a:ln>
                <a:noFill/>
              </a:ln>
              <a:solidFill>
                <a:schemeClr val="tx1"/>
              </a:solidFill>
              <a:effectLst/>
              <a:latin typeface="Arial" panose="020B0604020202020204" pitchFamily="34" charset="0"/>
            </a:endParaRPr>
          </a:p>
        </p:txBody>
      </p:sp>
      <p:sp>
        <p:nvSpPr>
          <p:cNvPr id="13" name="TextBox 12">
            <a:extLst>
              <a:ext uri="{FF2B5EF4-FFF2-40B4-BE49-F238E27FC236}">
                <a16:creationId xmlns:a16="http://schemas.microsoft.com/office/drawing/2014/main" xmlns="" id="{9F5209F6-410E-5E99-C07B-D62595F0D7D1}"/>
              </a:ext>
            </a:extLst>
          </p:cNvPr>
          <p:cNvSpPr txBox="1"/>
          <p:nvPr/>
        </p:nvSpPr>
        <p:spPr>
          <a:xfrm>
            <a:off x="4737259" y="6297838"/>
            <a:ext cx="2481770" cy="369332"/>
          </a:xfrm>
          <a:prstGeom prst="rect">
            <a:avLst/>
          </a:prstGeom>
          <a:noFill/>
        </p:spPr>
        <p:txBody>
          <a:bodyPr wrap="none" rtlCol="0">
            <a:spAutoFit/>
          </a:bodyPr>
          <a:lstStyle/>
          <a:p>
            <a:r>
              <a:rPr lang="en-US" dirty="0" err="1"/>
              <a:t>Nesebar</a:t>
            </a:r>
            <a:r>
              <a:rPr lang="en-US" dirty="0"/>
              <a:t> 10-12. 10. 2022</a:t>
            </a:r>
          </a:p>
        </p:txBody>
      </p:sp>
    </p:spTree>
    <p:extLst>
      <p:ext uri="{BB962C8B-B14F-4D97-AF65-F5344CB8AC3E}">
        <p14:creationId xmlns:p14="http://schemas.microsoft.com/office/powerpoint/2010/main" val="39608299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A750D2E8-2942-46E0-89A8-B674ADF413F5}"/>
              </a:ext>
            </a:extLst>
          </p:cNvPr>
          <p:cNvSpPr txBox="1"/>
          <p:nvPr/>
        </p:nvSpPr>
        <p:spPr>
          <a:xfrm>
            <a:off x="655782" y="563030"/>
            <a:ext cx="6096000" cy="748923"/>
          </a:xfrm>
          <a:prstGeom prst="rect">
            <a:avLst/>
          </a:prstGeom>
          <a:noFill/>
        </p:spPr>
        <p:txBody>
          <a:bodyPr wrap="square">
            <a:spAutoFit/>
          </a:bodyPr>
          <a:lstStyle/>
          <a:p>
            <a:pPr algn="just">
              <a:spcAft>
                <a:spcPts val="800"/>
              </a:spcAft>
            </a:pPr>
            <a:r>
              <a:rPr lang="de-DE" sz="1800" b="1" dirty="0">
                <a:effectLst/>
                <a:latin typeface="Times New Roman" panose="02020603050405020304" pitchFamily="18" charset="0"/>
                <a:ea typeface="Calibri" panose="020F0502020204030204" pitchFamily="34" charset="0"/>
              </a:rPr>
              <a:t>Archeological Sites and Museums</a:t>
            </a:r>
            <a:endParaRPr lang="ro-RO" sz="1200" dirty="0">
              <a:effectLst/>
              <a:latin typeface="Tahoma" panose="020B0604030504040204" pitchFamily="34" charset="0"/>
              <a:ea typeface="Times New Roman" panose="02020603050405020304" pitchFamily="18" charset="0"/>
            </a:endParaRPr>
          </a:p>
          <a:p>
            <a:pPr algn="just">
              <a:spcAft>
                <a:spcPts val="800"/>
              </a:spcAft>
            </a:pPr>
            <a:r>
              <a:rPr lang="de-DE" sz="1800" b="1" dirty="0">
                <a:effectLst/>
                <a:latin typeface="Times New Roman" panose="02020603050405020304" pitchFamily="18" charset="0"/>
                <a:ea typeface="Calibri" panose="020F0502020204030204" pitchFamily="34" charset="0"/>
              </a:rPr>
              <a:t>1. Nesebar</a:t>
            </a:r>
            <a:endParaRPr lang="ro-RO" sz="1200" dirty="0">
              <a:effectLst/>
              <a:latin typeface="Tahoma" panose="020B0604030504040204" pitchFamily="34" charset="0"/>
              <a:ea typeface="Times New Roman" panose="02020603050405020304" pitchFamily="18" charset="0"/>
            </a:endParaRPr>
          </a:p>
        </p:txBody>
      </p:sp>
      <p:pic>
        <p:nvPicPr>
          <p:cNvPr id="3" name="Picture 2">
            <a:extLst>
              <a:ext uri="{FF2B5EF4-FFF2-40B4-BE49-F238E27FC236}">
                <a16:creationId xmlns:a16="http://schemas.microsoft.com/office/drawing/2014/main" xmlns="" id="{57D8FF42-B3D8-48B3-82D3-EEB4386E7D7E}"/>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65413" y="1316959"/>
            <a:ext cx="4987822" cy="3316902"/>
          </a:xfrm>
          <a:prstGeom prst="rect">
            <a:avLst/>
          </a:prstGeom>
        </p:spPr>
      </p:pic>
      <p:pic>
        <p:nvPicPr>
          <p:cNvPr id="8" name="Picture 7">
            <a:extLst>
              <a:ext uri="{FF2B5EF4-FFF2-40B4-BE49-F238E27FC236}">
                <a16:creationId xmlns:a16="http://schemas.microsoft.com/office/drawing/2014/main" xmlns="" id="{1AB59A86-1422-4818-A85D-297CC4CB38D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12771" y="4798422"/>
            <a:ext cx="5040464" cy="1755762"/>
          </a:xfrm>
          <a:prstGeom prst="rect">
            <a:avLst/>
          </a:prstGeom>
        </p:spPr>
      </p:pic>
      <p:pic>
        <p:nvPicPr>
          <p:cNvPr id="14" name="Picture 13">
            <a:extLst>
              <a:ext uri="{FF2B5EF4-FFF2-40B4-BE49-F238E27FC236}">
                <a16:creationId xmlns:a16="http://schemas.microsoft.com/office/drawing/2014/main" xmlns="" id="{A873F0EA-5117-483A-9FD4-65BB3592101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005918" y="102277"/>
            <a:ext cx="4278792" cy="3209094"/>
          </a:xfrm>
          <a:prstGeom prst="rect">
            <a:avLst/>
          </a:prstGeom>
        </p:spPr>
      </p:pic>
      <p:pic>
        <p:nvPicPr>
          <p:cNvPr id="18" name="Picture 17">
            <a:extLst>
              <a:ext uri="{FF2B5EF4-FFF2-40B4-BE49-F238E27FC236}">
                <a16:creationId xmlns:a16="http://schemas.microsoft.com/office/drawing/2014/main" xmlns="" id="{F483B72B-15AC-4214-B5AD-9946CA085826}"/>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8842725" y="4331863"/>
            <a:ext cx="3231813" cy="2423860"/>
          </a:xfrm>
          <a:prstGeom prst="rect">
            <a:avLst/>
          </a:prstGeom>
        </p:spPr>
      </p:pic>
      <p:pic>
        <p:nvPicPr>
          <p:cNvPr id="5122" name="Picture 2" descr="Ancient City of Nessebar, Bulgaria | World Heritage Journeys of Europe">
            <a:extLst>
              <a:ext uri="{FF2B5EF4-FFF2-40B4-BE49-F238E27FC236}">
                <a16:creationId xmlns:a16="http://schemas.microsoft.com/office/drawing/2014/main" xmlns="" id="{01A31AFD-7A72-8DA6-BD39-8C47BC70A624}"/>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5783530" y="3546630"/>
            <a:ext cx="3032668" cy="20107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28403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76750869-5935-969E-BFF5-156A5766845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76138" y="103520"/>
            <a:ext cx="3957537" cy="2968153"/>
          </a:xfrm>
          <a:prstGeom prst="rect">
            <a:avLst/>
          </a:prstGeom>
        </p:spPr>
      </p:pic>
      <p:pic>
        <p:nvPicPr>
          <p:cNvPr id="3" name="Picture 2">
            <a:extLst>
              <a:ext uri="{FF2B5EF4-FFF2-40B4-BE49-F238E27FC236}">
                <a16:creationId xmlns:a16="http://schemas.microsoft.com/office/drawing/2014/main" xmlns="" id="{D91EE0A1-5BD6-E0C9-1A65-141F0A5CFE5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2643" y="3429000"/>
            <a:ext cx="3216676" cy="2412507"/>
          </a:xfrm>
          <a:prstGeom prst="rect">
            <a:avLst/>
          </a:prstGeom>
        </p:spPr>
      </p:pic>
      <p:pic>
        <p:nvPicPr>
          <p:cNvPr id="4" name="Picture 3">
            <a:extLst>
              <a:ext uri="{FF2B5EF4-FFF2-40B4-BE49-F238E27FC236}">
                <a16:creationId xmlns:a16="http://schemas.microsoft.com/office/drawing/2014/main" xmlns="" id="{B90EF99E-C459-2889-5540-91AD9563688D}"/>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365230" y="4000455"/>
            <a:ext cx="3672033" cy="2754025"/>
          </a:xfrm>
          <a:prstGeom prst="rect">
            <a:avLst/>
          </a:prstGeom>
        </p:spPr>
      </p:pic>
      <p:pic>
        <p:nvPicPr>
          <p:cNvPr id="3074" name="Picture 50" descr="The Church of St. Stephen is an important part of the cultural heritage of the Balkan Peninsula as a whole. – © Nessebar Municipality">
            <a:extLst>
              <a:ext uri="{FF2B5EF4-FFF2-40B4-BE49-F238E27FC236}">
                <a16:creationId xmlns:a16="http://schemas.microsoft.com/office/drawing/2014/main" xmlns="" id="{F155D58A-6548-0096-AEE8-855E6A89F2A6}"/>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4470231" y="0"/>
            <a:ext cx="54864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082549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A750D2E8-2942-46E0-89A8-B674ADF413F5}"/>
              </a:ext>
            </a:extLst>
          </p:cNvPr>
          <p:cNvSpPr txBox="1"/>
          <p:nvPr/>
        </p:nvSpPr>
        <p:spPr>
          <a:xfrm>
            <a:off x="66906" y="-101987"/>
            <a:ext cx="6096000" cy="748923"/>
          </a:xfrm>
          <a:prstGeom prst="rect">
            <a:avLst/>
          </a:prstGeom>
          <a:noFill/>
        </p:spPr>
        <p:txBody>
          <a:bodyPr wrap="square">
            <a:spAutoFit/>
          </a:bodyPr>
          <a:lstStyle/>
          <a:p>
            <a:pPr algn="just">
              <a:spcAft>
                <a:spcPts val="800"/>
              </a:spcAft>
            </a:pPr>
            <a:r>
              <a:rPr lang="de-DE" sz="1800" b="1" dirty="0">
                <a:effectLst/>
                <a:latin typeface="Times New Roman" panose="02020603050405020304" pitchFamily="18" charset="0"/>
                <a:ea typeface="Calibri" panose="020F0502020204030204" pitchFamily="34" charset="0"/>
              </a:rPr>
              <a:t>Archeological Sites and Museums</a:t>
            </a:r>
            <a:endParaRPr lang="ro-RO" sz="1200" dirty="0">
              <a:effectLst/>
              <a:latin typeface="Tahoma" panose="020B0604030504040204" pitchFamily="34" charset="0"/>
              <a:ea typeface="Times New Roman" panose="02020603050405020304" pitchFamily="18" charset="0"/>
            </a:endParaRPr>
          </a:p>
          <a:p>
            <a:pPr algn="just">
              <a:spcAft>
                <a:spcPts val="800"/>
              </a:spcAft>
            </a:pPr>
            <a:r>
              <a:rPr lang="de-DE" b="1" dirty="0">
                <a:latin typeface="Times New Roman" panose="02020603050405020304" pitchFamily="18" charset="0"/>
                <a:ea typeface="Calibri" panose="020F0502020204030204" pitchFamily="34" charset="0"/>
              </a:rPr>
              <a:t>2</a:t>
            </a:r>
            <a:r>
              <a:rPr lang="de-DE" sz="1800" b="1" dirty="0">
                <a:effectLst/>
                <a:latin typeface="Times New Roman" panose="02020603050405020304" pitchFamily="18" charset="0"/>
                <a:ea typeface="Calibri" panose="020F0502020204030204" pitchFamily="34" charset="0"/>
              </a:rPr>
              <a:t>. Emona</a:t>
            </a:r>
            <a:endParaRPr lang="ro-RO" sz="1200" dirty="0">
              <a:effectLst/>
              <a:latin typeface="Tahoma" panose="020B0604030504040204" pitchFamily="34" charset="0"/>
              <a:ea typeface="Times New Roman" panose="02020603050405020304" pitchFamily="18" charset="0"/>
            </a:endParaRPr>
          </a:p>
        </p:txBody>
      </p:sp>
      <p:pic>
        <p:nvPicPr>
          <p:cNvPr id="4098" name="Picture 49" descr="The Coastal Village of Emona (On Black Sea) and Environs">
            <a:extLst>
              <a:ext uri="{FF2B5EF4-FFF2-40B4-BE49-F238E27FC236}">
                <a16:creationId xmlns:a16="http://schemas.microsoft.com/office/drawing/2014/main" xmlns="" id="{74494059-4E7A-9712-833C-72D5D92C5EA0}"/>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77742" y="4305300"/>
            <a:ext cx="5105400" cy="255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xmlns="" id="{6D47F49A-4B22-7269-F973-F44C5AD0AD3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286421" y="900545"/>
            <a:ext cx="5838673" cy="4379005"/>
          </a:xfrm>
          <a:prstGeom prst="rect">
            <a:avLst/>
          </a:prstGeom>
        </p:spPr>
      </p:pic>
      <p:pic>
        <p:nvPicPr>
          <p:cNvPr id="6" name="Picture 5">
            <a:extLst>
              <a:ext uri="{FF2B5EF4-FFF2-40B4-BE49-F238E27FC236}">
                <a16:creationId xmlns:a16="http://schemas.microsoft.com/office/drawing/2014/main" xmlns="" id="{7D539DA4-AF12-CF48-EAB3-1CCDB17098B4}"/>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0" y="662674"/>
            <a:ext cx="5905580" cy="3429356"/>
          </a:xfrm>
          <a:prstGeom prst="rect">
            <a:avLst/>
          </a:prstGeom>
        </p:spPr>
      </p:pic>
    </p:spTree>
    <p:extLst>
      <p:ext uri="{BB962C8B-B14F-4D97-AF65-F5344CB8AC3E}">
        <p14:creationId xmlns:p14="http://schemas.microsoft.com/office/powerpoint/2010/main" val="2302274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A750D2E8-2942-46E0-89A8-B674ADF413F5}"/>
              </a:ext>
            </a:extLst>
          </p:cNvPr>
          <p:cNvSpPr txBox="1"/>
          <p:nvPr/>
        </p:nvSpPr>
        <p:spPr>
          <a:xfrm>
            <a:off x="738909" y="701576"/>
            <a:ext cx="6096000" cy="748923"/>
          </a:xfrm>
          <a:prstGeom prst="rect">
            <a:avLst/>
          </a:prstGeom>
          <a:noFill/>
        </p:spPr>
        <p:txBody>
          <a:bodyPr wrap="square">
            <a:spAutoFit/>
          </a:bodyPr>
          <a:lstStyle/>
          <a:p>
            <a:pPr algn="just">
              <a:spcAft>
                <a:spcPts val="800"/>
              </a:spcAft>
            </a:pPr>
            <a:r>
              <a:rPr lang="de-DE" sz="1800" b="1" dirty="0">
                <a:effectLst/>
                <a:latin typeface="Times New Roman" panose="02020603050405020304" pitchFamily="18" charset="0"/>
                <a:ea typeface="Calibri" panose="020F0502020204030204" pitchFamily="34" charset="0"/>
              </a:rPr>
              <a:t>Archeological Sites and Museums</a:t>
            </a:r>
            <a:endParaRPr lang="ro-RO" sz="1200" dirty="0">
              <a:effectLst/>
              <a:latin typeface="Tahoma" panose="020B0604030504040204" pitchFamily="34" charset="0"/>
              <a:ea typeface="Times New Roman" panose="02020603050405020304" pitchFamily="18" charset="0"/>
            </a:endParaRPr>
          </a:p>
          <a:p>
            <a:pPr algn="just">
              <a:spcAft>
                <a:spcPts val="800"/>
              </a:spcAft>
            </a:pPr>
            <a:r>
              <a:rPr lang="de-DE" b="1" dirty="0">
                <a:latin typeface="Times New Roman" panose="02020603050405020304" pitchFamily="18" charset="0"/>
                <a:ea typeface="Calibri" panose="020F0502020204030204" pitchFamily="34" charset="0"/>
              </a:rPr>
              <a:t>2</a:t>
            </a:r>
            <a:r>
              <a:rPr lang="de-DE" sz="1800" b="1" dirty="0">
                <a:effectLst/>
                <a:latin typeface="Times New Roman" panose="02020603050405020304" pitchFamily="18" charset="0"/>
                <a:ea typeface="Calibri" panose="020F0502020204030204" pitchFamily="34" charset="0"/>
              </a:rPr>
              <a:t>. Emona</a:t>
            </a:r>
            <a:endParaRPr lang="ro-RO" sz="1200" dirty="0">
              <a:effectLst/>
              <a:latin typeface="Tahoma" panose="020B0604030504040204" pitchFamily="34" charset="0"/>
              <a:ea typeface="Times New Roman" panose="02020603050405020304" pitchFamily="18" charset="0"/>
            </a:endParaRPr>
          </a:p>
        </p:txBody>
      </p:sp>
      <p:pic>
        <p:nvPicPr>
          <p:cNvPr id="3" name="Picture 2">
            <a:extLst>
              <a:ext uri="{FF2B5EF4-FFF2-40B4-BE49-F238E27FC236}">
                <a16:creationId xmlns:a16="http://schemas.microsoft.com/office/drawing/2014/main" xmlns="" id="{12E26458-C580-406E-B95C-00BCD204B43E}"/>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941832" y="514574"/>
            <a:ext cx="5030968" cy="2520725"/>
          </a:xfrm>
          <a:prstGeom prst="rect">
            <a:avLst/>
          </a:prstGeom>
        </p:spPr>
      </p:pic>
      <p:pic>
        <p:nvPicPr>
          <p:cNvPr id="6" name="Picture 5">
            <a:extLst>
              <a:ext uri="{FF2B5EF4-FFF2-40B4-BE49-F238E27FC236}">
                <a16:creationId xmlns:a16="http://schemas.microsoft.com/office/drawing/2014/main" xmlns="" id="{BE849338-DFF9-40A1-86C6-5960749648F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71332" y="4089400"/>
            <a:ext cx="3403600" cy="2552700"/>
          </a:xfrm>
          <a:prstGeom prst="rect">
            <a:avLst/>
          </a:prstGeom>
        </p:spPr>
      </p:pic>
      <p:pic>
        <p:nvPicPr>
          <p:cNvPr id="8" name="Picture 7">
            <a:extLst>
              <a:ext uri="{FF2B5EF4-FFF2-40B4-BE49-F238E27FC236}">
                <a16:creationId xmlns:a16="http://schemas.microsoft.com/office/drawing/2014/main" xmlns="" id="{94DBC187-E78D-437C-B14C-394528FE79F7}"/>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943600" y="3581399"/>
            <a:ext cx="5029200" cy="2897684"/>
          </a:xfrm>
          <a:prstGeom prst="rect">
            <a:avLst/>
          </a:prstGeom>
        </p:spPr>
      </p:pic>
      <p:pic>
        <p:nvPicPr>
          <p:cNvPr id="10" name="Picture 9">
            <a:extLst>
              <a:ext uri="{FF2B5EF4-FFF2-40B4-BE49-F238E27FC236}">
                <a16:creationId xmlns:a16="http://schemas.microsoft.com/office/drawing/2014/main" xmlns="" id="{F28CDC67-B273-46D1-ABE3-188614BCDE3A}"/>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929409" y="1981199"/>
            <a:ext cx="2857500" cy="1600200"/>
          </a:xfrm>
          <a:prstGeom prst="rect">
            <a:avLst/>
          </a:prstGeom>
        </p:spPr>
      </p:pic>
    </p:spTree>
    <p:extLst>
      <p:ext uri="{BB962C8B-B14F-4D97-AF65-F5344CB8AC3E}">
        <p14:creationId xmlns:p14="http://schemas.microsoft.com/office/powerpoint/2010/main" val="8029423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A750D2E8-2942-46E0-89A8-B674ADF413F5}"/>
              </a:ext>
            </a:extLst>
          </p:cNvPr>
          <p:cNvSpPr txBox="1"/>
          <p:nvPr/>
        </p:nvSpPr>
        <p:spPr>
          <a:xfrm>
            <a:off x="738909" y="701576"/>
            <a:ext cx="6096000" cy="748923"/>
          </a:xfrm>
          <a:prstGeom prst="rect">
            <a:avLst/>
          </a:prstGeom>
          <a:noFill/>
        </p:spPr>
        <p:txBody>
          <a:bodyPr wrap="square">
            <a:spAutoFit/>
          </a:bodyPr>
          <a:lstStyle/>
          <a:p>
            <a:pPr algn="just">
              <a:spcAft>
                <a:spcPts val="800"/>
              </a:spcAft>
            </a:pPr>
            <a:r>
              <a:rPr lang="de-DE" sz="1800" b="1" dirty="0">
                <a:effectLst/>
                <a:latin typeface="Times New Roman" panose="02020603050405020304" pitchFamily="18" charset="0"/>
                <a:ea typeface="Calibri" panose="020F0502020204030204" pitchFamily="34" charset="0"/>
              </a:rPr>
              <a:t>Archeological Sites and Museums</a:t>
            </a:r>
            <a:endParaRPr lang="ro-RO" sz="1200" dirty="0">
              <a:effectLst/>
              <a:latin typeface="Tahoma" panose="020B0604030504040204" pitchFamily="34" charset="0"/>
              <a:ea typeface="Times New Roman" panose="02020603050405020304" pitchFamily="18" charset="0"/>
            </a:endParaRPr>
          </a:p>
          <a:p>
            <a:pPr algn="just">
              <a:spcAft>
                <a:spcPts val="800"/>
              </a:spcAft>
            </a:pPr>
            <a:r>
              <a:rPr lang="de-DE" sz="1800" b="1" dirty="0">
                <a:solidFill>
                  <a:srgbClr val="000000"/>
                </a:solidFill>
                <a:effectLst/>
                <a:latin typeface="Times New Roman" panose="02020603050405020304" pitchFamily="18" charset="0"/>
                <a:ea typeface="Calibri" panose="020F0502020204030204" pitchFamily="34" charset="0"/>
              </a:rPr>
              <a:t>3. Byala</a:t>
            </a:r>
            <a:endParaRPr lang="ro-RO" sz="1800" dirty="0">
              <a:effectLst/>
              <a:latin typeface="Tahoma" panose="020B0604030504040204" pitchFamily="34" charset="0"/>
              <a:ea typeface="Times New Roman" panose="02020603050405020304" pitchFamily="18" charset="0"/>
            </a:endParaRPr>
          </a:p>
        </p:txBody>
      </p:sp>
      <p:pic>
        <p:nvPicPr>
          <p:cNvPr id="3" name="Picture 2">
            <a:extLst>
              <a:ext uri="{FF2B5EF4-FFF2-40B4-BE49-F238E27FC236}">
                <a16:creationId xmlns:a16="http://schemas.microsoft.com/office/drawing/2014/main" xmlns="" id="{C2A9D9DD-78C0-60A9-9A72-D8BE916ED529}"/>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399002" y="1171231"/>
            <a:ext cx="9792998" cy="5686769"/>
          </a:xfrm>
          <a:prstGeom prst="rect">
            <a:avLst/>
          </a:prstGeom>
        </p:spPr>
      </p:pic>
    </p:spTree>
    <p:extLst>
      <p:ext uri="{BB962C8B-B14F-4D97-AF65-F5344CB8AC3E}">
        <p14:creationId xmlns:p14="http://schemas.microsoft.com/office/powerpoint/2010/main" val="29854221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A750D2E8-2942-46E0-89A8-B674ADF413F5}"/>
              </a:ext>
            </a:extLst>
          </p:cNvPr>
          <p:cNvSpPr txBox="1"/>
          <p:nvPr/>
        </p:nvSpPr>
        <p:spPr>
          <a:xfrm>
            <a:off x="738909" y="701576"/>
            <a:ext cx="6096000" cy="748923"/>
          </a:xfrm>
          <a:prstGeom prst="rect">
            <a:avLst/>
          </a:prstGeom>
          <a:noFill/>
        </p:spPr>
        <p:txBody>
          <a:bodyPr wrap="square">
            <a:spAutoFit/>
          </a:bodyPr>
          <a:lstStyle/>
          <a:p>
            <a:pPr algn="just">
              <a:spcAft>
                <a:spcPts val="800"/>
              </a:spcAft>
            </a:pPr>
            <a:r>
              <a:rPr lang="de-DE" sz="1800" b="1" dirty="0">
                <a:effectLst/>
                <a:latin typeface="Times New Roman" panose="02020603050405020304" pitchFamily="18" charset="0"/>
                <a:ea typeface="Calibri" panose="020F0502020204030204" pitchFamily="34" charset="0"/>
              </a:rPr>
              <a:t>Archeological Sites and Museums</a:t>
            </a:r>
            <a:endParaRPr lang="ro-RO" sz="1200" dirty="0">
              <a:effectLst/>
              <a:latin typeface="Tahoma" panose="020B0604030504040204" pitchFamily="34" charset="0"/>
              <a:ea typeface="Times New Roman" panose="02020603050405020304" pitchFamily="18" charset="0"/>
            </a:endParaRPr>
          </a:p>
          <a:p>
            <a:pPr algn="just">
              <a:spcAft>
                <a:spcPts val="800"/>
              </a:spcAft>
            </a:pPr>
            <a:r>
              <a:rPr lang="de-DE" sz="1800" b="1" dirty="0">
                <a:solidFill>
                  <a:srgbClr val="000000"/>
                </a:solidFill>
                <a:effectLst/>
                <a:latin typeface="Times New Roman" panose="02020603050405020304" pitchFamily="18" charset="0"/>
                <a:ea typeface="Calibri" panose="020F0502020204030204" pitchFamily="34" charset="0"/>
              </a:rPr>
              <a:t>3. Byala</a:t>
            </a:r>
            <a:endParaRPr lang="ro-RO" sz="1800" dirty="0">
              <a:effectLst/>
              <a:latin typeface="Tahoma" panose="020B0604030504040204" pitchFamily="34" charset="0"/>
              <a:ea typeface="Times New Roman" panose="02020603050405020304" pitchFamily="18" charset="0"/>
            </a:endParaRPr>
          </a:p>
        </p:txBody>
      </p:sp>
      <p:pic>
        <p:nvPicPr>
          <p:cNvPr id="3" name="Picture 2">
            <a:extLst>
              <a:ext uri="{FF2B5EF4-FFF2-40B4-BE49-F238E27FC236}">
                <a16:creationId xmlns:a16="http://schemas.microsoft.com/office/drawing/2014/main" xmlns="" id="{0C92EF06-A445-4058-9ED2-097472C837E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318000" y="453814"/>
            <a:ext cx="3238500" cy="2428875"/>
          </a:xfrm>
          <a:prstGeom prst="rect">
            <a:avLst/>
          </a:prstGeom>
        </p:spPr>
      </p:pic>
      <p:pic>
        <p:nvPicPr>
          <p:cNvPr id="6" name="Picture 5">
            <a:extLst>
              <a:ext uri="{FF2B5EF4-FFF2-40B4-BE49-F238E27FC236}">
                <a16:creationId xmlns:a16="http://schemas.microsoft.com/office/drawing/2014/main" xmlns="" id="{83697FB6-C1DA-486C-A216-19B0A0474FA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674100" y="3988328"/>
            <a:ext cx="3238500" cy="2428875"/>
          </a:xfrm>
          <a:prstGeom prst="rect">
            <a:avLst/>
          </a:prstGeom>
        </p:spPr>
      </p:pic>
      <p:pic>
        <p:nvPicPr>
          <p:cNvPr id="8" name="Picture 7">
            <a:extLst>
              <a:ext uri="{FF2B5EF4-FFF2-40B4-BE49-F238E27FC236}">
                <a16:creationId xmlns:a16="http://schemas.microsoft.com/office/drawing/2014/main" xmlns="" id="{4DC48886-9BD1-48C3-872B-546847F52993}"/>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674100" y="453814"/>
            <a:ext cx="3238500" cy="2428875"/>
          </a:xfrm>
          <a:prstGeom prst="rect">
            <a:avLst/>
          </a:prstGeom>
        </p:spPr>
      </p:pic>
      <p:pic>
        <p:nvPicPr>
          <p:cNvPr id="10" name="Picture 9">
            <a:extLst>
              <a:ext uri="{FF2B5EF4-FFF2-40B4-BE49-F238E27FC236}">
                <a16:creationId xmlns:a16="http://schemas.microsoft.com/office/drawing/2014/main" xmlns="" id="{D0DE833C-0D8B-42AC-866B-8F08B21F584E}"/>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318000" y="3988328"/>
            <a:ext cx="3238500" cy="2428875"/>
          </a:xfrm>
          <a:prstGeom prst="rect">
            <a:avLst/>
          </a:prstGeom>
        </p:spPr>
      </p:pic>
      <p:pic>
        <p:nvPicPr>
          <p:cNvPr id="14" name="Picture 13">
            <a:extLst>
              <a:ext uri="{FF2B5EF4-FFF2-40B4-BE49-F238E27FC236}">
                <a16:creationId xmlns:a16="http://schemas.microsoft.com/office/drawing/2014/main" xmlns="" id="{E8D85D8A-73D5-4BBD-A292-26C4F9AF5A9B}"/>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279400" y="1655524"/>
            <a:ext cx="3698135" cy="2773601"/>
          </a:xfrm>
          <a:prstGeom prst="rect">
            <a:avLst/>
          </a:prstGeom>
        </p:spPr>
      </p:pic>
      <p:pic>
        <p:nvPicPr>
          <p:cNvPr id="16" name="Picture 15">
            <a:extLst>
              <a:ext uri="{FF2B5EF4-FFF2-40B4-BE49-F238E27FC236}">
                <a16:creationId xmlns:a16="http://schemas.microsoft.com/office/drawing/2014/main" xmlns="" id="{F6A3154A-6E90-4E7E-A395-A4575803601B}"/>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rot="10800000">
            <a:off x="564635" y="4512252"/>
            <a:ext cx="3127664" cy="2345748"/>
          </a:xfrm>
          <a:prstGeom prst="rect">
            <a:avLst/>
          </a:prstGeom>
        </p:spPr>
      </p:pic>
      <p:pic>
        <p:nvPicPr>
          <p:cNvPr id="18" name="Picture 17">
            <a:extLst>
              <a:ext uri="{FF2B5EF4-FFF2-40B4-BE49-F238E27FC236}">
                <a16:creationId xmlns:a16="http://schemas.microsoft.com/office/drawing/2014/main" xmlns="" id="{E492A8DB-E3B1-4F5B-8430-002F1FE5344F}"/>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6540500" y="2421529"/>
            <a:ext cx="2932546" cy="2199409"/>
          </a:xfrm>
          <a:prstGeom prst="rect">
            <a:avLst/>
          </a:prstGeom>
        </p:spPr>
      </p:pic>
    </p:spTree>
    <p:extLst>
      <p:ext uri="{BB962C8B-B14F-4D97-AF65-F5344CB8AC3E}">
        <p14:creationId xmlns:p14="http://schemas.microsoft.com/office/powerpoint/2010/main" val="4377158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84F6075-1E5A-87D4-DC3E-6F4B0D80812A}"/>
              </a:ext>
            </a:extLst>
          </p:cNvPr>
          <p:cNvSpPr>
            <a:spLocks noGrp="1"/>
          </p:cNvSpPr>
          <p:nvPr>
            <p:ph type="title"/>
          </p:nvPr>
        </p:nvSpPr>
        <p:spPr/>
        <p:txBody>
          <a:bodyPr/>
          <a:lstStyle/>
          <a:p>
            <a:endParaRPr lang="en-US"/>
          </a:p>
        </p:txBody>
      </p:sp>
      <p:pic>
        <p:nvPicPr>
          <p:cNvPr id="9218" name="Picture 45" descr="DSC03073">
            <a:extLst>
              <a:ext uri="{FF2B5EF4-FFF2-40B4-BE49-F238E27FC236}">
                <a16:creationId xmlns:a16="http://schemas.microsoft.com/office/drawing/2014/main" xmlns="" id="{53D54B66-7F62-3BE6-C076-CFCB66570761}"/>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5846618" cy="4384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0" name="Picture 4" descr="Ancient fortress - city of Byala - Top Print">
            <a:extLst>
              <a:ext uri="{FF2B5EF4-FFF2-40B4-BE49-F238E27FC236}">
                <a16:creationId xmlns:a16="http://schemas.microsoft.com/office/drawing/2014/main" xmlns="" id="{34310474-B97D-29DD-7168-A5609D93996C}"/>
              </a:ext>
            </a:extLst>
          </p:cNvPr>
          <p:cNvPicPr>
            <a:picLocks noGrp="1" noChangeAspect="1" noChangeArrowheads="1"/>
          </p:cNvPicPr>
          <p:nvPr>
            <p:ph idx="1"/>
          </p:nvPr>
        </p:nvPicPr>
        <p:blipFill>
          <a:blip r:embed="rId3">
            <a:extLst>
              <a:ext uri="{28A0092B-C50C-407E-A947-70E740481C1C}">
                <a14:useLocalDpi xmlns:a14="http://schemas.microsoft.com/office/drawing/2010/main"/>
              </a:ext>
            </a:extLst>
          </a:blip>
          <a:srcRect/>
          <a:stretch>
            <a:fillRect/>
          </a:stretch>
        </p:blipFill>
        <p:spPr bwMode="auto">
          <a:xfrm>
            <a:off x="6096000" y="2797969"/>
            <a:ext cx="6096000" cy="4060031"/>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a:extLst>
              <a:ext uri="{FF2B5EF4-FFF2-40B4-BE49-F238E27FC236}">
                <a16:creationId xmlns:a16="http://schemas.microsoft.com/office/drawing/2014/main" xmlns="" id="{A9303AAA-08DE-6010-8A00-9DCECF52139B}"/>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259031" y="4532601"/>
            <a:ext cx="2857500"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23609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A750D2E8-2942-46E0-89A8-B674ADF413F5}"/>
              </a:ext>
            </a:extLst>
          </p:cNvPr>
          <p:cNvSpPr txBox="1"/>
          <p:nvPr/>
        </p:nvSpPr>
        <p:spPr>
          <a:xfrm>
            <a:off x="738909" y="701576"/>
            <a:ext cx="6096000" cy="748923"/>
          </a:xfrm>
          <a:prstGeom prst="rect">
            <a:avLst/>
          </a:prstGeom>
          <a:noFill/>
        </p:spPr>
        <p:txBody>
          <a:bodyPr wrap="square">
            <a:spAutoFit/>
          </a:bodyPr>
          <a:lstStyle/>
          <a:p>
            <a:pPr algn="just">
              <a:spcAft>
                <a:spcPts val="800"/>
              </a:spcAft>
            </a:pPr>
            <a:r>
              <a:rPr lang="de-DE" sz="1800" b="1" dirty="0">
                <a:effectLst/>
                <a:latin typeface="Times New Roman" panose="02020603050405020304" pitchFamily="18" charset="0"/>
                <a:ea typeface="Calibri" panose="020F0502020204030204" pitchFamily="34" charset="0"/>
              </a:rPr>
              <a:t>Archeological Sites and Museums</a:t>
            </a:r>
            <a:endParaRPr lang="ro-RO" sz="1200" dirty="0">
              <a:effectLst/>
              <a:latin typeface="Tahoma" panose="020B0604030504040204" pitchFamily="34" charset="0"/>
              <a:ea typeface="Times New Roman" panose="02020603050405020304" pitchFamily="18" charset="0"/>
            </a:endParaRPr>
          </a:p>
          <a:p>
            <a:pPr algn="just">
              <a:spcAft>
                <a:spcPts val="800"/>
              </a:spcAft>
            </a:pPr>
            <a:r>
              <a:rPr lang="de-DE" sz="1800" b="1" dirty="0">
                <a:effectLst/>
                <a:latin typeface="Times New Roman" panose="02020603050405020304" pitchFamily="18" charset="0"/>
                <a:ea typeface="Calibri" panose="020F0502020204030204" pitchFamily="34" charset="0"/>
              </a:rPr>
              <a:t>4. Varna</a:t>
            </a:r>
            <a:endParaRPr lang="ro-RO" sz="1800" dirty="0">
              <a:effectLst/>
              <a:latin typeface="Tahoma" panose="020B0604030504040204" pitchFamily="34" charset="0"/>
              <a:ea typeface="Times New Roman" panose="02020603050405020304" pitchFamily="18" charset="0"/>
            </a:endParaRPr>
          </a:p>
        </p:txBody>
      </p:sp>
      <p:pic>
        <p:nvPicPr>
          <p:cNvPr id="2" name="Picture 1">
            <a:extLst>
              <a:ext uri="{FF2B5EF4-FFF2-40B4-BE49-F238E27FC236}">
                <a16:creationId xmlns:a16="http://schemas.microsoft.com/office/drawing/2014/main" xmlns="" id="{3FBFF1D0-9A48-1DF2-8A1B-CC497B2CD87F}"/>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950332" y="37531"/>
            <a:ext cx="4241668" cy="2825935"/>
          </a:xfrm>
          <a:prstGeom prst="rect">
            <a:avLst/>
          </a:prstGeom>
        </p:spPr>
      </p:pic>
      <p:pic>
        <p:nvPicPr>
          <p:cNvPr id="4" name="Picture 3">
            <a:extLst>
              <a:ext uri="{FF2B5EF4-FFF2-40B4-BE49-F238E27FC236}">
                <a16:creationId xmlns:a16="http://schemas.microsoft.com/office/drawing/2014/main" xmlns="" id="{F3118813-8FB2-9D8C-84C5-897079DC40E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188" y="2247178"/>
            <a:ext cx="7940144" cy="4610822"/>
          </a:xfrm>
          <a:prstGeom prst="rect">
            <a:avLst/>
          </a:prstGeom>
        </p:spPr>
      </p:pic>
    </p:spTree>
    <p:extLst>
      <p:ext uri="{BB962C8B-B14F-4D97-AF65-F5344CB8AC3E}">
        <p14:creationId xmlns:p14="http://schemas.microsoft.com/office/powerpoint/2010/main" val="42541651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A750D2E8-2942-46E0-89A8-B674ADF413F5}"/>
              </a:ext>
            </a:extLst>
          </p:cNvPr>
          <p:cNvSpPr txBox="1"/>
          <p:nvPr/>
        </p:nvSpPr>
        <p:spPr>
          <a:xfrm>
            <a:off x="738909" y="701576"/>
            <a:ext cx="6096000" cy="748923"/>
          </a:xfrm>
          <a:prstGeom prst="rect">
            <a:avLst/>
          </a:prstGeom>
          <a:noFill/>
        </p:spPr>
        <p:txBody>
          <a:bodyPr wrap="square">
            <a:spAutoFit/>
          </a:bodyPr>
          <a:lstStyle/>
          <a:p>
            <a:pPr algn="just">
              <a:spcAft>
                <a:spcPts val="800"/>
              </a:spcAft>
            </a:pPr>
            <a:r>
              <a:rPr lang="de-DE" sz="1800" b="1" dirty="0">
                <a:effectLst/>
                <a:latin typeface="Times New Roman" panose="02020603050405020304" pitchFamily="18" charset="0"/>
                <a:ea typeface="Calibri" panose="020F0502020204030204" pitchFamily="34" charset="0"/>
              </a:rPr>
              <a:t>Archeological Sites and Museums</a:t>
            </a:r>
            <a:endParaRPr lang="ro-RO" sz="1200" dirty="0">
              <a:effectLst/>
              <a:latin typeface="Tahoma" panose="020B0604030504040204" pitchFamily="34" charset="0"/>
              <a:ea typeface="Times New Roman" panose="02020603050405020304" pitchFamily="18" charset="0"/>
            </a:endParaRPr>
          </a:p>
          <a:p>
            <a:pPr algn="just">
              <a:spcAft>
                <a:spcPts val="800"/>
              </a:spcAft>
            </a:pPr>
            <a:r>
              <a:rPr lang="de-DE" sz="1800" b="1" dirty="0">
                <a:effectLst/>
                <a:latin typeface="Times New Roman" panose="02020603050405020304" pitchFamily="18" charset="0"/>
                <a:ea typeface="Calibri" panose="020F0502020204030204" pitchFamily="34" charset="0"/>
              </a:rPr>
              <a:t>4. Varna</a:t>
            </a:r>
            <a:endParaRPr lang="ro-RO" sz="1800" dirty="0">
              <a:effectLst/>
              <a:latin typeface="Tahoma" panose="020B0604030504040204" pitchFamily="34" charset="0"/>
              <a:ea typeface="Times New Roman" panose="02020603050405020304" pitchFamily="18" charset="0"/>
            </a:endParaRPr>
          </a:p>
        </p:txBody>
      </p:sp>
      <p:pic>
        <p:nvPicPr>
          <p:cNvPr id="3" name="Picture 2">
            <a:extLst>
              <a:ext uri="{FF2B5EF4-FFF2-40B4-BE49-F238E27FC236}">
                <a16:creationId xmlns:a16="http://schemas.microsoft.com/office/drawing/2014/main" xmlns="" id="{0F48631D-886D-49C5-8930-7E236F39CB49}"/>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247551" y="4424014"/>
            <a:ext cx="4224728" cy="2375544"/>
          </a:xfrm>
          <a:prstGeom prst="rect">
            <a:avLst/>
          </a:prstGeom>
        </p:spPr>
      </p:pic>
      <p:pic>
        <p:nvPicPr>
          <p:cNvPr id="6" name="Picture 5">
            <a:extLst>
              <a:ext uri="{FF2B5EF4-FFF2-40B4-BE49-F238E27FC236}">
                <a16:creationId xmlns:a16="http://schemas.microsoft.com/office/drawing/2014/main" xmlns="" id="{89A0B20A-7F23-4EEE-99B3-FBCE892FB60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0" y="1554779"/>
            <a:ext cx="4934034" cy="2727424"/>
          </a:xfrm>
          <a:prstGeom prst="rect">
            <a:avLst/>
          </a:prstGeom>
        </p:spPr>
      </p:pic>
      <p:pic>
        <p:nvPicPr>
          <p:cNvPr id="8" name="Picture 7">
            <a:extLst>
              <a:ext uri="{FF2B5EF4-FFF2-40B4-BE49-F238E27FC236}">
                <a16:creationId xmlns:a16="http://schemas.microsoft.com/office/drawing/2014/main" xmlns="" id="{5E40FB32-B2F7-4269-8B91-B682C87AA847}"/>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597832" y="597296"/>
            <a:ext cx="3639378" cy="2425304"/>
          </a:xfrm>
          <a:prstGeom prst="rect">
            <a:avLst/>
          </a:prstGeom>
        </p:spPr>
      </p:pic>
      <p:pic>
        <p:nvPicPr>
          <p:cNvPr id="10" name="Picture 9">
            <a:extLst>
              <a:ext uri="{FF2B5EF4-FFF2-40B4-BE49-F238E27FC236}">
                <a16:creationId xmlns:a16="http://schemas.microsoft.com/office/drawing/2014/main" xmlns="" id="{BAF3310E-4F9F-4628-B905-7795216A93E1}"/>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8640618" y="1450499"/>
            <a:ext cx="3233738" cy="2425304"/>
          </a:xfrm>
          <a:prstGeom prst="rect">
            <a:avLst/>
          </a:prstGeom>
        </p:spPr>
      </p:pic>
      <p:pic>
        <p:nvPicPr>
          <p:cNvPr id="14" name="Picture 13">
            <a:extLst>
              <a:ext uri="{FF2B5EF4-FFF2-40B4-BE49-F238E27FC236}">
                <a16:creationId xmlns:a16="http://schemas.microsoft.com/office/drawing/2014/main" xmlns="" id="{5099DDE2-1CFD-479B-9869-72B6CE0C0F9A}"/>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7992321" y="4374206"/>
            <a:ext cx="4005262" cy="2252960"/>
          </a:xfrm>
          <a:prstGeom prst="rect">
            <a:avLst/>
          </a:prstGeom>
        </p:spPr>
      </p:pic>
    </p:spTree>
    <p:extLst>
      <p:ext uri="{BB962C8B-B14F-4D97-AF65-F5344CB8AC3E}">
        <p14:creationId xmlns:p14="http://schemas.microsoft.com/office/powerpoint/2010/main" val="39717282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A750D2E8-2942-46E0-89A8-B674ADF413F5}"/>
              </a:ext>
            </a:extLst>
          </p:cNvPr>
          <p:cNvSpPr txBox="1"/>
          <p:nvPr/>
        </p:nvSpPr>
        <p:spPr>
          <a:xfrm>
            <a:off x="136812" y="0"/>
            <a:ext cx="6096000" cy="748923"/>
          </a:xfrm>
          <a:prstGeom prst="rect">
            <a:avLst/>
          </a:prstGeom>
          <a:noFill/>
        </p:spPr>
        <p:txBody>
          <a:bodyPr wrap="square">
            <a:spAutoFit/>
          </a:bodyPr>
          <a:lstStyle/>
          <a:p>
            <a:pPr algn="just">
              <a:spcAft>
                <a:spcPts val="800"/>
              </a:spcAft>
            </a:pPr>
            <a:r>
              <a:rPr lang="de-DE" sz="1800" b="1" dirty="0">
                <a:effectLst/>
                <a:latin typeface="Times New Roman" panose="02020603050405020304" pitchFamily="18" charset="0"/>
                <a:ea typeface="Calibri" panose="020F0502020204030204" pitchFamily="34" charset="0"/>
              </a:rPr>
              <a:t>Archeological Sites and Museums</a:t>
            </a:r>
            <a:endParaRPr lang="ro-RO" sz="1200" dirty="0">
              <a:effectLst/>
              <a:latin typeface="Tahoma" panose="020B0604030504040204" pitchFamily="34" charset="0"/>
              <a:ea typeface="Times New Roman" panose="02020603050405020304" pitchFamily="18" charset="0"/>
            </a:endParaRPr>
          </a:p>
          <a:p>
            <a:pPr algn="just">
              <a:spcAft>
                <a:spcPts val="800"/>
              </a:spcAft>
            </a:pPr>
            <a:r>
              <a:rPr lang="de-DE" sz="1800" b="1" dirty="0">
                <a:effectLst/>
                <a:latin typeface="Times New Roman" panose="02020603050405020304" pitchFamily="18" charset="0"/>
                <a:ea typeface="Calibri" panose="020F0502020204030204" pitchFamily="34" charset="0"/>
              </a:rPr>
              <a:t>4. Varna</a:t>
            </a:r>
            <a:endParaRPr lang="ro-RO" sz="1800" dirty="0">
              <a:effectLst/>
              <a:latin typeface="Tahoma" panose="020B0604030504040204" pitchFamily="34" charset="0"/>
              <a:ea typeface="Times New Roman" panose="02020603050405020304" pitchFamily="18" charset="0"/>
            </a:endParaRPr>
          </a:p>
        </p:txBody>
      </p:sp>
      <p:pic>
        <p:nvPicPr>
          <p:cNvPr id="6146" name="Picture 2" descr="Free admission to the Archaeological Museum - Varna City Card">
            <a:extLst>
              <a:ext uri="{FF2B5EF4-FFF2-40B4-BE49-F238E27FC236}">
                <a16:creationId xmlns:a16="http://schemas.microsoft.com/office/drawing/2014/main" xmlns="" id="{FDDB57E1-AF2F-A1BD-CE46-2E7D62F493FA}"/>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36812" y="956136"/>
            <a:ext cx="5102679" cy="2857500"/>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a:extLst>
              <a:ext uri="{FF2B5EF4-FFF2-40B4-BE49-F238E27FC236}">
                <a16:creationId xmlns:a16="http://schemas.microsoft.com/office/drawing/2014/main" xmlns="" id="{B5837BE0-2F1C-B2F8-D48A-7284FE33E6DF}"/>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707331" y="0"/>
            <a:ext cx="4542560" cy="6746376"/>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Archaeological museum - Varna">
            <a:extLst>
              <a:ext uri="{FF2B5EF4-FFF2-40B4-BE49-F238E27FC236}">
                <a16:creationId xmlns:a16="http://schemas.microsoft.com/office/drawing/2014/main" xmlns="" id="{A60D3510-F9CF-649F-1F49-4E726FB2B8D3}"/>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93518" y="4180608"/>
            <a:ext cx="6376555" cy="23374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38841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6B200E07-1B71-4DAB-A035-D726457F8657}"/>
              </a:ext>
            </a:extLst>
          </p:cNvPr>
          <p:cNvSpPr txBox="1"/>
          <p:nvPr/>
        </p:nvSpPr>
        <p:spPr>
          <a:xfrm>
            <a:off x="0" y="555808"/>
            <a:ext cx="11333018" cy="3250057"/>
          </a:xfrm>
          <a:prstGeom prst="rect">
            <a:avLst/>
          </a:prstGeom>
          <a:noFill/>
        </p:spPr>
        <p:txBody>
          <a:bodyPr wrap="square">
            <a:spAutoFit/>
          </a:bodyPr>
          <a:lstStyle/>
          <a:p>
            <a:pPr indent="457200" algn="just">
              <a:lnSpc>
                <a:spcPct val="110000"/>
              </a:lnSpc>
            </a:pPr>
            <a:r>
              <a:rPr lang="en-GB" sz="1250" dirty="0">
                <a:effectLst/>
                <a:latin typeface="Times New Roman" panose="02020603050405020304" pitchFamily="18" charset="0"/>
                <a:ea typeface="Times New Roman" panose="02020603050405020304" pitchFamily="18" charset="0"/>
              </a:rPr>
              <a:t>Cultural tourism plays an important role in the knowledge, preservation and promotion of cultural and touristic heritage of each country. While tourism was considered a primarily economic activity, heritage (either local, national or universal) represents a richness that cannot be considered a classic consumer product. In this respect, it is important of preserving both values and cultural heritage, by a better promotion of the history, local and national values among tourists and by supporting the intercultural exchanges that contribute to the communities’ economic, social and cultural development.</a:t>
            </a:r>
            <a:endParaRPr lang="ro-RO" sz="1250" dirty="0">
              <a:effectLst/>
              <a:latin typeface="Tahoma" panose="020B0604030504040204" pitchFamily="34" charset="0"/>
              <a:ea typeface="Times New Roman" panose="02020603050405020304" pitchFamily="18" charset="0"/>
            </a:endParaRPr>
          </a:p>
          <a:p>
            <a:pPr indent="457200" algn="just">
              <a:lnSpc>
                <a:spcPct val="110000"/>
              </a:lnSpc>
            </a:pPr>
            <a:r>
              <a:rPr lang="en-GB" sz="1250" dirty="0">
                <a:effectLst/>
                <a:latin typeface="Times New Roman" panose="02020603050405020304" pitchFamily="18" charset="0"/>
                <a:ea typeface="Times New Roman" panose="02020603050405020304" pitchFamily="18" charset="0"/>
              </a:rPr>
              <a:t>That's why it is important to highlight the importance of tourist routes, and for this purpose, we present in this document the  Black Sea shore route, archaeological sites and tourist attractions from the coast of Bulgaria and Romania, especially since part of them are in the patrimony and management of the Museum of National History and </a:t>
            </a:r>
            <a:r>
              <a:rPr lang="en-GB" sz="1250" dirty="0" err="1">
                <a:effectLst/>
                <a:latin typeface="Times New Roman" panose="02020603050405020304" pitchFamily="18" charset="0"/>
                <a:ea typeface="Times New Roman" panose="02020603050405020304" pitchFamily="18" charset="0"/>
              </a:rPr>
              <a:t>Archeology</a:t>
            </a:r>
            <a:r>
              <a:rPr lang="en-GB" sz="1250" dirty="0">
                <a:effectLst/>
                <a:latin typeface="Times New Roman" panose="02020603050405020304" pitchFamily="18" charset="0"/>
                <a:ea typeface="Times New Roman" panose="02020603050405020304" pitchFamily="18" charset="0"/>
              </a:rPr>
              <a:t> (acronym MNHAC), and here we mean both exhibited heritage pieces, as well as the archaeological sites managed by the museum (the ancient cities of </a:t>
            </a:r>
            <a:r>
              <a:rPr lang="en-GB" sz="1250" dirty="0" err="1">
                <a:effectLst/>
                <a:latin typeface="Times New Roman" panose="02020603050405020304" pitchFamily="18" charset="0"/>
                <a:ea typeface="Times New Roman" panose="02020603050405020304" pitchFamily="18" charset="0"/>
              </a:rPr>
              <a:t>Tomis</a:t>
            </a:r>
            <a:r>
              <a:rPr lang="en-GB" sz="1250" dirty="0">
                <a:effectLst/>
                <a:latin typeface="Times New Roman" panose="02020603050405020304" pitchFamily="18" charset="0"/>
                <a:ea typeface="Times New Roman" panose="02020603050405020304" pitchFamily="18" charset="0"/>
              </a:rPr>
              <a:t>, </a:t>
            </a:r>
            <a:r>
              <a:rPr lang="en-GB" sz="1250" dirty="0" err="1">
                <a:effectLst/>
                <a:latin typeface="Times New Roman" panose="02020603050405020304" pitchFamily="18" charset="0"/>
                <a:ea typeface="Times New Roman" panose="02020603050405020304" pitchFamily="18" charset="0"/>
              </a:rPr>
              <a:t>Histria</a:t>
            </a:r>
            <a:r>
              <a:rPr lang="en-GB" sz="1250" dirty="0">
                <a:effectLst/>
                <a:latin typeface="Times New Roman" panose="02020603050405020304" pitchFamily="18" charset="0"/>
                <a:ea typeface="Times New Roman" panose="02020603050405020304" pitchFamily="18" charset="0"/>
              </a:rPr>
              <a:t>), but also </a:t>
            </a:r>
            <a:r>
              <a:rPr lang="en-GB" sz="1250" dirty="0" err="1">
                <a:effectLst/>
                <a:latin typeface="Times New Roman" panose="02020603050405020304" pitchFamily="18" charset="0"/>
                <a:ea typeface="Times New Roman" panose="02020603050405020304" pitchFamily="18" charset="0"/>
              </a:rPr>
              <a:t>Callatis</a:t>
            </a:r>
            <a:r>
              <a:rPr lang="en-GB" sz="1250" dirty="0">
                <a:effectLst/>
                <a:latin typeface="Times New Roman" panose="02020603050405020304" pitchFamily="18" charset="0"/>
                <a:ea typeface="Times New Roman" panose="02020603050405020304" pitchFamily="18" charset="0"/>
              </a:rPr>
              <a:t>, </a:t>
            </a:r>
            <a:r>
              <a:rPr lang="en-GB" sz="1250" dirty="0" err="1">
                <a:effectLst/>
                <a:latin typeface="Times New Roman" panose="02020603050405020304" pitchFamily="18" charset="0"/>
                <a:ea typeface="Times New Roman" panose="02020603050405020304" pitchFamily="18" charset="0"/>
              </a:rPr>
              <a:t>Argamum</a:t>
            </a:r>
            <a:r>
              <a:rPr lang="en-GB" sz="1250" dirty="0">
                <a:effectLst/>
                <a:latin typeface="Times New Roman" panose="02020603050405020304" pitchFamily="18" charset="0"/>
                <a:ea typeface="Times New Roman" panose="02020603050405020304" pitchFamily="18" charset="0"/>
              </a:rPr>
              <a:t>. From Bulgaria, we have chosen </a:t>
            </a:r>
            <a:r>
              <a:rPr lang="en-GB" sz="1250" dirty="0" err="1">
                <a:effectLst/>
                <a:latin typeface="Times New Roman" panose="02020603050405020304" pitchFamily="18" charset="0"/>
                <a:ea typeface="Times New Roman" panose="02020603050405020304" pitchFamily="18" charset="0"/>
              </a:rPr>
              <a:t>Nesebar</a:t>
            </a:r>
            <a:r>
              <a:rPr lang="en-GB" sz="1250" dirty="0">
                <a:effectLst/>
                <a:latin typeface="Times New Roman" panose="02020603050405020304" pitchFamily="18" charset="0"/>
                <a:ea typeface="Times New Roman" panose="02020603050405020304" pitchFamily="18" charset="0"/>
              </a:rPr>
              <a:t>, Emona, Biala, Varna, </a:t>
            </a:r>
            <a:r>
              <a:rPr lang="en-GB" sz="1250" dirty="0" err="1">
                <a:effectLst/>
                <a:latin typeface="Times New Roman" panose="02020603050405020304" pitchFamily="18" charset="0"/>
                <a:ea typeface="Times New Roman" panose="02020603050405020304" pitchFamily="18" charset="0"/>
              </a:rPr>
              <a:t>Durankulak</a:t>
            </a:r>
            <a:r>
              <a:rPr lang="en-GB" sz="1250" dirty="0">
                <a:effectLst/>
                <a:latin typeface="Times New Roman" panose="02020603050405020304" pitchFamily="18" charset="0"/>
                <a:ea typeface="Times New Roman" panose="02020603050405020304" pitchFamily="18" charset="0"/>
              </a:rPr>
              <a:t>, </a:t>
            </a:r>
            <a:r>
              <a:rPr lang="en-GB" sz="1250" dirty="0" err="1">
                <a:effectLst/>
                <a:latin typeface="Times New Roman" panose="02020603050405020304" pitchFamily="18" charset="0"/>
                <a:ea typeface="Times New Roman" panose="02020603050405020304" pitchFamily="18" charset="0"/>
              </a:rPr>
              <a:t>Kavarna</a:t>
            </a:r>
            <a:r>
              <a:rPr lang="en-GB" sz="1250" dirty="0">
                <a:effectLst/>
                <a:latin typeface="Times New Roman" panose="02020603050405020304" pitchFamily="18" charset="0"/>
                <a:ea typeface="Times New Roman" panose="02020603050405020304" pitchFamily="18" charset="0"/>
              </a:rPr>
              <a:t> and others.  </a:t>
            </a:r>
            <a:endParaRPr lang="ro-RO" sz="1250" dirty="0">
              <a:effectLst/>
              <a:latin typeface="Tahoma" panose="020B0604030504040204" pitchFamily="34" charset="0"/>
              <a:ea typeface="Times New Roman" panose="02020603050405020304" pitchFamily="18" charset="0"/>
            </a:endParaRPr>
          </a:p>
          <a:p>
            <a:pPr indent="457200" algn="just">
              <a:lnSpc>
                <a:spcPct val="110000"/>
              </a:lnSpc>
            </a:pPr>
            <a:r>
              <a:rPr lang="en-GB" sz="1250" dirty="0">
                <a:effectLst/>
                <a:latin typeface="Times New Roman" panose="02020603050405020304" pitchFamily="18" charset="0"/>
                <a:ea typeface="Times New Roman" panose="02020603050405020304" pitchFamily="18" charset="0"/>
              </a:rPr>
              <a:t>The touristic routs of the Black Sea shore have at least 64 objectives, between them 19 natural monuments, 8 religious’ monuments, 18 historical and archaeological sites and 19 others monuments.</a:t>
            </a:r>
            <a:endParaRPr lang="ro-RO" sz="1250" dirty="0">
              <a:effectLst/>
              <a:latin typeface="Tahoma" panose="020B0604030504040204" pitchFamily="34" charset="0"/>
              <a:ea typeface="Times New Roman" panose="02020603050405020304" pitchFamily="18" charset="0"/>
            </a:endParaRPr>
          </a:p>
          <a:p>
            <a:pPr indent="457200" algn="just">
              <a:lnSpc>
                <a:spcPct val="110000"/>
              </a:lnSpc>
            </a:pPr>
            <a:r>
              <a:rPr lang="en-GB" sz="1250" dirty="0">
                <a:effectLst/>
                <a:latin typeface="Times New Roman" panose="02020603050405020304" pitchFamily="18" charset="0"/>
                <a:ea typeface="Times New Roman" panose="02020603050405020304" pitchFamily="18" charset="0"/>
              </a:rPr>
              <a:t>Objectives of archaeological interest must be integrated into larger structures, presented together with objectives of eco-tourism interest, thus being much better valued. Thus, the touristic-cultural richness of the Pontic area line will be better admired, known and understood.</a:t>
            </a:r>
            <a:endParaRPr lang="ro-RO" sz="1250" dirty="0">
              <a:effectLst/>
              <a:latin typeface="Tahoma" panose="020B0604030504040204" pitchFamily="34" charset="0"/>
              <a:ea typeface="Times New Roman" panose="02020603050405020304" pitchFamily="18" charset="0"/>
            </a:endParaRPr>
          </a:p>
          <a:p>
            <a:pPr indent="457200" algn="just">
              <a:lnSpc>
                <a:spcPct val="110000"/>
              </a:lnSpc>
            </a:pPr>
            <a:r>
              <a:rPr lang="en-GB" sz="1250" dirty="0">
                <a:effectLst/>
                <a:latin typeface="Times New Roman" panose="02020603050405020304" pitchFamily="18" charset="0"/>
                <a:ea typeface="Times New Roman" panose="02020603050405020304" pitchFamily="18" charset="0"/>
              </a:rPr>
              <a:t>Our objectives are located in Constanta, </a:t>
            </a:r>
            <a:r>
              <a:rPr lang="en-GB" sz="1250" dirty="0" err="1">
                <a:effectLst/>
                <a:latin typeface="Times New Roman" panose="02020603050405020304" pitchFamily="18" charset="0"/>
                <a:ea typeface="Times New Roman" panose="02020603050405020304" pitchFamily="18" charset="0"/>
              </a:rPr>
              <a:t>Tulcea</a:t>
            </a:r>
            <a:r>
              <a:rPr lang="en-GB" sz="1250" dirty="0">
                <a:effectLst/>
                <a:latin typeface="Times New Roman" panose="02020603050405020304" pitchFamily="18" charset="0"/>
                <a:ea typeface="Times New Roman" panose="02020603050405020304" pitchFamily="18" charset="0"/>
              </a:rPr>
              <a:t>, </a:t>
            </a:r>
            <a:r>
              <a:rPr lang="en-GB" sz="1250" dirty="0" err="1">
                <a:effectLst/>
                <a:latin typeface="Times New Roman" panose="02020603050405020304" pitchFamily="18" charset="0"/>
                <a:ea typeface="Times New Roman" panose="02020603050405020304" pitchFamily="18" charset="0"/>
              </a:rPr>
              <a:t>Dobrici</a:t>
            </a:r>
            <a:r>
              <a:rPr lang="en-GB" sz="1250" dirty="0">
                <a:effectLst/>
                <a:latin typeface="Times New Roman" panose="02020603050405020304" pitchFamily="18" charset="0"/>
                <a:ea typeface="Times New Roman" panose="02020603050405020304" pitchFamily="18" charset="0"/>
              </a:rPr>
              <a:t>, Varna and </a:t>
            </a:r>
            <a:r>
              <a:rPr lang="en-GB" sz="1250" dirty="0" err="1">
                <a:effectLst/>
                <a:latin typeface="Times New Roman" panose="02020603050405020304" pitchFamily="18" charset="0"/>
                <a:ea typeface="Times New Roman" panose="02020603050405020304" pitchFamily="18" charset="0"/>
              </a:rPr>
              <a:t>Burgas</a:t>
            </a:r>
            <a:r>
              <a:rPr lang="en-GB" sz="1250" dirty="0">
                <a:effectLst/>
                <a:latin typeface="Times New Roman" panose="02020603050405020304" pitchFamily="18" charset="0"/>
                <a:ea typeface="Times New Roman" panose="02020603050405020304" pitchFamily="18" charset="0"/>
              </a:rPr>
              <a:t> region. Methodologically, the objectives will be presented starting from the current city </a:t>
            </a:r>
            <a:r>
              <a:rPr lang="en-GB" sz="1250" dirty="0" err="1">
                <a:effectLst/>
                <a:latin typeface="Times New Roman" panose="02020603050405020304" pitchFamily="18" charset="0"/>
                <a:ea typeface="Times New Roman" panose="02020603050405020304" pitchFamily="18" charset="0"/>
              </a:rPr>
              <a:t>Nesebar</a:t>
            </a:r>
            <a:r>
              <a:rPr lang="en-GB" sz="1250" dirty="0">
                <a:effectLst/>
                <a:latin typeface="Times New Roman" panose="02020603050405020304" pitchFamily="18" charset="0"/>
                <a:ea typeface="Times New Roman" panose="02020603050405020304" pitchFamily="18" charset="0"/>
              </a:rPr>
              <a:t>, following the line of the sea to the town of </a:t>
            </a:r>
            <a:r>
              <a:rPr lang="en-GB" sz="1250" dirty="0" err="1">
                <a:effectLst/>
                <a:latin typeface="Times New Roman" panose="02020603050405020304" pitchFamily="18" charset="0"/>
                <a:ea typeface="Times New Roman" panose="02020603050405020304" pitchFamily="18" charset="0"/>
              </a:rPr>
              <a:t>Sulina</a:t>
            </a:r>
            <a:r>
              <a:rPr lang="en-GB" sz="1250" dirty="0">
                <a:effectLst/>
                <a:latin typeface="Times New Roman" panose="02020603050405020304" pitchFamily="18" charset="0"/>
                <a:ea typeface="Times New Roman" panose="02020603050405020304" pitchFamily="18" charset="0"/>
              </a:rPr>
              <a:t>.</a:t>
            </a:r>
            <a:endParaRPr lang="ro-RO" sz="1250" dirty="0">
              <a:effectLst/>
              <a:latin typeface="Tahoma" panose="020B0604030504040204" pitchFamily="34" charset="0"/>
              <a:ea typeface="Times New Roman" panose="02020603050405020304" pitchFamily="18" charset="0"/>
            </a:endParaRPr>
          </a:p>
          <a:p>
            <a:pPr indent="457200" algn="just">
              <a:lnSpc>
                <a:spcPct val="110000"/>
              </a:lnSpc>
            </a:pPr>
            <a:r>
              <a:rPr lang="en-GB" sz="1250" dirty="0">
                <a:effectLst/>
                <a:latin typeface="Times New Roman" panose="02020603050405020304" pitchFamily="18" charset="0"/>
                <a:ea typeface="Times New Roman" panose="02020603050405020304" pitchFamily="18" charset="0"/>
              </a:rPr>
              <a:t>From 18, half are located in Bulgaria, and the rest are situated in Romania.</a:t>
            </a:r>
            <a:endParaRPr lang="ro-RO" sz="1250" dirty="0">
              <a:effectLst/>
              <a:latin typeface="Tahoma" panose="020B0604030504040204" pitchFamily="34" charset="0"/>
              <a:ea typeface="Times New Roman" panose="02020603050405020304" pitchFamily="18" charset="0"/>
            </a:endParaRPr>
          </a:p>
        </p:txBody>
      </p:sp>
      <p:sp>
        <p:nvSpPr>
          <p:cNvPr id="3" name="TextBox 2">
            <a:extLst>
              <a:ext uri="{FF2B5EF4-FFF2-40B4-BE49-F238E27FC236}">
                <a16:creationId xmlns:a16="http://schemas.microsoft.com/office/drawing/2014/main" xmlns="" id="{E08C7C58-C8B9-CD2D-0962-9657C81E1EF4}"/>
              </a:ext>
            </a:extLst>
          </p:cNvPr>
          <p:cNvSpPr txBox="1"/>
          <p:nvPr/>
        </p:nvSpPr>
        <p:spPr>
          <a:xfrm>
            <a:off x="82118" y="75044"/>
            <a:ext cx="6094520" cy="373692"/>
          </a:xfrm>
          <a:prstGeom prst="rect">
            <a:avLst/>
          </a:prstGeom>
          <a:noFill/>
        </p:spPr>
        <p:txBody>
          <a:bodyPr wrap="square">
            <a:spAutoFit/>
          </a:bodyPr>
          <a:lstStyle/>
          <a:p>
            <a:pPr algn="just">
              <a:lnSpc>
                <a:spcPct val="110000"/>
              </a:lnSpc>
            </a:pPr>
            <a:r>
              <a:rPr lang="en-GB" sz="1800" b="1" dirty="0">
                <a:effectLst/>
                <a:latin typeface="Times New Roman" panose="02020603050405020304" pitchFamily="18" charset="0"/>
                <a:ea typeface="Times New Roman" panose="02020603050405020304" pitchFamily="18" charset="0"/>
              </a:rPr>
              <a:t>FOREWORD</a:t>
            </a:r>
            <a:endParaRPr lang="ro-RO" sz="1800" dirty="0">
              <a:effectLst/>
              <a:latin typeface="Tahoma" panose="020B0604030504040204" pitchFamily="34" charset="0"/>
              <a:ea typeface="Times New Roman" panose="02020603050405020304" pitchFamily="18" charset="0"/>
            </a:endParaRPr>
          </a:p>
        </p:txBody>
      </p:sp>
      <p:pic>
        <p:nvPicPr>
          <p:cNvPr id="1026" name="Picture 2" descr="Game of Thrones news, gossip, videos, photos and more">
            <a:extLst>
              <a:ext uri="{FF2B5EF4-FFF2-40B4-BE49-F238E27FC236}">
                <a16:creationId xmlns:a16="http://schemas.microsoft.com/office/drawing/2014/main" xmlns="" id="{A6319789-A908-8599-783E-63257FFCBF71}"/>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5655075" y="3429000"/>
            <a:ext cx="6226206" cy="34527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36754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A750D2E8-2942-46E0-89A8-B674ADF413F5}"/>
              </a:ext>
            </a:extLst>
          </p:cNvPr>
          <p:cNvSpPr txBox="1"/>
          <p:nvPr/>
        </p:nvSpPr>
        <p:spPr>
          <a:xfrm>
            <a:off x="738909" y="701576"/>
            <a:ext cx="6096000" cy="748923"/>
          </a:xfrm>
          <a:prstGeom prst="rect">
            <a:avLst/>
          </a:prstGeom>
          <a:noFill/>
        </p:spPr>
        <p:txBody>
          <a:bodyPr wrap="square">
            <a:spAutoFit/>
          </a:bodyPr>
          <a:lstStyle/>
          <a:p>
            <a:pPr algn="just">
              <a:spcAft>
                <a:spcPts val="800"/>
              </a:spcAft>
            </a:pPr>
            <a:r>
              <a:rPr lang="de-DE" sz="1800" b="1" dirty="0">
                <a:effectLst/>
                <a:latin typeface="Times New Roman" panose="02020603050405020304" pitchFamily="18" charset="0"/>
                <a:ea typeface="Calibri" panose="020F0502020204030204" pitchFamily="34" charset="0"/>
              </a:rPr>
              <a:t>Archeological Sites and Museums</a:t>
            </a:r>
            <a:endParaRPr lang="ro-RO" sz="1200" dirty="0">
              <a:effectLst/>
              <a:latin typeface="Tahoma" panose="020B0604030504040204" pitchFamily="34" charset="0"/>
              <a:ea typeface="Times New Roman" panose="02020603050405020304" pitchFamily="18" charset="0"/>
            </a:endParaRPr>
          </a:p>
          <a:p>
            <a:pPr algn="just">
              <a:spcAft>
                <a:spcPts val="800"/>
              </a:spcAft>
            </a:pPr>
            <a:r>
              <a:rPr lang="de-DE" sz="1800" b="1" dirty="0">
                <a:effectLst/>
                <a:latin typeface="Times New Roman" panose="02020603050405020304" pitchFamily="18" charset="0"/>
                <a:ea typeface="Calibri" panose="020F0502020204030204" pitchFamily="34" charset="0"/>
              </a:rPr>
              <a:t>5. Balcik</a:t>
            </a:r>
            <a:endParaRPr lang="ro-RO" sz="1800" dirty="0">
              <a:effectLst/>
              <a:latin typeface="Tahoma" panose="020B0604030504040204" pitchFamily="34" charset="0"/>
              <a:ea typeface="Times New Roman" panose="02020603050405020304" pitchFamily="18" charset="0"/>
            </a:endParaRPr>
          </a:p>
        </p:txBody>
      </p:sp>
      <p:pic>
        <p:nvPicPr>
          <p:cNvPr id="3" name="Picture 2">
            <a:extLst>
              <a:ext uri="{FF2B5EF4-FFF2-40B4-BE49-F238E27FC236}">
                <a16:creationId xmlns:a16="http://schemas.microsoft.com/office/drawing/2014/main" xmlns="" id="{9CE0D3FB-1365-4BBD-A423-59EAFA66BC98}"/>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191183" y="1050551"/>
            <a:ext cx="10000817" cy="5807449"/>
          </a:xfrm>
          <a:prstGeom prst="rect">
            <a:avLst/>
          </a:prstGeom>
        </p:spPr>
      </p:pic>
    </p:spTree>
    <p:extLst>
      <p:ext uri="{BB962C8B-B14F-4D97-AF65-F5344CB8AC3E}">
        <p14:creationId xmlns:p14="http://schemas.microsoft.com/office/powerpoint/2010/main" val="24718518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A750D2E8-2942-46E0-89A8-B674ADF413F5}"/>
              </a:ext>
            </a:extLst>
          </p:cNvPr>
          <p:cNvSpPr txBox="1"/>
          <p:nvPr/>
        </p:nvSpPr>
        <p:spPr>
          <a:xfrm>
            <a:off x="738909" y="701576"/>
            <a:ext cx="6096000" cy="748923"/>
          </a:xfrm>
          <a:prstGeom prst="rect">
            <a:avLst/>
          </a:prstGeom>
          <a:noFill/>
        </p:spPr>
        <p:txBody>
          <a:bodyPr wrap="square">
            <a:spAutoFit/>
          </a:bodyPr>
          <a:lstStyle/>
          <a:p>
            <a:pPr algn="just">
              <a:spcAft>
                <a:spcPts val="800"/>
              </a:spcAft>
            </a:pPr>
            <a:r>
              <a:rPr lang="de-DE" sz="1800" b="1" dirty="0">
                <a:effectLst/>
                <a:latin typeface="Times New Roman" panose="02020603050405020304" pitchFamily="18" charset="0"/>
                <a:ea typeface="Calibri" panose="020F0502020204030204" pitchFamily="34" charset="0"/>
              </a:rPr>
              <a:t>Archeological Sites and Museums</a:t>
            </a:r>
            <a:endParaRPr lang="ro-RO" sz="1200" dirty="0">
              <a:effectLst/>
              <a:latin typeface="Tahoma" panose="020B0604030504040204" pitchFamily="34" charset="0"/>
              <a:ea typeface="Times New Roman" panose="02020603050405020304" pitchFamily="18" charset="0"/>
            </a:endParaRPr>
          </a:p>
          <a:p>
            <a:pPr algn="just">
              <a:spcAft>
                <a:spcPts val="800"/>
              </a:spcAft>
            </a:pPr>
            <a:r>
              <a:rPr lang="de-DE" sz="1800" b="1" dirty="0">
                <a:effectLst/>
                <a:latin typeface="Times New Roman" panose="02020603050405020304" pitchFamily="18" charset="0"/>
                <a:ea typeface="Calibri" panose="020F0502020204030204" pitchFamily="34" charset="0"/>
              </a:rPr>
              <a:t>5. Balcik</a:t>
            </a:r>
            <a:endParaRPr lang="ro-RO" sz="1800" dirty="0">
              <a:effectLst/>
              <a:latin typeface="Tahoma" panose="020B0604030504040204" pitchFamily="34" charset="0"/>
              <a:ea typeface="Times New Roman" panose="02020603050405020304" pitchFamily="18" charset="0"/>
            </a:endParaRPr>
          </a:p>
        </p:txBody>
      </p:sp>
      <p:pic>
        <p:nvPicPr>
          <p:cNvPr id="3" name="Picture 2">
            <a:extLst>
              <a:ext uri="{FF2B5EF4-FFF2-40B4-BE49-F238E27FC236}">
                <a16:creationId xmlns:a16="http://schemas.microsoft.com/office/drawing/2014/main" xmlns="" id="{02BDBEB6-747F-4524-810C-96F55FC2371C}"/>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2262327"/>
            <a:ext cx="4391891" cy="3132882"/>
          </a:xfrm>
          <a:prstGeom prst="rect">
            <a:avLst/>
          </a:prstGeom>
        </p:spPr>
      </p:pic>
      <p:pic>
        <p:nvPicPr>
          <p:cNvPr id="6" name="Picture 5">
            <a:extLst>
              <a:ext uri="{FF2B5EF4-FFF2-40B4-BE49-F238E27FC236}">
                <a16:creationId xmlns:a16="http://schemas.microsoft.com/office/drawing/2014/main" xmlns="" id="{3E32EDAB-5B64-4F61-95B6-0CC584FC2A55}"/>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413459" y="539570"/>
            <a:ext cx="3335942" cy="2463800"/>
          </a:xfrm>
          <a:prstGeom prst="rect">
            <a:avLst/>
          </a:prstGeom>
        </p:spPr>
      </p:pic>
      <p:pic>
        <p:nvPicPr>
          <p:cNvPr id="8" name="Picture 7">
            <a:extLst>
              <a:ext uri="{FF2B5EF4-FFF2-40B4-BE49-F238E27FC236}">
                <a16:creationId xmlns:a16="http://schemas.microsoft.com/office/drawing/2014/main" xmlns="" id="{DAC4A9BB-BEE9-4F8E-BC30-04AFC97047CF}"/>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571489" y="620572"/>
            <a:ext cx="3574197" cy="2382797"/>
          </a:xfrm>
          <a:prstGeom prst="rect">
            <a:avLst/>
          </a:prstGeom>
        </p:spPr>
      </p:pic>
      <p:pic>
        <p:nvPicPr>
          <p:cNvPr id="10" name="Picture 9">
            <a:extLst>
              <a:ext uri="{FF2B5EF4-FFF2-40B4-BE49-F238E27FC236}">
                <a16:creationId xmlns:a16="http://schemas.microsoft.com/office/drawing/2014/main" xmlns="" id="{EEB2C035-0B42-4F6A-98E1-A665EBF25085}"/>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8326559" y="3812257"/>
            <a:ext cx="3422843" cy="2289026"/>
          </a:xfrm>
          <a:prstGeom prst="rect">
            <a:avLst/>
          </a:prstGeom>
        </p:spPr>
      </p:pic>
      <p:pic>
        <p:nvPicPr>
          <p:cNvPr id="12" name="Picture 11">
            <a:extLst>
              <a:ext uri="{FF2B5EF4-FFF2-40B4-BE49-F238E27FC236}">
                <a16:creationId xmlns:a16="http://schemas.microsoft.com/office/drawing/2014/main" xmlns="" id="{A9952151-C949-4DC2-AF2E-6CA5104582BB}"/>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4571489" y="3773627"/>
            <a:ext cx="3575472" cy="2382797"/>
          </a:xfrm>
          <a:prstGeom prst="rect">
            <a:avLst/>
          </a:prstGeom>
        </p:spPr>
      </p:pic>
    </p:spTree>
    <p:extLst>
      <p:ext uri="{BB962C8B-B14F-4D97-AF65-F5344CB8AC3E}">
        <p14:creationId xmlns:p14="http://schemas.microsoft.com/office/powerpoint/2010/main" val="35373676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A750D2E8-2942-46E0-89A8-B674ADF413F5}"/>
              </a:ext>
            </a:extLst>
          </p:cNvPr>
          <p:cNvSpPr txBox="1"/>
          <p:nvPr/>
        </p:nvSpPr>
        <p:spPr>
          <a:xfrm>
            <a:off x="738909" y="701576"/>
            <a:ext cx="6096000" cy="748923"/>
          </a:xfrm>
          <a:prstGeom prst="rect">
            <a:avLst/>
          </a:prstGeom>
          <a:noFill/>
        </p:spPr>
        <p:txBody>
          <a:bodyPr wrap="square">
            <a:spAutoFit/>
          </a:bodyPr>
          <a:lstStyle/>
          <a:p>
            <a:pPr algn="just">
              <a:spcAft>
                <a:spcPts val="800"/>
              </a:spcAft>
            </a:pPr>
            <a:r>
              <a:rPr lang="de-DE" sz="1800" b="1" dirty="0">
                <a:effectLst/>
                <a:latin typeface="Times New Roman" panose="02020603050405020304" pitchFamily="18" charset="0"/>
                <a:ea typeface="Calibri" panose="020F0502020204030204" pitchFamily="34" charset="0"/>
              </a:rPr>
              <a:t>Archeological Sites and Museums</a:t>
            </a:r>
            <a:endParaRPr lang="ro-RO" sz="1200" dirty="0">
              <a:effectLst/>
              <a:latin typeface="Tahoma" panose="020B0604030504040204" pitchFamily="34" charset="0"/>
              <a:ea typeface="Times New Roman" panose="02020603050405020304" pitchFamily="18" charset="0"/>
            </a:endParaRPr>
          </a:p>
          <a:p>
            <a:pPr algn="just">
              <a:spcAft>
                <a:spcPts val="800"/>
              </a:spcAft>
            </a:pPr>
            <a:r>
              <a:rPr lang="de-DE" sz="1800" b="1" dirty="0">
                <a:effectLst/>
                <a:latin typeface="Times New Roman" panose="02020603050405020304" pitchFamily="18" charset="0"/>
                <a:ea typeface="Calibri" panose="020F0502020204030204" pitchFamily="34" charset="0"/>
              </a:rPr>
              <a:t>5. Balcik</a:t>
            </a:r>
            <a:endParaRPr lang="ro-RO" sz="1800" dirty="0">
              <a:effectLst/>
              <a:latin typeface="Tahoma" panose="020B0604030504040204" pitchFamily="34" charset="0"/>
              <a:ea typeface="Times New Roman" panose="02020603050405020304" pitchFamily="18" charset="0"/>
            </a:endParaRPr>
          </a:p>
        </p:txBody>
      </p:sp>
      <p:pic>
        <p:nvPicPr>
          <p:cNvPr id="3" name="Picture 2">
            <a:extLst>
              <a:ext uri="{FF2B5EF4-FFF2-40B4-BE49-F238E27FC236}">
                <a16:creationId xmlns:a16="http://schemas.microsoft.com/office/drawing/2014/main" xmlns="" id="{4DBF5C07-E1C7-4BCB-BC03-B88CCFA138F6}"/>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83416" y="1561713"/>
            <a:ext cx="4203701" cy="2802468"/>
          </a:xfrm>
          <a:prstGeom prst="rect">
            <a:avLst/>
          </a:prstGeom>
        </p:spPr>
      </p:pic>
      <p:pic>
        <p:nvPicPr>
          <p:cNvPr id="6" name="Picture 5">
            <a:extLst>
              <a:ext uri="{FF2B5EF4-FFF2-40B4-BE49-F238E27FC236}">
                <a16:creationId xmlns:a16="http://schemas.microsoft.com/office/drawing/2014/main" xmlns="" id="{95CB2A27-7AC0-4F1A-8876-692759550B6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832764" y="-267087"/>
            <a:ext cx="4876800" cy="3657600"/>
          </a:xfrm>
          <a:prstGeom prst="rect">
            <a:avLst/>
          </a:prstGeom>
        </p:spPr>
      </p:pic>
      <p:pic>
        <p:nvPicPr>
          <p:cNvPr id="8" name="Picture 7">
            <a:extLst>
              <a:ext uri="{FF2B5EF4-FFF2-40B4-BE49-F238E27FC236}">
                <a16:creationId xmlns:a16="http://schemas.microsoft.com/office/drawing/2014/main" xmlns="" id="{7920D1EE-95EE-4DF1-8ED9-2374DEB0338B}"/>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rot="5400000">
            <a:off x="9479755" y="4007645"/>
            <a:ext cx="3257551" cy="2443163"/>
          </a:xfrm>
          <a:prstGeom prst="rect">
            <a:avLst/>
          </a:prstGeom>
        </p:spPr>
      </p:pic>
      <p:pic>
        <p:nvPicPr>
          <p:cNvPr id="10" name="Picture 9">
            <a:extLst>
              <a:ext uri="{FF2B5EF4-FFF2-40B4-BE49-F238E27FC236}">
                <a16:creationId xmlns:a16="http://schemas.microsoft.com/office/drawing/2014/main" xmlns="" id="{7F1CC7B5-EEAE-413C-9A6B-33679B7D40D7}"/>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918902" y="3934884"/>
            <a:ext cx="2844800" cy="2133600"/>
          </a:xfrm>
          <a:prstGeom prst="rect">
            <a:avLst/>
          </a:prstGeom>
        </p:spPr>
      </p:pic>
      <p:pic>
        <p:nvPicPr>
          <p:cNvPr id="12" name="Picture 11">
            <a:extLst>
              <a:ext uri="{FF2B5EF4-FFF2-40B4-BE49-F238E27FC236}">
                <a16:creationId xmlns:a16="http://schemas.microsoft.com/office/drawing/2014/main" xmlns="" id="{549F9005-F3AC-406E-9434-3235AF7393DC}"/>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rot="5400000">
            <a:off x="3945296" y="4007645"/>
            <a:ext cx="3257553" cy="2443164"/>
          </a:xfrm>
          <a:prstGeom prst="rect">
            <a:avLst/>
          </a:prstGeom>
        </p:spPr>
      </p:pic>
      <p:pic>
        <p:nvPicPr>
          <p:cNvPr id="8194" name="Picture 2" descr="History museum (Town of Balchik)">
            <a:extLst>
              <a:ext uri="{FF2B5EF4-FFF2-40B4-BE49-F238E27FC236}">
                <a16:creationId xmlns:a16="http://schemas.microsoft.com/office/drawing/2014/main" xmlns="" id="{88C0FE87-756C-3DCC-9E3A-F1FA76DC37FD}"/>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1092343" y="4475395"/>
            <a:ext cx="1714500" cy="2571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09683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A750D2E8-2942-46E0-89A8-B674ADF413F5}"/>
              </a:ext>
            </a:extLst>
          </p:cNvPr>
          <p:cNvSpPr txBox="1"/>
          <p:nvPr/>
        </p:nvSpPr>
        <p:spPr>
          <a:xfrm>
            <a:off x="738909" y="701576"/>
            <a:ext cx="6096000" cy="748923"/>
          </a:xfrm>
          <a:prstGeom prst="rect">
            <a:avLst/>
          </a:prstGeom>
          <a:noFill/>
        </p:spPr>
        <p:txBody>
          <a:bodyPr wrap="square">
            <a:spAutoFit/>
          </a:bodyPr>
          <a:lstStyle/>
          <a:p>
            <a:pPr algn="just">
              <a:spcAft>
                <a:spcPts val="800"/>
              </a:spcAft>
            </a:pPr>
            <a:r>
              <a:rPr lang="de-DE" sz="1800" b="1" dirty="0">
                <a:effectLst/>
                <a:latin typeface="Times New Roman" panose="02020603050405020304" pitchFamily="18" charset="0"/>
                <a:ea typeface="Calibri" panose="020F0502020204030204" pitchFamily="34" charset="0"/>
              </a:rPr>
              <a:t>Archeological Sites and Museums</a:t>
            </a:r>
            <a:endParaRPr lang="ro-RO" sz="1200" dirty="0">
              <a:effectLst/>
              <a:latin typeface="Tahoma" panose="020B0604030504040204" pitchFamily="34" charset="0"/>
              <a:ea typeface="Times New Roman" panose="02020603050405020304" pitchFamily="18" charset="0"/>
            </a:endParaRPr>
          </a:p>
          <a:p>
            <a:pPr algn="just">
              <a:spcAft>
                <a:spcPts val="800"/>
              </a:spcAft>
            </a:pPr>
            <a:r>
              <a:rPr lang="en-US" sz="1800" b="1" cap="all" dirty="0">
                <a:solidFill>
                  <a:srgbClr val="000000"/>
                </a:solidFill>
                <a:effectLst/>
                <a:latin typeface="Times New Roman" panose="02020603050405020304" pitchFamily="18" charset="0"/>
                <a:ea typeface="Times New Roman" panose="02020603050405020304" pitchFamily="18" charset="0"/>
              </a:rPr>
              <a:t>6. YAILATA  and </a:t>
            </a:r>
            <a:r>
              <a:rPr lang="en-US" sz="1800" b="1" cap="all" dirty="0" err="1">
                <a:solidFill>
                  <a:srgbClr val="000000"/>
                </a:solidFill>
                <a:effectLst/>
                <a:latin typeface="Times New Roman" panose="02020603050405020304" pitchFamily="18" charset="0"/>
                <a:ea typeface="Times New Roman" panose="02020603050405020304" pitchFamily="18" charset="0"/>
              </a:rPr>
              <a:t>cavarna</a:t>
            </a:r>
            <a:endParaRPr lang="ro-RO" sz="1800" dirty="0">
              <a:effectLst/>
              <a:latin typeface="Tahoma" panose="020B0604030504040204" pitchFamily="34" charset="0"/>
              <a:ea typeface="Times New Roman" panose="02020603050405020304" pitchFamily="18" charset="0"/>
            </a:endParaRPr>
          </a:p>
        </p:txBody>
      </p:sp>
      <p:pic>
        <p:nvPicPr>
          <p:cNvPr id="3" name="Picture 2">
            <a:extLst>
              <a:ext uri="{FF2B5EF4-FFF2-40B4-BE49-F238E27FC236}">
                <a16:creationId xmlns:a16="http://schemas.microsoft.com/office/drawing/2014/main" xmlns="" id="{ED68466E-8520-590E-7F70-B7EDF5C42DCE}"/>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375447" y="0"/>
            <a:ext cx="6816553" cy="3958355"/>
          </a:xfrm>
          <a:prstGeom prst="rect">
            <a:avLst/>
          </a:prstGeom>
        </p:spPr>
      </p:pic>
      <p:pic>
        <p:nvPicPr>
          <p:cNvPr id="6" name="Picture 5">
            <a:extLst>
              <a:ext uri="{FF2B5EF4-FFF2-40B4-BE49-F238E27FC236}">
                <a16:creationId xmlns:a16="http://schemas.microsoft.com/office/drawing/2014/main" xmlns="" id="{59426E1D-441D-BDD1-A37A-4DF840DCA323}"/>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23837" y="3662313"/>
            <a:ext cx="5470381" cy="3176636"/>
          </a:xfrm>
          <a:prstGeom prst="rect">
            <a:avLst/>
          </a:prstGeom>
        </p:spPr>
      </p:pic>
    </p:spTree>
    <p:extLst>
      <p:ext uri="{BB962C8B-B14F-4D97-AF65-F5344CB8AC3E}">
        <p14:creationId xmlns:p14="http://schemas.microsoft.com/office/powerpoint/2010/main" val="28787989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A750D2E8-2942-46E0-89A8-B674ADF413F5}"/>
              </a:ext>
            </a:extLst>
          </p:cNvPr>
          <p:cNvSpPr txBox="1"/>
          <p:nvPr/>
        </p:nvSpPr>
        <p:spPr>
          <a:xfrm>
            <a:off x="738909" y="701576"/>
            <a:ext cx="6096000" cy="748923"/>
          </a:xfrm>
          <a:prstGeom prst="rect">
            <a:avLst/>
          </a:prstGeom>
          <a:noFill/>
        </p:spPr>
        <p:txBody>
          <a:bodyPr wrap="square">
            <a:spAutoFit/>
          </a:bodyPr>
          <a:lstStyle/>
          <a:p>
            <a:pPr algn="just">
              <a:spcAft>
                <a:spcPts val="800"/>
              </a:spcAft>
            </a:pPr>
            <a:r>
              <a:rPr lang="de-DE" sz="1800" b="1" dirty="0">
                <a:effectLst/>
                <a:latin typeface="Times New Roman" panose="02020603050405020304" pitchFamily="18" charset="0"/>
                <a:ea typeface="Calibri" panose="020F0502020204030204" pitchFamily="34" charset="0"/>
              </a:rPr>
              <a:t>Archeological Sites and Museums</a:t>
            </a:r>
            <a:endParaRPr lang="ro-RO" sz="1200" dirty="0">
              <a:effectLst/>
              <a:latin typeface="Tahoma" panose="020B0604030504040204" pitchFamily="34" charset="0"/>
              <a:ea typeface="Times New Roman" panose="02020603050405020304" pitchFamily="18" charset="0"/>
            </a:endParaRPr>
          </a:p>
          <a:p>
            <a:pPr algn="just">
              <a:spcAft>
                <a:spcPts val="800"/>
              </a:spcAft>
            </a:pPr>
            <a:r>
              <a:rPr lang="en-US" sz="1800" b="1" cap="all" dirty="0">
                <a:solidFill>
                  <a:srgbClr val="000000"/>
                </a:solidFill>
                <a:effectLst/>
                <a:latin typeface="Times New Roman" panose="02020603050405020304" pitchFamily="18" charset="0"/>
                <a:ea typeface="Times New Roman" panose="02020603050405020304" pitchFamily="18" charset="0"/>
              </a:rPr>
              <a:t>6. YAILATA</a:t>
            </a:r>
            <a:endParaRPr lang="ro-RO" sz="1800" dirty="0">
              <a:effectLst/>
              <a:latin typeface="Tahoma" panose="020B0604030504040204" pitchFamily="34" charset="0"/>
              <a:ea typeface="Times New Roman" panose="02020603050405020304" pitchFamily="18" charset="0"/>
            </a:endParaRPr>
          </a:p>
        </p:txBody>
      </p:sp>
      <p:pic>
        <p:nvPicPr>
          <p:cNvPr id="3" name="Picture 2">
            <a:extLst>
              <a:ext uri="{FF2B5EF4-FFF2-40B4-BE49-F238E27FC236}">
                <a16:creationId xmlns:a16="http://schemas.microsoft.com/office/drawing/2014/main" xmlns="" id="{E8F247C1-634F-42D7-BA6F-8B6AEAA8AE85}"/>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31800" y="2406273"/>
            <a:ext cx="3810000" cy="2717800"/>
          </a:xfrm>
          <a:prstGeom prst="rect">
            <a:avLst/>
          </a:prstGeom>
        </p:spPr>
      </p:pic>
      <p:pic>
        <p:nvPicPr>
          <p:cNvPr id="6" name="Picture 5">
            <a:extLst>
              <a:ext uri="{FF2B5EF4-FFF2-40B4-BE49-F238E27FC236}">
                <a16:creationId xmlns:a16="http://schemas.microsoft.com/office/drawing/2014/main" xmlns="" id="{19350685-9203-4574-9A5F-E2C0127E52B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467920" y="3587993"/>
            <a:ext cx="3424575" cy="2568431"/>
          </a:xfrm>
          <a:prstGeom prst="rect">
            <a:avLst/>
          </a:prstGeom>
        </p:spPr>
      </p:pic>
      <p:pic>
        <p:nvPicPr>
          <p:cNvPr id="8" name="Picture 7">
            <a:extLst>
              <a:ext uri="{FF2B5EF4-FFF2-40B4-BE49-F238E27FC236}">
                <a16:creationId xmlns:a16="http://schemas.microsoft.com/office/drawing/2014/main" xmlns="" id="{71972D49-6956-4163-B14B-3BB64B3A2161}"/>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209685" y="750860"/>
            <a:ext cx="3619500" cy="2038350"/>
          </a:xfrm>
          <a:prstGeom prst="rect">
            <a:avLst/>
          </a:prstGeom>
        </p:spPr>
      </p:pic>
      <p:pic>
        <p:nvPicPr>
          <p:cNvPr id="10" name="Picture 9">
            <a:extLst>
              <a:ext uri="{FF2B5EF4-FFF2-40B4-BE49-F238E27FC236}">
                <a16:creationId xmlns:a16="http://schemas.microsoft.com/office/drawing/2014/main" xmlns="" id="{628BEFBD-0A26-48C8-8ADF-5D1E050E7FD7}"/>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4529567" y="596944"/>
            <a:ext cx="3377937" cy="2346182"/>
          </a:xfrm>
          <a:prstGeom prst="rect">
            <a:avLst/>
          </a:prstGeom>
        </p:spPr>
      </p:pic>
      <p:pic>
        <p:nvPicPr>
          <p:cNvPr id="12" name="Picture 11">
            <a:extLst>
              <a:ext uri="{FF2B5EF4-FFF2-40B4-BE49-F238E27FC236}">
                <a16:creationId xmlns:a16="http://schemas.microsoft.com/office/drawing/2014/main" xmlns="" id="{C1277EEC-CD05-4583-8093-DDD3DBDF7271}"/>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8209685" y="3587992"/>
            <a:ext cx="3858676" cy="2568431"/>
          </a:xfrm>
          <a:prstGeom prst="rect">
            <a:avLst/>
          </a:prstGeom>
        </p:spPr>
      </p:pic>
    </p:spTree>
    <p:extLst>
      <p:ext uri="{BB962C8B-B14F-4D97-AF65-F5344CB8AC3E}">
        <p14:creationId xmlns:p14="http://schemas.microsoft.com/office/powerpoint/2010/main" val="19350504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A750D2E8-2942-46E0-89A8-B674ADF413F5}"/>
              </a:ext>
            </a:extLst>
          </p:cNvPr>
          <p:cNvSpPr txBox="1"/>
          <p:nvPr/>
        </p:nvSpPr>
        <p:spPr>
          <a:xfrm>
            <a:off x="738909" y="701576"/>
            <a:ext cx="6096000" cy="748923"/>
          </a:xfrm>
          <a:prstGeom prst="rect">
            <a:avLst/>
          </a:prstGeom>
          <a:noFill/>
        </p:spPr>
        <p:txBody>
          <a:bodyPr wrap="square">
            <a:spAutoFit/>
          </a:bodyPr>
          <a:lstStyle/>
          <a:p>
            <a:pPr algn="just">
              <a:spcAft>
                <a:spcPts val="800"/>
              </a:spcAft>
            </a:pPr>
            <a:r>
              <a:rPr lang="de-DE" sz="1800" b="1" dirty="0">
                <a:effectLst/>
                <a:latin typeface="Times New Roman" panose="02020603050405020304" pitchFamily="18" charset="0"/>
                <a:ea typeface="Calibri" panose="020F0502020204030204" pitchFamily="34" charset="0"/>
              </a:rPr>
              <a:t>Archeological Sites and Museums</a:t>
            </a:r>
            <a:endParaRPr lang="ro-RO" sz="1200" dirty="0">
              <a:effectLst/>
              <a:latin typeface="Tahoma" panose="020B0604030504040204" pitchFamily="34" charset="0"/>
              <a:ea typeface="Times New Roman" panose="02020603050405020304" pitchFamily="18" charset="0"/>
            </a:endParaRPr>
          </a:p>
          <a:p>
            <a:pPr algn="just">
              <a:spcAft>
                <a:spcPts val="800"/>
              </a:spcAft>
            </a:pPr>
            <a:r>
              <a:rPr lang="de-DE" sz="1800" b="1" dirty="0">
                <a:solidFill>
                  <a:srgbClr val="000000"/>
                </a:solidFill>
                <a:effectLst/>
                <a:latin typeface="Times New Roman" panose="02020603050405020304" pitchFamily="18" charset="0"/>
                <a:ea typeface="Calibri" panose="020F0502020204030204" pitchFamily="34" charset="0"/>
              </a:rPr>
              <a:t>7. </a:t>
            </a:r>
            <a:r>
              <a:rPr lang="de-DE" sz="1800" b="1">
                <a:solidFill>
                  <a:srgbClr val="000000"/>
                </a:solidFill>
                <a:effectLst/>
                <a:latin typeface="Times New Roman" panose="02020603050405020304" pitchFamily="18" charset="0"/>
                <a:ea typeface="Calibri" panose="020F0502020204030204" pitchFamily="34" charset="0"/>
              </a:rPr>
              <a:t>Kavarna- Kaliakra</a:t>
            </a:r>
            <a:endParaRPr lang="ro-RO" sz="1800" dirty="0">
              <a:effectLst/>
              <a:latin typeface="Tahoma" panose="020B0604030504040204" pitchFamily="34" charset="0"/>
              <a:ea typeface="Times New Roman" panose="02020603050405020304" pitchFamily="18" charset="0"/>
            </a:endParaRPr>
          </a:p>
        </p:txBody>
      </p:sp>
      <p:pic>
        <p:nvPicPr>
          <p:cNvPr id="3" name="Picture 2">
            <a:extLst>
              <a:ext uri="{FF2B5EF4-FFF2-40B4-BE49-F238E27FC236}">
                <a16:creationId xmlns:a16="http://schemas.microsoft.com/office/drawing/2014/main" xmlns="" id="{3BEE158D-0903-4D45-B32A-228AC6509BC1}"/>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872759" y="756957"/>
            <a:ext cx="3651647" cy="2434431"/>
          </a:xfrm>
          <a:prstGeom prst="rect">
            <a:avLst/>
          </a:prstGeom>
        </p:spPr>
      </p:pic>
      <p:pic>
        <p:nvPicPr>
          <p:cNvPr id="6" name="Picture 5">
            <a:extLst>
              <a:ext uri="{FF2B5EF4-FFF2-40B4-BE49-F238E27FC236}">
                <a16:creationId xmlns:a16="http://schemas.microsoft.com/office/drawing/2014/main" xmlns="" id="{EABA9D84-156D-406D-8C66-325C7B2BE6A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965679" y="4166989"/>
            <a:ext cx="3441700" cy="2151063"/>
          </a:xfrm>
          <a:prstGeom prst="rect">
            <a:avLst/>
          </a:prstGeom>
        </p:spPr>
      </p:pic>
      <p:pic>
        <p:nvPicPr>
          <p:cNvPr id="8" name="Picture 7">
            <a:extLst>
              <a:ext uri="{FF2B5EF4-FFF2-40B4-BE49-F238E27FC236}">
                <a16:creationId xmlns:a16="http://schemas.microsoft.com/office/drawing/2014/main" xmlns="" id="{D8F230C7-E46E-4710-985D-C5F4A0E233B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0" y="1668650"/>
            <a:ext cx="4872759" cy="3045475"/>
          </a:xfrm>
          <a:prstGeom prst="rect">
            <a:avLst/>
          </a:prstGeom>
        </p:spPr>
      </p:pic>
      <p:pic>
        <p:nvPicPr>
          <p:cNvPr id="10" name="Picture 9">
            <a:extLst>
              <a:ext uri="{FF2B5EF4-FFF2-40B4-BE49-F238E27FC236}">
                <a16:creationId xmlns:a16="http://schemas.microsoft.com/office/drawing/2014/main" xmlns="" id="{F8B52414-7021-4D6B-B6E5-AF0054E317D5}"/>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8746964" y="4166988"/>
            <a:ext cx="3197386" cy="2151064"/>
          </a:xfrm>
          <a:prstGeom prst="rect">
            <a:avLst/>
          </a:prstGeom>
        </p:spPr>
      </p:pic>
      <p:pic>
        <p:nvPicPr>
          <p:cNvPr id="12" name="Picture 11">
            <a:extLst>
              <a:ext uri="{FF2B5EF4-FFF2-40B4-BE49-F238E27FC236}">
                <a16:creationId xmlns:a16="http://schemas.microsoft.com/office/drawing/2014/main" xmlns="" id="{CE7923D1-0B86-42D4-920A-2A322A164F51}"/>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8873259" y="701575"/>
            <a:ext cx="3059156" cy="2489813"/>
          </a:xfrm>
          <a:prstGeom prst="rect">
            <a:avLst/>
          </a:prstGeom>
        </p:spPr>
      </p:pic>
      <p:pic>
        <p:nvPicPr>
          <p:cNvPr id="10242" name="Picture 34">
            <a:extLst>
              <a:ext uri="{FF2B5EF4-FFF2-40B4-BE49-F238E27FC236}">
                <a16:creationId xmlns:a16="http://schemas.microsoft.com/office/drawing/2014/main" xmlns="" id="{02F83443-C5AB-F4EB-86D2-590620104EE2}"/>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929816" y="4798604"/>
            <a:ext cx="3696278" cy="2087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186978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A750D2E8-2942-46E0-89A8-B674ADF413F5}"/>
              </a:ext>
            </a:extLst>
          </p:cNvPr>
          <p:cNvSpPr txBox="1"/>
          <p:nvPr/>
        </p:nvSpPr>
        <p:spPr>
          <a:xfrm>
            <a:off x="738909" y="701576"/>
            <a:ext cx="6096000" cy="748923"/>
          </a:xfrm>
          <a:prstGeom prst="rect">
            <a:avLst/>
          </a:prstGeom>
          <a:noFill/>
        </p:spPr>
        <p:txBody>
          <a:bodyPr wrap="square">
            <a:spAutoFit/>
          </a:bodyPr>
          <a:lstStyle/>
          <a:p>
            <a:pPr algn="just">
              <a:spcAft>
                <a:spcPts val="800"/>
              </a:spcAft>
            </a:pPr>
            <a:r>
              <a:rPr lang="de-DE" sz="1800" b="1" dirty="0">
                <a:effectLst/>
                <a:latin typeface="Times New Roman" panose="02020603050405020304" pitchFamily="18" charset="0"/>
                <a:ea typeface="Calibri" panose="020F0502020204030204" pitchFamily="34" charset="0"/>
              </a:rPr>
              <a:t>Archeological Sites and Museums</a:t>
            </a:r>
            <a:endParaRPr lang="ro-RO" sz="1200" dirty="0">
              <a:effectLst/>
              <a:latin typeface="Tahoma" panose="020B0604030504040204" pitchFamily="34" charset="0"/>
              <a:ea typeface="Times New Roman" panose="02020603050405020304" pitchFamily="18" charset="0"/>
            </a:endParaRPr>
          </a:p>
          <a:p>
            <a:pPr algn="just">
              <a:spcAft>
                <a:spcPts val="800"/>
              </a:spcAft>
            </a:pPr>
            <a:r>
              <a:rPr lang="de-DE" sz="1800" b="1" dirty="0">
                <a:effectLst/>
                <a:latin typeface="Times New Roman" panose="02020603050405020304" pitchFamily="18" charset="0"/>
                <a:ea typeface="Calibri" panose="020F0502020204030204" pitchFamily="34" charset="0"/>
              </a:rPr>
              <a:t>8. Durankulak</a:t>
            </a:r>
            <a:endParaRPr lang="ro-RO" sz="1800" dirty="0">
              <a:effectLst/>
              <a:latin typeface="Tahoma" panose="020B0604030504040204" pitchFamily="34" charset="0"/>
              <a:ea typeface="Times New Roman" panose="02020603050405020304" pitchFamily="18" charset="0"/>
            </a:endParaRPr>
          </a:p>
        </p:txBody>
      </p:sp>
      <p:pic>
        <p:nvPicPr>
          <p:cNvPr id="3" name="Picture 2">
            <a:extLst>
              <a:ext uri="{FF2B5EF4-FFF2-40B4-BE49-F238E27FC236}">
                <a16:creationId xmlns:a16="http://schemas.microsoft.com/office/drawing/2014/main" xmlns="" id="{D4406E26-6A66-C046-99A9-E92E6533F6C6}"/>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687782" y="1270471"/>
            <a:ext cx="9504218" cy="5519075"/>
          </a:xfrm>
          <a:prstGeom prst="rect">
            <a:avLst/>
          </a:prstGeom>
        </p:spPr>
      </p:pic>
    </p:spTree>
    <p:extLst>
      <p:ext uri="{BB962C8B-B14F-4D97-AF65-F5344CB8AC3E}">
        <p14:creationId xmlns:p14="http://schemas.microsoft.com/office/powerpoint/2010/main" val="20400512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A750D2E8-2942-46E0-89A8-B674ADF413F5}"/>
              </a:ext>
            </a:extLst>
          </p:cNvPr>
          <p:cNvSpPr txBox="1"/>
          <p:nvPr/>
        </p:nvSpPr>
        <p:spPr>
          <a:xfrm>
            <a:off x="738909" y="701576"/>
            <a:ext cx="6096000" cy="748923"/>
          </a:xfrm>
          <a:prstGeom prst="rect">
            <a:avLst/>
          </a:prstGeom>
          <a:noFill/>
        </p:spPr>
        <p:txBody>
          <a:bodyPr wrap="square">
            <a:spAutoFit/>
          </a:bodyPr>
          <a:lstStyle/>
          <a:p>
            <a:pPr algn="just">
              <a:spcAft>
                <a:spcPts val="800"/>
              </a:spcAft>
            </a:pPr>
            <a:r>
              <a:rPr lang="de-DE" sz="1800" b="1" dirty="0">
                <a:effectLst/>
                <a:latin typeface="Times New Roman" panose="02020603050405020304" pitchFamily="18" charset="0"/>
                <a:ea typeface="Calibri" panose="020F0502020204030204" pitchFamily="34" charset="0"/>
              </a:rPr>
              <a:t>Archeological Sites and Museums</a:t>
            </a:r>
            <a:endParaRPr lang="ro-RO" sz="1200" dirty="0">
              <a:effectLst/>
              <a:latin typeface="Tahoma" panose="020B0604030504040204" pitchFamily="34" charset="0"/>
              <a:ea typeface="Times New Roman" panose="02020603050405020304" pitchFamily="18" charset="0"/>
            </a:endParaRPr>
          </a:p>
          <a:p>
            <a:pPr algn="just">
              <a:spcAft>
                <a:spcPts val="800"/>
              </a:spcAft>
            </a:pPr>
            <a:r>
              <a:rPr lang="de-DE" sz="1800" b="1" dirty="0">
                <a:effectLst/>
                <a:latin typeface="Times New Roman" panose="02020603050405020304" pitchFamily="18" charset="0"/>
                <a:ea typeface="Calibri" panose="020F0502020204030204" pitchFamily="34" charset="0"/>
              </a:rPr>
              <a:t>8. Durankulak</a:t>
            </a:r>
            <a:endParaRPr lang="ro-RO" sz="1800" dirty="0">
              <a:effectLst/>
              <a:latin typeface="Tahoma" panose="020B0604030504040204" pitchFamily="34" charset="0"/>
              <a:ea typeface="Times New Roman" panose="02020603050405020304" pitchFamily="18" charset="0"/>
            </a:endParaRPr>
          </a:p>
        </p:txBody>
      </p:sp>
      <p:pic>
        <p:nvPicPr>
          <p:cNvPr id="3" name="Picture 2">
            <a:extLst>
              <a:ext uri="{FF2B5EF4-FFF2-40B4-BE49-F238E27FC236}">
                <a16:creationId xmlns:a16="http://schemas.microsoft.com/office/drawing/2014/main" xmlns="" id="{BCAD3D40-3E65-44C4-B22F-59554E03F510}"/>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4419600" y="212868"/>
            <a:ext cx="3352800" cy="2475262"/>
          </a:xfrm>
          <a:prstGeom prst="rect">
            <a:avLst/>
          </a:prstGeom>
        </p:spPr>
      </p:pic>
      <p:pic>
        <p:nvPicPr>
          <p:cNvPr id="6" name="Picture 5">
            <a:extLst>
              <a:ext uri="{FF2B5EF4-FFF2-40B4-BE49-F238E27FC236}">
                <a16:creationId xmlns:a16="http://schemas.microsoft.com/office/drawing/2014/main" xmlns="" id="{447B27F2-377B-4B48-BBF5-EB3B4D12CE49}"/>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249724" y="212868"/>
            <a:ext cx="3300349" cy="2475262"/>
          </a:xfrm>
          <a:prstGeom prst="rect">
            <a:avLst/>
          </a:prstGeom>
        </p:spPr>
      </p:pic>
      <p:pic>
        <p:nvPicPr>
          <p:cNvPr id="10" name="Picture 9">
            <a:extLst>
              <a:ext uri="{FF2B5EF4-FFF2-40B4-BE49-F238E27FC236}">
                <a16:creationId xmlns:a16="http://schemas.microsoft.com/office/drawing/2014/main" xmlns="" id="{E5F106C8-3918-4A99-B204-BDFDCDD1FCDA}"/>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00990" y="2636741"/>
            <a:ext cx="3928439" cy="2578038"/>
          </a:xfrm>
          <a:prstGeom prst="rect">
            <a:avLst/>
          </a:prstGeom>
        </p:spPr>
      </p:pic>
      <p:pic>
        <p:nvPicPr>
          <p:cNvPr id="11266" name="Picture 29">
            <a:extLst>
              <a:ext uri="{FF2B5EF4-FFF2-40B4-BE49-F238E27FC236}">
                <a16:creationId xmlns:a16="http://schemas.microsoft.com/office/drawing/2014/main" xmlns="" id="{F638EC1E-147E-337E-91DB-81AF5C505C09}"/>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4419600" y="2797047"/>
            <a:ext cx="3332162" cy="225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7" name="Picture 30" descr="Durankulak, stone foundations">
            <a:extLst>
              <a:ext uri="{FF2B5EF4-FFF2-40B4-BE49-F238E27FC236}">
                <a16:creationId xmlns:a16="http://schemas.microsoft.com/office/drawing/2014/main" xmlns="" id="{14CD7585-E5F5-675A-D52D-BF9523EA46FE}"/>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8249724" y="2932112"/>
            <a:ext cx="3507868" cy="2282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31354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6">
            <a:extLst>
              <a:ext uri="{FF2B5EF4-FFF2-40B4-BE49-F238E27FC236}">
                <a16:creationId xmlns:a16="http://schemas.microsoft.com/office/drawing/2014/main" xmlns="" id="{443ADC79-E1D5-ACE6-A4E9-65B240DF6525}"/>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4595813" cy="299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3" name="Picture 24">
            <a:extLst>
              <a:ext uri="{FF2B5EF4-FFF2-40B4-BE49-F238E27FC236}">
                <a16:creationId xmlns:a16="http://schemas.microsoft.com/office/drawing/2014/main" xmlns="" id="{298D87DB-B6FD-C992-D9CA-3C6F6E30E83E}"/>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475412" y="0"/>
            <a:ext cx="5716588" cy="321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4" name="Picture 22">
            <a:extLst>
              <a:ext uri="{FF2B5EF4-FFF2-40B4-BE49-F238E27FC236}">
                <a16:creationId xmlns:a16="http://schemas.microsoft.com/office/drawing/2014/main" xmlns="" id="{9ABF3890-E8D0-0AF2-E553-F6BA4A6B69B8}"/>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0" y="3631479"/>
            <a:ext cx="5224462" cy="3443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555326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5">
            <a:extLst>
              <a:ext uri="{FF2B5EF4-FFF2-40B4-BE49-F238E27FC236}">
                <a16:creationId xmlns:a16="http://schemas.microsoft.com/office/drawing/2014/main" xmlns="" id="{1C5F5D35-9AF2-EFB4-FB8B-FEAD8391D755}"/>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2588205" cy="2273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4" name="Picture 23">
            <a:extLst>
              <a:ext uri="{FF2B5EF4-FFF2-40B4-BE49-F238E27FC236}">
                <a16:creationId xmlns:a16="http://schemas.microsoft.com/office/drawing/2014/main" xmlns="" id="{70937AC4-0ECE-020F-A96A-80D6C08279F3}"/>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69430" y="4206731"/>
            <a:ext cx="4369951" cy="2547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6" name="Picture 21">
            <a:extLst>
              <a:ext uri="{FF2B5EF4-FFF2-40B4-BE49-F238E27FC236}">
                <a16:creationId xmlns:a16="http://schemas.microsoft.com/office/drawing/2014/main" xmlns="" id="{D5FCB383-33C5-49E1-3A9A-4EC92360E735}"/>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6842" y="2319431"/>
            <a:ext cx="2327564" cy="1841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7" name="Picture 20">
            <a:extLst>
              <a:ext uri="{FF2B5EF4-FFF2-40B4-BE49-F238E27FC236}">
                <a16:creationId xmlns:a16="http://schemas.microsoft.com/office/drawing/2014/main" xmlns="" id="{92D59F17-4859-204A-64BB-54AA17CC9276}"/>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4539381" y="3184525"/>
            <a:ext cx="5708650" cy="367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8" name="Picture 19">
            <a:extLst>
              <a:ext uri="{FF2B5EF4-FFF2-40B4-BE49-F238E27FC236}">
                <a16:creationId xmlns:a16="http://schemas.microsoft.com/office/drawing/2014/main" xmlns="" id="{E4C53FCA-E5DB-78CA-B344-6C78920345BA}"/>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2804386" y="0"/>
            <a:ext cx="2892427" cy="2011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9" name="Picture 18">
            <a:extLst>
              <a:ext uri="{FF2B5EF4-FFF2-40B4-BE49-F238E27FC236}">
                <a16:creationId xmlns:a16="http://schemas.microsoft.com/office/drawing/2014/main" xmlns="" id="{09A28DDA-A7D3-0800-6DED-519B4540DC10}"/>
              </a:ext>
            </a:extLst>
          </p:cNvPr>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5912994" y="84719"/>
            <a:ext cx="2337239" cy="1841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0" name="Picture 17">
            <a:extLst>
              <a:ext uri="{FF2B5EF4-FFF2-40B4-BE49-F238E27FC236}">
                <a16:creationId xmlns:a16="http://schemas.microsoft.com/office/drawing/2014/main" xmlns="" id="{8A429D7F-06DD-0DAD-5F92-38212B4BA1CE}"/>
              </a:ext>
            </a:extLst>
          </p:cNvPr>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4539381" y="1907797"/>
            <a:ext cx="2337239" cy="1307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1" name="Picture 16">
            <a:extLst>
              <a:ext uri="{FF2B5EF4-FFF2-40B4-BE49-F238E27FC236}">
                <a16:creationId xmlns:a16="http://schemas.microsoft.com/office/drawing/2014/main" xmlns="" id="{00A5089C-3AD5-96ED-E5EB-7F7509F2C983}"/>
              </a:ext>
            </a:extLst>
          </p:cNvPr>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8494449" y="638117"/>
            <a:ext cx="3670709" cy="2216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277546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F42C366-A836-4314-A1DC-A05352E706BF}"/>
              </a:ext>
            </a:extLst>
          </p:cNvPr>
          <p:cNvSpPr txBox="1"/>
          <p:nvPr/>
        </p:nvSpPr>
        <p:spPr>
          <a:xfrm>
            <a:off x="443346" y="2218223"/>
            <a:ext cx="5430981" cy="5304016"/>
          </a:xfrm>
          <a:prstGeom prst="rect">
            <a:avLst/>
          </a:prstGeom>
          <a:noFill/>
        </p:spPr>
        <p:txBody>
          <a:bodyPr wrap="square">
            <a:spAutoFit/>
          </a:bodyPr>
          <a:lstStyle/>
          <a:p>
            <a:pPr algn="just">
              <a:spcAft>
                <a:spcPts val="800"/>
              </a:spcAft>
            </a:pPr>
            <a:r>
              <a:rPr lang="en-US" u="none" strike="noStrike" dirty="0">
                <a:solidFill>
                  <a:srgbClr val="000000"/>
                </a:solidFill>
                <a:effectLst/>
                <a:latin typeface="Times New Roman" panose="02020603050405020304" pitchFamily="18" charset="0"/>
                <a:ea typeface="Times New Roman" panose="02020603050405020304" pitchFamily="18" charset="0"/>
                <a:hlinkClick r:id="rId2" tooltip="Ancient Town Poros..."/>
              </a:rPr>
              <a:t>Ancient Town Poros</a:t>
            </a:r>
            <a:endParaRPr lang="ro-RO" dirty="0">
              <a:effectLst/>
              <a:latin typeface="Tahoma" panose="020B0604030504040204" pitchFamily="34" charset="0"/>
              <a:ea typeface="Times New Roman" panose="02020603050405020304" pitchFamily="18" charset="0"/>
            </a:endParaRPr>
          </a:p>
          <a:p>
            <a:pPr algn="just">
              <a:spcAft>
                <a:spcPts val="800"/>
              </a:spcAft>
            </a:pPr>
            <a:r>
              <a:rPr lang="en-US" u="none" strike="noStrike" dirty="0">
                <a:solidFill>
                  <a:srgbClr val="000000"/>
                </a:solidFill>
                <a:effectLst/>
                <a:latin typeface="Times New Roman" panose="02020603050405020304" pitchFamily="18" charset="0"/>
                <a:ea typeface="Times New Roman" panose="02020603050405020304" pitchFamily="18" charset="0"/>
                <a:hlinkClick r:id="rId3" tooltip="Ancient and medieval city Akve Khalide..."/>
              </a:rPr>
              <a:t>Ancient and medieval city </a:t>
            </a:r>
            <a:r>
              <a:rPr lang="en-US" u="none" strike="noStrike" dirty="0" err="1">
                <a:solidFill>
                  <a:srgbClr val="000000"/>
                </a:solidFill>
                <a:effectLst/>
                <a:latin typeface="Times New Roman" panose="02020603050405020304" pitchFamily="18" charset="0"/>
                <a:ea typeface="Times New Roman" panose="02020603050405020304" pitchFamily="18" charset="0"/>
                <a:hlinkClick r:id="rId3" tooltip="Ancient and medieval city Akve Khalide..."/>
              </a:rPr>
              <a:t>Akve</a:t>
            </a:r>
            <a:r>
              <a:rPr lang="en-US" u="none" strike="noStrike" dirty="0">
                <a:solidFill>
                  <a:srgbClr val="000000"/>
                </a:solidFill>
                <a:effectLst/>
                <a:latin typeface="Times New Roman" panose="02020603050405020304" pitchFamily="18" charset="0"/>
                <a:ea typeface="Times New Roman" panose="02020603050405020304" pitchFamily="18" charset="0"/>
                <a:hlinkClick r:id="rId3" tooltip="Ancient and medieval city Akve Khalide..."/>
              </a:rPr>
              <a:t> </a:t>
            </a:r>
            <a:r>
              <a:rPr lang="en-US" u="none" strike="noStrike" dirty="0" err="1">
                <a:solidFill>
                  <a:srgbClr val="000000"/>
                </a:solidFill>
                <a:effectLst/>
                <a:latin typeface="Times New Roman" panose="02020603050405020304" pitchFamily="18" charset="0"/>
                <a:ea typeface="Times New Roman" panose="02020603050405020304" pitchFamily="18" charset="0"/>
                <a:hlinkClick r:id="rId3" tooltip="Ancient and medieval city Akve Khalide..."/>
              </a:rPr>
              <a:t>Khalide</a:t>
            </a:r>
            <a:endParaRPr lang="ro-RO" dirty="0">
              <a:effectLst/>
              <a:latin typeface="Tahoma" panose="020B0604030504040204" pitchFamily="34" charset="0"/>
              <a:ea typeface="Times New Roman" panose="02020603050405020304" pitchFamily="18" charset="0"/>
            </a:endParaRPr>
          </a:p>
          <a:p>
            <a:pPr algn="just">
              <a:spcAft>
                <a:spcPts val="800"/>
              </a:spcAft>
            </a:pPr>
            <a:r>
              <a:rPr lang="en-US" u="none" strike="noStrike" dirty="0">
                <a:solidFill>
                  <a:srgbClr val="000000"/>
                </a:solidFill>
                <a:effectLst/>
                <a:latin typeface="Times New Roman" panose="02020603050405020304" pitchFamily="18" charset="0"/>
                <a:ea typeface="Times New Roman" panose="02020603050405020304" pitchFamily="18" charset="0"/>
                <a:hlinkClick r:id="rId4" tooltip="Archaeological Museum - Varna..."/>
              </a:rPr>
              <a:t>Archaeological Museum - Varna</a:t>
            </a:r>
            <a:endParaRPr lang="ro-RO" dirty="0">
              <a:effectLst/>
              <a:latin typeface="Tahoma" panose="020B0604030504040204" pitchFamily="34" charset="0"/>
              <a:ea typeface="Times New Roman" panose="02020603050405020304" pitchFamily="18" charset="0"/>
            </a:endParaRPr>
          </a:p>
          <a:p>
            <a:pPr algn="just">
              <a:spcAft>
                <a:spcPts val="800"/>
              </a:spcAft>
            </a:pPr>
            <a:r>
              <a:rPr lang="en-US" u="none" strike="noStrike" dirty="0">
                <a:solidFill>
                  <a:srgbClr val="000000"/>
                </a:solidFill>
                <a:effectLst/>
                <a:latin typeface="Times New Roman" panose="02020603050405020304" pitchFamily="18" charset="0"/>
                <a:ea typeface="Times New Roman" panose="02020603050405020304" pitchFamily="18" charset="0"/>
                <a:hlinkClick r:id="rId5" tooltip="Maritime Museum, City of Varna..."/>
              </a:rPr>
              <a:t>Maritime Museum, City of Varna</a:t>
            </a:r>
            <a:endParaRPr lang="ro-RO" dirty="0">
              <a:effectLst/>
              <a:latin typeface="Tahoma" panose="020B0604030504040204" pitchFamily="34" charset="0"/>
              <a:ea typeface="Times New Roman" panose="02020603050405020304" pitchFamily="18" charset="0"/>
            </a:endParaRPr>
          </a:p>
          <a:p>
            <a:pPr algn="just">
              <a:spcAft>
                <a:spcPts val="800"/>
              </a:spcAft>
            </a:pPr>
            <a:r>
              <a:rPr lang="en-US" u="none" strike="noStrike" dirty="0" err="1">
                <a:solidFill>
                  <a:srgbClr val="000000"/>
                </a:solidFill>
                <a:effectLst/>
                <a:latin typeface="Times New Roman" panose="02020603050405020304" pitchFamily="18" charset="0"/>
                <a:ea typeface="Times New Roman" panose="02020603050405020304" pitchFamily="18" charset="0"/>
                <a:hlinkClick r:id="rId6" tooltip="Kaliakra Fortress..."/>
              </a:rPr>
              <a:t>Kaliakra</a:t>
            </a:r>
            <a:r>
              <a:rPr lang="en-US" u="none" strike="noStrike" dirty="0">
                <a:solidFill>
                  <a:srgbClr val="000000"/>
                </a:solidFill>
                <a:effectLst/>
                <a:latin typeface="Times New Roman" panose="02020603050405020304" pitchFamily="18" charset="0"/>
                <a:ea typeface="Times New Roman" panose="02020603050405020304" pitchFamily="18" charset="0"/>
                <a:hlinkClick r:id="rId6" tooltip="Kaliakra Fortress..."/>
              </a:rPr>
              <a:t> Fortress</a:t>
            </a:r>
            <a:endParaRPr lang="ro-RO" dirty="0">
              <a:effectLst/>
              <a:latin typeface="Tahoma" panose="020B0604030504040204" pitchFamily="34" charset="0"/>
              <a:ea typeface="Times New Roman" panose="02020603050405020304" pitchFamily="18" charset="0"/>
            </a:endParaRPr>
          </a:p>
          <a:p>
            <a:pPr algn="just">
              <a:spcAft>
                <a:spcPts val="800"/>
              </a:spcAft>
            </a:pPr>
            <a:r>
              <a:rPr lang="en-US" u="none" strike="noStrike" dirty="0">
                <a:solidFill>
                  <a:srgbClr val="000000"/>
                </a:solidFill>
                <a:effectLst/>
                <a:latin typeface="Times New Roman" panose="02020603050405020304" pitchFamily="18" charset="0"/>
                <a:ea typeface="Times New Roman" panose="02020603050405020304" pitchFamily="18" charset="0"/>
                <a:hlinkClick r:id="rId7" tooltip="Fortress Kastritsi - Evksinograd..."/>
              </a:rPr>
              <a:t>Fortress </a:t>
            </a:r>
            <a:r>
              <a:rPr lang="en-US" u="none" strike="noStrike" dirty="0" err="1">
                <a:solidFill>
                  <a:srgbClr val="000000"/>
                </a:solidFill>
                <a:effectLst/>
                <a:latin typeface="Times New Roman" panose="02020603050405020304" pitchFamily="18" charset="0"/>
                <a:ea typeface="Times New Roman" panose="02020603050405020304" pitchFamily="18" charset="0"/>
                <a:hlinkClick r:id="rId7" tooltip="Fortress Kastritsi - Evksinograd..."/>
              </a:rPr>
              <a:t>Kastritsi</a:t>
            </a:r>
            <a:r>
              <a:rPr lang="en-US" u="none" strike="noStrike" dirty="0">
                <a:solidFill>
                  <a:srgbClr val="000000"/>
                </a:solidFill>
                <a:effectLst/>
                <a:latin typeface="Times New Roman" panose="02020603050405020304" pitchFamily="18" charset="0"/>
                <a:ea typeface="Times New Roman" panose="02020603050405020304" pitchFamily="18" charset="0"/>
                <a:hlinkClick r:id="rId7" tooltip="Fortress Kastritsi - Evksinograd..."/>
              </a:rPr>
              <a:t> - </a:t>
            </a:r>
            <a:r>
              <a:rPr lang="en-US" u="none" strike="noStrike" dirty="0" err="1">
                <a:solidFill>
                  <a:srgbClr val="000000"/>
                </a:solidFill>
                <a:effectLst/>
                <a:latin typeface="Times New Roman" panose="02020603050405020304" pitchFamily="18" charset="0"/>
                <a:ea typeface="Times New Roman" panose="02020603050405020304" pitchFamily="18" charset="0"/>
                <a:hlinkClick r:id="rId7" tooltip="Fortress Kastritsi - Evksinograd..."/>
              </a:rPr>
              <a:t>Evksinograd</a:t>
            </a:r>
            <a:endParaRPr lang="ro-RO" dirty="0">
              <a:effectLst/>
              <a:latin typeface="Tahoma" panose="020B0604030504040204" pitchFamily="34" charset="0"/>
              <a:ea typeface="Times New Roman" panose="02020603050405020304" pitchFamily="18" charset="0"/>
            </a:endParaRPr>
          </a:p>
          <a:p>
            <a:pPr algn="just">
              <a:spcAft>
                <a:spcPts val="800"/>
              </a:spcAft>
            </a:pPr>
            <a:r>
              <a:rPr lang="en-US" u="none" strike="noStrike" dirty="0">
                <a:solidFill>
                  <a:srgbClr val="000000"/>
                </a:solidFill>
                <a:effectLst/>
                <a:latin typeface="Times New Roman" panose="02020603050405020304" pitchFamily="18" charset="0"/>
                <a:ea typeface="Times New Roman" panose="02020603050405020304" pitchFamily="18" charset="0"/>
                <a:hlinkClick r:id="rId8" tooltip="Fortress Yaylata..."/>
              </a:rPr>
              <a:t>Fortress </a:t>
            </a:r>
            <a:r>
              <a:rPr lang="en-US" u="none" strike="noStrike" dirty="0" err="1">
                <a:solidFill>
                  <a:srgbClr val="000000"/>
                </a:solidFill>
                <a:effectLst/>
                <a:latin typeface="Times New Roman" panose="02020603050405020304" pitchFamily="18" charset="0"/>
                <a:ea typeface="Times New Roman" panose="02020603050405020304" pitchFamily="18" charset="0"/>
                <a:hlinkClick r:id="rId8" tooltip="Fortress Yaylata..."/>
              </a:rPr>
              <a:t>Yaylata</a:t>
            </a:r>
            <a:endParaRPr lang="ro-RO" dirty="0">
              <a:effectLst/>
              <a:latin typeface="Tahoma" panose="020B0604030504040204" pitchFamily="34" charset="0"/>
              <a:ea typeface="Times New Roman" panose="02020603050405020304" pitchFamily="18" charset="0"/>
            </a:endParaRPr>
          </a:p>
          <a:p>
            <a:pPr algn="just">
              <a:spcAft>
                <a:spcPts val="800"/>
              </a:spcAft>
            </a:pPr>
            <a:r>
              <a:rPr lang="en-US" u="none" strike="noStrike" dirty="0">
                <a:solidFill>
                  <a:srgbClr val="000000"/>
                </a:solidFill>
                <a:effectLst/>
                <a:latin typeface="Times New Roman" panose="02020603050405020304" pitchFamily="18" charset="0"/>
                <a:ea typeface="Times New Roman" panose="02020603050405020304" pitchFamily="18" charset="0"/>
                <a:hlinkClick r:id="rId9" tooltip="Late Antiquity and Medieval Fortress, Ahtopol..."/>
              </a:rPr>
              <a:t>Late Antiquity and Medieval Fortress, </a:t>
            </a:r>
            <a:r>
              <a:rPr lang="en-US" u="none" strike="noStrike" dirty="0" err="1">
                <a:solidFill>
                  <a:srgbClr val="000000"/>
                </a:solidFill>
                <a:effectLst/>
                <a:latin typeface="Times New Roman" panose="02020603050405020304" pitchFamily="18" charset="0"/>
                <a:ea typeface="Times New Roman" panose="02020603050405020304" pitchFamily="18" charset="0"/>
                <a:hlinkClick r:id="rId9" tooltip="Late Antiquity and Medieval Fortress, Ahtopol..."/>
              </a:rPr>
              <a:t>Ahtopol</a:t>
            </a:r>
            <a:endParaRPr lang="ro-RO" dirty="0">
              <a:effectLst/>
              <a:latin typeface="Tahoma" panose="020B0604030504040204" pitchFamily="34" charset="0"/>
              <a:ea typeface="Times New Roman" panose="02020603050405020304" pitchFamily="18" charset="0"/>
            </a:endParaRPr>
          </a:p>
          <a:p>
            <a:pPr algn="just">
              <a:spcAft>
                <a:spcPts val="800"/>
              </a:spcAft>
            </a:pPr>
            <a:r>
              <a:rPr lang="en-US" u="none" strike="noStrike" dirty="0" err="1">
                <a:solidFill>
                  <a:srgbClr val="000000"/>
                </a:solidFill>
                <a:effectLst/>
                <a:latin typeface="Times New Roman" panose="02020603050405020304" pitchFamily="18" charset="0"/>
                <a:ea typeface="Times New Roman" panose="02020603050405020304" pitchFamily="18" charset="0"/>
                <a:hlinkClick r:id="rId10" tooltip="Nesebar Architectural-Historical Reserve..."/>
              </a:rPr>
              <a:t>Nesebar</a:t>
            </a:r>
            <a:r>
              <a:rPr lang="en-US" u="none" strike="noStrike" dirty="0">
                <a:solidFill>
                  <a:srgbClr val="000000"/>
                </a:solidFill>
                <a:effectLst/>
                <a:latin typeface="Times New Roman" panose="02020603050405020304" pitchFamily="18" charset="0"/>
                <a:ea typeface="Times New Roman" panose="02020603050405020304" pitchFamily="18" charset="0"/>
                <a:hlinkClick r:id="rId10" tooltip="Nesebar Architectural-Historical Reserve..."/>
              </a:rPr>
              <a:t> Architectural-Historical Reserve</a:t>
            </a:r>
            <a:endParaRPr lang="en-US" u="none" strike="noStrike" dirty="0">
              <a:solidFill>
                <a:srgbClr val="000000"/>
              </a:solidFill>
              <a:effectLst/>
              <a:latin typeface="Times New Roman" panose="02020603050405020304" pitchFamily="18" charset="0"/>
              <a:ea typeface="Times New Roman" panose="02020603050405020304" pitchFamily="18" charset="0"/>
            </a:endParaRPr>
          </a:p>
          <a:p>
            <a:pPr algn="just">
              <a:spcAft>
                <a:spcPts val="800"/>
              </a:spcAft>
            </a:pPr>
            <a:r>
              <a:rPr lang="en-US" sz="1800" u="none" strike="noStrike" dirty="0">
                <a:solidFill>
                  <a:srgbClr val="000000"/>
                </a:solidFill>
                <a:effectLst/>
                <a:latin typeface="Times New Roman" panose="02020603050405020304" pitchFamily="18" charset="0"/>
                <a:ea typeface="Times New Roman" panose="02020603050405020304" pitchFamily="18" charset="0"/>
                <a:hlinkClick r:id="rId11" tooltip="St. Anastasia Island..."/>
              </a:rPr>
              <a:t>St. Anastasia Island</a:t>
            </a:r>
            <a:endParaRPr lang="ro-RO" sz="1800" dirty="0">
              <a:effectLst/>
              <a:latin typeface="Tahoma" panose="020B0604030504040204" pitchFamily="34" charset="0"/>
              <a:ea typeface="Times New Roman" panose="02020603050405020304" pitchFamily="18" charset="0"/>
            </a:endParaRPr>
          </a:p>
          <a:p>
            <a:pPr algn="just">
              <a:spcAft>
                <a:spcPts val="800"/>
              </a:spcAft>
            </a:pPr>
            <a:r>
              <a:rPr lang="en-US" sz="1800" u="none" strike="noStrike" dirty="0">
                <a:solidFill>
                  <a:srgbClr val="000000"/>
                </a:solidFill>
                <a:effectLst/>
                <a:latin typeface="Times New Roman" panose="02020603050405020304" pitchFamily="18" charset="0"/>
                <a:ea typeface="Times New Roman" panose="02020603050405020304" pitchFamily="18" charset="0"/>
                <a:hlinkClick r:id="rId12" tooltip="Roman Baths, Varna..."/>
              </a:rPr>
              <a:t>Roman Baths, Varna</a:t>
            </a:r>
            <a:endParaRPr lang="ro-RO" sz="1800" dirty="0">
              <a:effectLst/>
              <a:latin typeface="Tahoma" panose="020B0604030504040204" pitchFamily="34" charset="0"/>
              <a:ea typeface="Times New Roman" panose="02020603050405020304" pitchFamily="18" charset="0"/>
            </a:endParaRPr>
          </a:p>
          <a:p>
            <a:pPr algn="just">
              <a:spcAft>
                <a:spcPts val="800"/>
              </a:spcAft>
            </a:pPr>
            <a:r>
              <a:rPr lang="en-US" sz="1800" u="none" strike="noStrike" dirty="0" err="1">
                <a:solidFill>
                  <a:srgbClr val="000000"/>
                </a:solidFill>
                <a:effectLst/>
                <a:latin typeface="Times New Roman" panose="02020603050405020304" pitchFamily="18" charset="0"/>
                <a:ea typeface="Times New Roman" panose="02020603050405020304" pitchFamily="18" charset="0"/>
                <a:hlinkClick r:id="rId13" tooltip="Sozopol..."/>
              </a:rPr>
              <a:t>Sozopol</a:t>
            </a:r>
            <a:endParaRPr lang="ro-RO" sz="1800" dirty="0">
              <a:effectLst/>
              <a:latin typeface="Tahoma" panose="020B0604030504040204" pitchFamily="34" charset="0"/>
              <a:ea typeface="Times New Roman" panose="02020603050405020304" pitchFamily="18" charset="0"/>
            </a:endParaRPr>
          </a:p>
          <a:p>
            <a:pPr algn="just">
              <a:spcAft>
                <a:spcPts val="800"/>
              </a:spcAft>
            </a:pPr>
            <a:endParaRPr lang="ro-RO" dirty="0">
              <a:effectLst/>
              <a:latin typeface="Tahoma" panose="020B0604030504040204" pitchFamily="34" charset="0"/>
              <a:ea typeface="Times New Roman" panose="02020603050405020304" pitchFamily="18" charset="0"/>
            </a:endParaRPr>
          </a:p>
          <a:p>
            <a:pPr algn="just">
              <a:spcAft>
                <a:spcPts val="800"/>
              </a:spcAft>
            </a:pPr>
            <a:endParaRPr lang="en-US" u="none" strike="noStrike" dirty="0">
              <a:solidFill>
                <a:srgbClr val="000000"/>
              </a:solidFill>
              <a:effectLst/>
              <a:latin typeface="Times New Roman" panose="02020603050405020304" pitchFamily="18" charset="0"/>
              <a:ea typeface="Times New Roman" panose="02020603050405020304" pitchFamily="18" charset="0"/>
              <a:hlinkClick r:id="rId11" tooltip="St. Anastasia Island..."/>
            </a:endParaRPr>
          </a:p>
        </p:txBody>
      </p:sp>
      <p:sp>
        <p:nvSpPr>
          <p:cNvPr id="6" name="TextBox 5">
            <a:extLst>
              <a:ext uri="{FF2B5EF4-FFF2-40B4-BE49-F238E27FC236}">
                <a16:creationId xmlns:a16="http://schemas.microsoft.com/office/drawing/2014/main" xmlns="" id="{C963897C-785D-4BC1-895F-E939B8F6EECC}"/>
              </a:ext>
            </a:extLst>
          </p:cNvPr>
          <p:cNvSpPr txBox="1"/>
          <p:nvPr/>
        </p:nvSpPr>
        <p:spPr>
          <a:xfrm>
            <a:off x="5874326" y="2218223"/>
            <a:ext cx="6096000" cy="4062651"/>
          </a:xfrm>
          <a:prstGeom prst="rect">
            <a:avLst/>
          </a:prstGeom>
          <a:noFill/>
        </p:spPr>
        <p:txBody>
          <a:bodyPr wrap="square">
            <a:spAutoFit/>
          </a:bodyPr>
          <a:lstStyle/>
          <a:p>
            <a:pPr algn="just">
              <a:spcAft>
                <a:spcPts val="800"/>
              </a:spcAft>
            </a:pPr>
            <a:r>
              <a:rPr lang="en-US" sz="1800" u="none" strike="noStrike" dirty="0">
                <a:solidFill>
                  <a:srgbClr val="000000"/>
                </a:solidFill>
                <a:effectLst/>
                <a:latin typeface="Times New Roman" panose="02020603050405020304" pitchFamily="18" charset="0"/>
                <a:ea typeface="Times New Roman" panose="02020603050405020304" pitchFamily="18" charset="0"/>
                <a:hlinkClick r:id="rId14" tooltip="Thracian Fortress Urdoviza, Kiten..."/>
              </a:rPr>
              <a:t>Thracian Fortress </a:t>
            </a:r>
            <a:r>
              <a:rPr lang="en-US" sz="1800" u="none" strike="noStrike" dirty="0" err="1">
                <a:solidFill>
                  <a:srgbClr val="000000"/>
                </a:solidFill>
                <a:effectLst/>
                <a:latin typeface="Times New Roman" panose="02020603050405020304" pitchFamily="18" charset="0"/>
                <a:ea typeface="Times New Roman" panose="02020603050405020304" pitchFamily="18" charset="0"/>
                <a:hlinkClick r:id="rId14" tooltip="Thracian Fortress Urdoviza, Kiten..."/>
              </a:rPr>
              <a:t>Urdoviza</a:t>
            </a:r>
            <a:r>
              <a:rPr lang="en-US" sz="1800" u="none" strike="noStrike" dirty="0">
                <a:solidFill>
                  <a:srgbClr val="000000"/>
                </a:solidFill>
                <a:effectLst/>
                <a:latin typeface="Times New Roman" panose="02020603050405020304" pitchFamily="18" charset="0"/>
                <a:ea typeface="Times New Roman" panose="02020603050405020304" pitchFamily="18" charset="0"/>
                <a:hlinkClick r:id="rId14" tooltip="Thracian Fortress Urdoviza, Kiten..."/>
              </a:rPr>
              <a:t>, </a:t>
            </a:r>
            <a:r>
              <a:rPr lang="en-US" sz="1800" u="none" strike="noStrike" dirty="0" err="1">
                <a:solidFill>
                  <a:srgbClr val="000000"/>
                </a:solidFill>
                <a:effectLst/>
                <a:latin typeface="Times New Roman" panose="02020603050405020304" pitchFamily="18" charset="0"/>
                <a:ea typeface="Times New Roman" panose="02020603050405020304" pitchFamily="18" charset="0"/>
                <a:hlinkClick r:id="rId14" tooltip="Thracian Fortress Urdoviza, Kiten..."/>
              </a:rPr>
              <a:t>Kiten</a:t>
            </a:r>
            <a:endParaRPr lang="ro-RO" sz="1800" dirty="0">
              <a:effectLst/>
              <a:latin typeface="Tahoma" panose="020B0604030504040204" pitchFamily="34" charset="0"/>
              <a:ea typeface="Times New Roman" panose="02020603050405020304" pitchFamily="18" charset="0"/>
            </a:endParaRPr>
          </a:p>
          <a:p>
            <a:pPr algn="just">
              <a:spcAft>
                <a:spcPts val="800"/>
              </a:spcAft>
            </a:pPr>
            <a:r>
              <a:rPr lang="en-US" sz="1800" u="none" strike="noStrike" dirty="0">
                <a:solidFill>
                  <a:srgbClr val="000000"/>
                </a:solidFill>
                <a:effectLst/>
                <a:latin typeface="Times New Roman" panose="02020603050405020304" pitchFamily="18" charset="0"/>
                <a:ea typeface="Times New Roman" panose="02020603050405020304" pitchFamily="18" charset="0"/>
                <a:hlinkClick r:id="rId15" tooltip="Thracian Sanctuary – Beglik Tash..."/>
              </a:rPr>
              <a:t>Thracian Sanctuary – </a:t>
            </a:r>
            <a:r>
              <a:rPr lang="en-US" sz="1800" u="none" strike="noStrike" dirty="0" err="1">
                <a:solidFill>
                  <a:srgbClr val="000000"/>
                </a:solidFill>
                <a:effectLst/>
                <a:latin typeface="Times New Roman" panose="02020603050405020304" pitchFamily="18" charset="0"/>
                <a:ea typeface="Times New Roman" panose="02020603050405020304" pitchFamily="18" charset="0"/>
                <a:hlinkClick r:id="rId15" tooltip="Thracian Sanctuary – Beglik Tash..."/>
              </a:rPr>
              <a:t>Beglik</a:t>
            </a:r>
            <a:r>
              <a:rPr lang="en-US" sz="1800" u="none" strike="noStrike" dirty="0">
                <a:solidFill>
                  <a:srgbClr val="000000"/>
                </a:solidFill>
                <a:effectLst/>
                <a:latin typeface="Times New Roman" panose="02020603050405020304" pitchFamily="18" charset="0"/>
                <a:ea typeface="Times New Roman" panose="02020603050405020304" pitchFamily="18" charset="0"/>
                <a:hlinkClick r:id="rId15" tooltip="Thracian Sanctuary – Beglik Tash..."/>
              </a:rPr>
              <a:t> Tash</a:t>
            </a:r>
            <a:endParaRPr lang="ro-RO" sz="1800" dirty="0">
              <a:effectLst/>
              <a:latin typeface="Tahoma" panose="020B0604030504040204" pitchFamily="34" charset="0"/>
              <a:ea typeface="Times New Roman" panose="02020603050405020304" pitchFamily="18" charset="0"/>
            </a:endParaRPr>
          </a:p>
          <a:p>
            <a:pPr algn="just">
              <a:spcAft>
                <a:spcPts val="800"/>
              </a:spcAft>
            </a:pPr>
            <a:r>
              <a:rPr lang="en-US" sz="1800" u="none" strike="noStrike" dirty="0" err="1">
                <a:solidFill>
                  <a:srgbClr val="000000"/>
                </a:solidFill>
                <a:effectLst/>
                <a:latin typeface="Times New Roman" panose="02020603050405020304" pitchFamily="18" charset="0"/>
                <a:ea typeface="Times New Roman" panose="02020603050405020304" pitchFamily="18" charset="0"/>
                <a:hlinkClick r:id="rId16" tooltip="Kibela Temple, Balchik..."/>
              </a:rPr>
              <a:t>Kibela</a:t>
            </a:r>
            <a:r>
              <a:rPr lang="en-US" sz="1800" u="none" strike="noStrike" dirty="0">
                <a:solidFill>
                  <a:srgbClr val="000000"/>
                </a:solidFill>
                <a:effectLst/>
                <a:latin typeface="Times New Roman" panose="02020603050405020304" pitchFamily="18" charset="0"/>
                <a:ea typeface="Times New Roman" panose="02020603050405020304" pitchFamily="18" charset="0"/>
                <a:hlinkClick r:id="rId16" tooltip="Kibela Temple, Balchik..."/>
              </a:rPr>
              <a:t> Temple, </a:t>
            </a:r>
            <a:r>
              <a:rPr lang="en-US" sz="1800" u="none" strike="noStrike" dirty="0" err="1">
                <a:solidFill>
                  <a:srgbClr val="000000"/>
                </a:solidFill>
                <a:effectLst/>
                <a:latin typeface="Times New Roman" panose="02020603050405020304" pitchFamily="18" charset="0"/>
                <a:ea typeface="Times New Roman" panose="02020603050405020304" pitchFamily="18" charset="0"/>
                <a:hlinkClick r:id="rId16" tooltip="Kibela Temple, Balchik..."/>
              </a:rPr>
              <a:t>Balchik</a:t>
            </a:r>
            <a:endParaRPr lang="ro-RO" sz="1800" dirty="0">
              <a:effectLst/>
              <a:latin typeface="Tahoma" panose="020B0604030504040204" pitchFamily="34" charset="0"/>
              <a:ea typeface="Times New Roman" panose="02020603050405020304" pitchFamily="18" charset="0"/>
            </a:endParaRPr>
          </a:p>
          <a:p>
            <a:pPr algn="just">
              <a:spcAft>
                <a:spcPts val="800"/>
              </a:spcAft>
            </a:pPr>
            <a:r>
              <a:rPr lang="en-US" sz="1800" u="none" strike="noStrike" dirty="0" err="1">
                <a:solidFill>
                  <a:srgbClr val="000000"/>
                </a:solidFill>
                <a:effectLst/>
                <a:latin typeface="Times New Roman" panose="02020603050405020304" pitchFamily="18" charset="0"/>
                <a:ea typeface="Times New Roman" panose="02020603050405020304" pitchFamily="18" charset="0"/>
                <a:hlinkClick r:id="rId17" tooltip="Asparuh's Rampart..."/>
              </a:rPr>
              <a:t>Asparuh's</a:t>
            </a:r>
            <a:r>
              <a:rPr lang="en-US" sz="1800" u="none" strike="noStrike" dirty="0">
                <a:solidFill>
                  <a:srgbClr val="000000"/>
                </a:solidFill>
                <a:effectLst/>
                <a:latin typeface="Times New Roman" panose="02020603050405020304" pitchFamily="18" charset="0"/>
                <a:ea typeface="Times New Roman" panose="02020603050405020304" pitchFamily="18" charset="0"/>
                <a:hlinkClick r:id="rId17" tooltip="Asparuh's Rampart..."/>
              </a:rPr>
              <a:t> Rampart</a:t>
            </a:r>
            <a:endParaRPr lang="ro-RO" sz="1800" dirty="0">
              <a:effectLst/>
              <a:latin typeface="Tahoma" panose="020B0604030504040204" pitchFamily="34" charset="0"/>
              <a:ea typeface="Times New Roman" panose="02020603050405020304" pitchFamily="18" charset="0"/>
            </a:endParaRPr>
          </a:p>
          <a:p>
            <a:pPr algn="just">
              <a:spcAft>
                <a:spcPts val="800"/>
              </a:spcAft>
            </a:pPr>
            <a:r>
              <a:rPr lang="en-US" sz="1800" u="none" strike="noStrike" dirty="0" err="1">
                <a:solidFill>
                  <a:srgbClr val="000000"/>
                </a:solidFill>
                <a:effectLst/>
                <a:latin typeface="Times New Roman" panose="02020603050405020304" pitchFamily="18" charset="0"/>
                <a:ea typeface="Times New Roman" panose="02020603050405020304" pitchFamily="18" charset="0"/>
                <a:hlinkClick r:id="rId18" tooltip="Byala..."/>
              </a:rPr>
              <a:t>Byala</a:t>
            </a:r>
            <a:endParaRPr lang="ro-RO" sz="1800" dirty="0">
              <a:effectLst/>
              <a:latin typeface="Tahoma" panose="020B0604030504040204" pitchFamily="34" charset="0"/>
              <a:ea typeface="Times New Roman" panose="02020603050405020304" pitchFamily="18" charset="0"/>
            </a:endParaRPr>
          </a:p>
          <a:p>
            <a:pPr algn="just">
              <a:spcAft>
                <a:spcPts val="800"/>
              </a:spcAft>
            </a:pPr>
            <a:r>
              <a:rPr lang="en-US" sz="1800" u="none" strike="noStrike" dirty="0">
                <a:solidFill>
                  <a:srgbClr val="000000"/>
                </a:solidFill>
                <a:effectLst/>
                <a:latin typeface="Times New Roman" panose="02020603050405020304" pitchFamily="18" charset="0"/>
                <a:ea typeface="Times New Roman" panose="02020603050405020304" pitchFamily="18" charset="0"/>
                <a:hlinkClick r:id="rId19" tooltip="Historical Museum, Primorsko..."/>
              </a:rPr>
              <a:t>Historical Museum, </a:t>
            </a:r>
            <a:r>
              <a:rPr lang="en-US" sz="1800" u="none" strike="noStrike" dirty="0" err="1">
                <a:solidFill>
                  <a:srgbClr val="000000"/>
                </a:solidFill>
                <a:effectLst/>
                <a:latin typeface="Times New Roman" panose="02020603050405020304" pitchFamily="18" charset="0"/>
                <a:ea typeface="Times New Roman" panose="02020603050405020304" pitchFamily="18" charset="0"/>
                <a:hlinkClick r:id="rId19" tooltip="Historical Museum, Primorsko..."/>
              </a:rPr>
              <a:t>Primorsko</a:t>
            </a:r>
            <a:endParaRPr lang="ro-RO" sz="1800" dirty="0">
              <a:effectLst/>
              <a:latin typeface="Tahoma" panose="020B0604030504040204" pitchFamily="34" charset="0"/>
              <a:ea typeface="Times New Roman" panose="02020603050405020304" pitchFamily="18" charset="0"/>
            </a:endParaRPr>
          </a:p>
          <a:p>
            <a:pPr algn="just">
              <a:spcAft>
                <a:spcPts val="800"/>
              </a:spcAft>
            </a:pPr>
            <a:r>
              <a:rPr lang="en-US" sz="1800" u="none" strike="noStrike" dirty="0">
                <a:solidFill>
                  <a:srgbClr val="000000"/>
                </a:solidFill>
                <a:effectLst/>
                <a:latin typeface="Times New Roman" panose="02020603050405020304" pitchFamily="18" charset="0"/>
                <a:ea typeface="Times New Roman" panose="02020603050405020304" pitchFamily="18" charset="0"/>
                <a:hlinkClick r:id="rId20" tooltip="Customs of Vasiliko, Tsarevo..."/>
              </a:rPr>
              <a:t>Customs of </a:t>
            </a:r>
            <a:r>
              <a:rPr lang="en-US" sz="1800" u="none" strike="noStrike" dirty="0" err="1">
                <a:solidFill>
                  <a:srgbClr val="000000"/>
                </a:solidFill>
                <a:effectLst/>
                <a:latin typeface="Times New Roman" panose="02020603050405020304" pitchFamily="18" charset="0"/>
                <a:ea typeface="Times New Roman" panose="02020603050405020304" pitchFamily="18" charset="0"/>
                <a:hlinkClick r:id="rId20" tooltip="Customs of Vasiliko, Tsarevo..."/>
              </a:rPr>
              <a:t>Vasiliko</a:t>
            </a:r>
            <a:r>
              <a:rPr lang="en-US" sz="1800" u="none" strike="noStrike" dirty="0">
                <a:solidFill>
                  <a:srgbClr val="000000"/>
                </a:solidFill>
                <a:effectLst/>
                <a:latin typeface="Times New Roman" panose="02020603050405020304" pitchFamily="18" charset="0"/>
                <a:ea typeface="Times New Roman" panose="02020603050405020304" pitchFamily="18" charset="0"/>
                <a:hlinkClick r:id="rId20" tooltip="Customs of Vasiliko, Tsarevo..."/>
              </a:rPr>
              <a:t>, </a:t>
            </a:r>
            <a:r>
              <a:rPr lang="en-US" sz="1800" u="none" strike="noStrike" dirty="0" err="1">
                <a:solidFill>
                  <a:srgbClr val="000000"/>
                </a:solidFill>
                <a:effectLst/>
                <a:latin typeface="Times New Roman" panose="02020603050405020304" pitchFamily="18" charset="0"/>
                <a:ea typeface="Times New Roman" panose="02020603050405020304" pitchFamily="18" charset="0"/>
                <a:hlinkClick r:id="rId20" tooltip="Customs of Vasiliko, Tsarevo..."/>
              </a:rPr>
              <a:t>Tsarevo</a:t>
            </a:r>
            <a:endParaRPr lang="ro-RO" sz="1800" dirty="0">
              <a:effectLst/>
              <a:latin typeface="Tahoma" panose="020B0604030504040204" pitchFamily="34" charset="0"/>
              <a:ea typeface="Times New Roman" panose="02020603050405020304" pitchFamily="18" charset="0"/>
            </a:endParaRPr>
          </a:p>
          <a:p>
            <a:pPr algn="just">
              <a:spcAft>
                <a:spcPts val="800"/>
              </a:spcAft>
            </a:pPr>
            <a:r>
              <a:rPr lang="en-US" sz="1800" u="none" strike="noStrike" dirty="0">
                <a:solidFill>
                  <a:srgbClr val="000000"/>
                </a:solidFill>
                <a:effectLst/>
                <a:latin typeface="Times New Roman" panose="02020603050405020304" pitchFamily="18" charset="0"/>
                <a:ea typeface="Times New Roman" panose="02020603050405020304" pitchFamily="18" charset="0"/>
                <a:hlinkClick r:id="rId21" tooltip="Early Christian Basilica (IV – VI century), Varna..."/>
              </a:rPr>
              <a:t>Early Christian Basilica (IV – VI century), Varna</a:t>
            </a:r>
            <a:endParaRPr lang="ro-RO" sz="1800" dirty="0">
              <a:effectLst/>
              <a:latin typeface="Tahoma" panose="020B0604030504040204" pitchFamily="34" charset="0"/>
              <a:ea typeface="Times New Roman" panose="02020603050405020304" pitchFamily="18" charset="0"/>
            </a:endParaRPr>
          </a:p>
          <a:p>
            <a:pPr algn="just">
              <a:spcAft>
                <a:spcPts val="800"/>
              </a:spcAft>
            </a:pPr>
            <a:r>
              <a:rPr lang="en-US" sz="1800" u="none" strike="noStrike" dirty="0">
                <a:solidFill>
                  <a:srgbClr val="000000"/>
                </a:solidFill>
                <a:effectLst/>
                <a:latin typeface="Times New Roman" panose="02020603050405020304" pitchFamily="18" charset="0"/>
                <a:ea typeface="Times New Roman" panose="02020603050405020304" pitchFamily="18" charset="0"/>
                <a:hlinkClick r:id="rId22" tooltip="Fortified Home of a Ruler, Sinemorets village..."/>
              </a:rPr>
              <a:t>Fortified Home of a Ruler, </a:t>
            </a:r>
            <a:r>
              <a:rPr lang="en-US" sz="1800" u="none" strike="noStrike" dirty="0" err="1">
                <a:solidFill>
                  <a:srgbClr val="000000"/>
                </a:solidFill>
                <a:effectLst/>
                <a:latin typeface="Times New Roman" panose="02020603050405020304" pitchFamily="18" charset="0"/>
                <a:ea typeface="Times New Roman" panose="02020603050405020304" pitchFamily="18" charset="0"/>
                <a:hlinkClick r:id="rId22" tooltip="Fortified Home of a Ruler, Sinemorets village..."/>
              </a:rPr>
              <a:t>Sinemorets</a:t>
            </a:r>
            <a:r>
              <a:rPr lang="en-US" sz="1800" u="none" strike="noStrike" dirty="0">
                <a:solidFill>
                  <a:srgbClr val="000000"/>
                </a:solidFill>
                <a:effectLst/>
                <a:latin typeface="Times New Roman" panose="02020603050405020304" pitchFamily="18" charset="0"/>
                <a:ea typeface="Times New Roman" panose="02020603050405020304" pitchFamily="18" charset="0"/>
                <a:hlinkClick r:id="rId22" tooltip="Fortified Home of a Ruler, Sinemorets village..."/>
              </a:rPr>
              <a:t> village</a:t>
            </a:r>
            <a:endParaRPr lang="ro-RO" sz="1800" dirty="0">
              <a:effectLst/>
              <a:latin typeface="Tahoma" panose="020B0604030504040204" pitchFamily="34" charset="0"/>
              <a:ea typeface="Times New Roman" panose="02020603050405020304" pitchFamily="18" charset="0"/>
            </a:endParaRPr>
          </a:p>
          <a:p>
            <a:pPr algn="just">
              <a:spcAft>
                <a:spcPts val="800"/>
              </a:spcAft>
            </a:pPr>
            <a:r>
              <a:rPr lang="en-US" sz="1800" u="none" strike="noStrike" dirty="0">
                <a:solidFill>
                  <a:srgbClr val="000000"/>
                </a:solidFill>
                <a:effectLst/>
                <a:latin typeface="Times New Roman" panose="02020603050405020304" pitchFamily="18" charset="0"/>
                <a:ea typeface="Times New Roman" panose="02020603050405020304" pitchFamily="18" charset="0"/>
                <a:hlinkClick r:id="rId23" tooltip="Permanent Archaeological Exhibition - &quot;Secrets fro..."/>
              </a:rPr>
              <a:t>Permanent Archaeological Exhibition - "Secrets from the Sea Floor", </a:t>
            </a:r>
            <a:r>
              <a:rPr lang="en-US" sz="1800" u="none" strike="noStrike" dirty="0" err="1">
                <a:solidFill>
                  <a:srgbClr val="000000"/>
                </a:solidFill>
                <a:effectLst/>
                <a:latin typeface="Times New Roman" panose="02020603050405020304" pitchFamily="18" charset="0"/>
                <a:ea typeface="Times New Roman" panose="02020603050405020304" pitchFamily="18" charset="0"/>
                <a:hlinkClick r:id="rId23" tooltip="Permanent Archaeological Exhibition - &quot;Secrets fro..."/>
              </a:rPr>
              <a:t>Kiten</a:t>
            </a:r>
            <a:endParaRPr lang="ro-RO" sz="1800" dirty="0">
              <a:effectLst/>
              <a:latin typeface="Tahoma" panose="020B0604030504040204" pitchFamily="34" charset="0"/>
              <a:ea typeface="Times New Roman" panose="02020603050405020304" pitchFamily="18" charset="0"/>
            </a:endParaRPr>
          </a:p>
        </p:txBody>
      </p:sp>
      <p:sp>
        <p:nvSpPr>
          <p:cNvPr id="8" name="TextBox 7">
            <a:extLst>
              <a:ext uri="{FF2B5EF4-FFF2-40B4-BE49-F238E27FC236}">
                <a16:creationId xmlns:a16="http://schemas.microsoft.com/office/drawing/2014/main" xmlns="" id="{664F5E29-B2C6-4F64-9CA0-81F0E196E6C3}"/>
              </a:ext>
            </a:extLst>
          </p:cNvPr>
          <p:cNvSpPr txBox="1"/>
          <p:nvPr/>
        </p:nvSpPr>
        <p:spPr>
          <a:xfrm>
            <a:off x="646545" y="432291"/>
            <a:ext cx="10455563" cy="1508105"/>
          </a:xfrm>
          <a:prstGeom prst="rect">
            <a:avLst/>
          </a:prstGeom>
          <a:noFill/>
        </p:spPr>
        <p:txBody>
          <a:bodyPr wrap="square">
            <a:spAutoFit/>
          </a:bodyPr>
          <a:lstStyle/>
          <a:p>
            <a:pPr algn="just">
              <a:spcAft>
                <a:spcPts val="800"/>
              </a:spcAft>
            </a:pPr>
            <a:r>
              <a:rPr lang="en-GB" b="1" dirty="0">
                <a:effectLst/>
                <a:latin typeface="Times New Roman" panose="02020603050405020304" pitchFamily="18" charset="0"/>
                <a:ea typeface="Times New Roman" panose="02020603050405020304" pitchFamily="18" charset="0"/>
              </a:rPr>
              <a:t>2. IMPLEMENTED COULTURAL ROUTES</a:t>
            </a:r>
            <a:endParaRPr lang="ro-RO" dirty="0">
              <a:effectLst/>
              <a:latin typeface="Tahoma" panose="020B0604030504040204" pitchFamily="34" charset="0"/>
              <a:ea typeface="Times New Roman" panose="02020603050405020304" pitchFamily="18" charset="0"/>
            </a:endParaRPr>
          </a:p>
          <a:p>
            <a:pPr indent="457200" algn="just">
              <a:spcAft>
                <a:spcPts val="800"/>
              </a:spcAft>
            </a:pPr>
            <a:r>
              <a:rPr lang="en-GB" b="1" dirty="0">
                <a:effectLst/>
                <a:latin typeface="Times New Roman" panose="02020603050405020304" pitchFamily="18" charset="0"/>
                <a:ea typeface="Times New Roman" panose="02020603050405020304" pitchFamily="18" charset="0"/>
              </a:rPr>
              <a:t>Booth country have implemented cultural- touristic routes regarding the shore of the Black Sea.</a:t>
            </a:r>
            <a:endParaRPr lang="ro-RO" dirty="0">
              <a:effectLst/>
              <a:latin typeface="Tahoma" panose="020B0604030504040204" pitchFamily="34" charset="0"/>
              <a:ea typeface="Times New Roman" panose="02020603050405020304" pitchFamily="18" charset="0"/>
            </a:endParaRPr>
          </a:p>
          <a:p>
            <a:pPr algn="just">
              <a:spcAft>
                <a:spcPts val="800"/>
              </a:spcAft>
            </a:pPr>
            <a:r>
              <a:rPr lang="en-US" u="sng" kern="1800" dirty="0">
                <a:solidFill>
                  <a:srgbClr val="000000"/>
                </a:solidFill>
                <a:effectLst/>
                <a:latin typeface="Times New Roman" panose="02020603050405020304" pitchFamily="18" charset="0"/>
                <a:ea typeface="Times New Roman" panose="02020603050405020304" pitchFamily="18" charset="0"/>
              </a:rPr>
              <a:t>Marine strongholds of Bulgaria</a:t>
            </a:r>
            <a:endParaRPr lang="ro-RO" dirty="0">
              <a:effectLst/>
              <a:latin typeface="Tahoma" panose="020B0604030504040204" pitchFamily="34" charset="0"/>
              <a:ea typeface="Times New Roman" panose="02020603050405020304" pitchFamily="18" charset="0"/>
            </a:endParaRPr>
          </a:p>
          <a:p>
            <a:pPr algn="just">
              <a:spcAft>
                <a:spcPts val="800"/>
              </a:spcAft>
            </a:pPr>
            <a:r>
              <a:rPr lang="en-US" dirty="0">
                <a:solidFill>
                  <a:srgbClr val="000000"/>
                </a:solidFill>
                <a:effectLst/>
                <a:latin typeface="Times New Roman" panose="02020603050405020304" pitchFamily="18" charset="0"/>
                <a:ea typeface="Times New Roman" panose="02020603050405020304" pitchFamily="18" charset="0"/>
              </a:rPr>
              <a:t>Kamen </a:t>
            </a:r>
            <a:r>
              <a:rPr lang="en-US" dirty="0" err="1">
                <a:solidFill>
                  <a:srgbClr val="000000"/>
                </a:solidFill>
                <a:effectLst/>
                <a:latin typeface="Times New Roman" panose="02020603050405020304" pitchFamily="18" charset="0"/>
                <a:ea typeface="Times New Roman" panose="02020603050405020304" pitchFamily="18" charset="0"/>
              </a:rPr>
              <a:t>bryag</a:t>
            </a:r>
            <a:r>
              <a:rPr lang="en-US" dirty="0">
                <a:solidFill>
                  <a:srgbClr val="000000"/>
                </a:solidFill>
                <a:effectLst/>
                <a:latin typeface="Times New Roman" panose="02020603050405020304" pitchFamily="18" charset="0"/>
                <a:ea typeface="Times New Roman" panose="02020603050405020304" pitchFamily="18" charset="0"/>
              </a:rPr>
              <a:t> – </a:t>
            </a:r>
            <a:r>
              <a:rPr lang="en-US" dirty="0" err="1">
                <a:solidFill>
                  <a:srgbClr val="000000"/>
                </a:solidFill>
                <a:effectLst/>
                <a:latin typeface="Times New Roman" panose="02020603050405020304" pitchFamily="18" charset="0"/>
                <a:ea typeface="Times New Roman" panose="02020603050405020304" pitchFamily="18" charset="0"/>
              </a:rPr>
              <a:t>Kavarna</a:t>
            </a:r>
            <a:r>
              <a:rPr lang="en-US" dirty="0">
                <a:solidFill>
                  <a:srgbClr val="000000"/>
                </a:solidFill>
                <a:effectLst/>
                <a:latin typeface="Times New Roman" panose="02020603050405020304" pitchFamily="18" charset="0"/>
                <a:ea typeface="Times New Roman" panose="02020603050405020304" pitchFamily="18" charset="0"/>
              </a:rPr>
              <a:t> – </a:t>
            </a:r>
            <a:r>
              <a:rPr lang="en-US" dirty="0" err="1">
                <a:solidFill>
                  <a:srgbClr val="000000"/>
                </a:solidFill>
                <a:effectLst/>
                <a:latin typeface="Times New Roman" panose="02020603050405020304" pitchFamily="18" charset="0"/>
                <a:ea typeface="Times New Roman" panose="02020603050405020304" pitchFamily="18" charset="0"/>
              </a:rPr>
              <a:t>Balchik</a:t>
            </a:r>
            <a:r>
              <a:rPr lang="en-US" dirty="0">
                <a:solidFill>
                  <a:srgbClr val="000000"/>
                </a:solidFill>
                <a:effectLst/>
                <a:latin typeface="Times New Roman" panose="02020603050405020304" pitchFamily="18" charset="0"/>
                <a:ea typeface="Times New Roman" panose="02020603050405020304" pitchFamily="18" charset="0"/>
              </a:rPr>
              <a:t> – Varna – </a:t>
            </a:r>
            <a:r>
              <a:rPr lang="en-US" dirty="0" err="1">
                <a:solidFill>
                  <a:srgbClr val="000000"/>
                </a:solidFill>
                <a:effectLst/>
                <a:latin typeface="Times New Roman" panose="02020603050405020304" pitchFamily="18" charset="0"/>
                <a:ea typeface="Times New Roman" panose="02020603050405020304" pitchFamily="18" charset="0"/>
              </a:rPr>
              <a:t>Byala</a:t>
            </a:r>
            <a:r>
              <a:rPr lang="en-US" dirty="0">
                <a:solidFill>
                  <a:srgbClr val="000000"/>
                </a:solidFill>
                <a:effectLst/>
                <a:latin typeface="Times New Roman" panose="02020603050405020304" pitchFamily="18" charset="0"/>
                <a:ea typeface="Times New Roman" panose="02020603050405020304" pitchFamily="18" charset="0"/>
              </a:rPr>
              <a:t> – </a:t>
            </a:r>
            <a:r>
              <a:rPr lang="en-US" dirty="0" err="1">
                <a:solidFill>
                  <a:srgbClr val="000000"/>
                </a:solidFill>
                <a:effectLst/>
                <a:latin typeface="Times New Roman" panose="02020603050405020304" pitchFamily="18" charset="0"/>
                <a:ea typeface="Times New Roman" panose="02020603050405020304" pitchFamily="18" charset="0"/>
              </a:rPr>
              <a:t>Nesebar</a:t>
            </a:r>
            <a:r>
              <a:rPr lang="en-US" dirty="0">
                <a:solidFill>
                  <a:srgbClr val="000000"/>
                </a:solidFill>
                <a:effectLst/>
                <a:latin typeface="Times New Roman" panose="02020603050405020304" pitchFamily="18" charset="0"/>
                <a:ea typeface="Times New Roman" panose="02020603050405020304" pitchFamily="18" charset="0"/>
              </a:rPr>
              <a:t> – </a:t>
            </a:r>
            <a:r>
              <a:rPr lang="en-US" dirty="0" err="1">
                <a:solidFill>
                  <a:srgbClr val="000000"/>
                </a:solidFill>
                <a:effectLst/>
                <a:latin typeface="Times New Roman" panose="02020603050405020304" pitchFamily="18" charset="0"/>
                <a:ea typeface="Times New Roman" panose="02020603050405020304" pitchFamily="18" charset="0"/>
              </a:rPr>
              <a:t>Burgas</a:t>
            </a:r>
            <a:r>
              <a:rPr lang="en-US" dirty="0">
                <a:solidFill>
                  <a:srgbClr val="000000"/>
                </a:solidFill>
                <a:effectLst/>
                <a:latin typeface="Times New Roman" panose="02020603050405020304" pitchFamily="18" charset="0"/>
                <a:ea typeface="Times New Roman" panose="02020603050405020304" pitchFamily="18" charset="0"/>
              </a:rPr>
              <a:t> – </a:t>
            </a:r>
            <a:r>
              <a:rPr lang="en-US" dirty="0" err="1">
                <a:solidFill>
                  <a:srgbClr val="000000"/>
                </a:solidFill>
                <a:effectLst/>
                <a:latin typeface="Times New Roman" panose="02020603050405020304" pitchFamily="18" charset="0"/>
                <a:ea typeface="Times New Roman" panose="02020603050405020304" pitchFamily="18" charset="0"/>
              </a:rPr>
              <a:t>Sozopol</a:t>
            </a:r>
            <a:r>
              <a:rPr lang="en-US" dirty="0">
                <a:solidFill>
                  <a:srgbClr val="000000"/>
                </a:solidFill>
                <a:effectLst/>
                <a:latin typeface="Times New Roman" panose="02020603050405020304" pitchFamily="18" charset="0"/>
                <a:ea typeface="Times New Roman" panose="02020603050405020304" pitchFamily="18" charset="0"/>
              </a:rPr>
              <a:t> – </a:t>
            </a:r>
            <a:r>
              <a:rPr lang="en-US" dirty="0" err="1">
                <a:solidFill>
                  <a:srgbClr val="000000"/>
                </a:solidFill>
                <a:effectLst/>
                <a:latin typeface="Times New Roman" panose="02020603050405020304" pitchFamily="18" charset="0"/>
                <a:ea typeface="Times New Roman" panose="02020603050405020304" pitchFamily="18" charset="0"/>
              </a:rPr>
              <a:t>Kiten</a:t>
            </a:r>
            <a:r>
              <a:rPr lang="en-US" dirty="0">
                <a:solidFill>
                  <a:srgbClr val="000000"/>
                </a:solidFill>
                <a:effectLst/>
                <a:latin typeface="Times New Roman" panose="02020603050405020304" pitchFamily="18" charset="0"/>
                <a:ea typeface="Times New Roman" panose="02020603050405020304" pitchFamily="18" charset="0"/>
              </a:rPr>
              <a:t> - </a:t>
            </a:r>
            <a:r>
              <a:rPr lang="en-US" dirty="0" err="1">
                <a:solidFill>
                  <a:srgbClr val="000000"/>
                </a:solidFill>
                <a:effectLst/>
                <a:latin typeface="Times New Roman" panose="02020603050405020304" pitchFamily="18" charset="0"/>
                <a:ea typeface="Times New Roman" panose="02020603050405020304" pitchFamily="18" charset="0"/>
              </a:rPr>
              <a:t>Sinemorets</a:t>
            </a:r>
            <a:endParaRPr lang="ro-RO" dirty="0">
              <a:effectLst/>
              <a:latin typeface="Tahoma" panose="020B0604030504040204" pitchFamily="34" charset="0"/>
              <a:ea typeface="Times New Roman" panose="02020603050405020304" pitchFamily="18" charset="0"/>
            </a:endParaRPr>
          </a:p>
        </p:txBody>
      </p:sp>
    </p:spTree>
    <p:extLst>
      <p:ext uri="{BB962C8B-B14F-4D97-AF65-F5344CB8AC3E}">
        <p14:creationId xmlns:p14="http://schemas.microsoft.com/office/powerpoint/2010/main" val="2749623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xmlns="" id="{46834BD5-DC22-0554-5817-D4228D29813E}"/>
              </a:ext>
            </a:extLst>
          </p:cNvPr>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1814945" y="810254"/>
            <a:ext cx="10377055" cy="6025931"/>
          </a:xfrm>
        </p:spPr>
      </p:pic>
      <p:sp>
        <p:nvSpPr>
          <p:cNvPr id="7" name="TextBox 6">
            <a:extLst>
              <a:ext uri="{FF2B5EF4-FFF2-40B4-BE49-F238E27FC236}">
                <a16:creationId xmlns:a16="http://schemas.microsoft.com/office/drawing/2014/main" xmlns="" id="{D6B4834F-522C-F380-6E06-53A781BC1A07}"/>
              </a:ext>
            </a:extLst>
          </p:cNvPr>
          <p:cNvSpPr txBox="1"/>
          <p:nvPr/>
        </p:nvSpPr>
        <p:spPr>
          <a:xfrm>
            <a:off x="0" y="44267"/>
            <a:ext cx="6096000" cy="748923"/>
          </a:xfrm>
          <a:prstGeom prst="rect">
            <a:avLst/>
          </a:prstGeom>
          <a:noFill/>
        </p:spPr>
        <p:txBody>
          <a:bodyPr wrap="square">
            <a:spAutoFit/>
          </a:bodyPr>
          <a:lstStyle/>
          <a:p>
            <a:pPr algn="just">
              <a:spcAft>
                <a:spcPts val="800"/>
              </a:spcAft>
            </a:pPr>
            <a:r>
              <a:rPr lang="de-DE" sz="1800" b="1" dirty="0">
                <a:effectLst/>
                <a:latin typeface="Times New Roman" panose="02020603050405020304" pitchFamily="18" charset="0"/>
                <a:ea typeface="Calibri" panose="020F0502020204030204" pitchFamily="34" charset="0"/>
              </a:rPr>
              <a:t>Archeological Sites and Museums</a:t>
            </a:r>
            <a:endParaRPr lang="ro-RO" sz="1200" dirty="0">
              <a:effectLst/>
              <a:latin typeface="Tahoma" panose="020B0604030504040204" pitchFamily="34" charset="0"/>
              <a:ea typeface="Times New Roman" panose="02020603050405020304" pitchFamily="18" charset="0"/>
            </a:endParaRPr>
          </a:p>
          <a:p>
            <a:pPr algn="just">
              <a:spcAft>
                <a:spcPts val="800"/>
              </a:spcAft>
            </a:pPr>
            <a:r>
              <a:rPr lang="de-DE" sz="1800" b="1" dirty="0">
                <a:effectLst/>
                <a:latin typeface="Times New Roman" panose="02020603050405020304" pitchFamily="18" charset="0"/>
                <a:ea typeface="Calibri" panose="020F0502020204030204" pitchFamily="34" charset="0"/>
              </a:rPr>
              <a:t>9. Mangalia- Callatis</a:t>
            </a:r>
            <a:endParaRPr lang="ro-RO" sz="1800" dirty="0">
              <a:effectLst/>
              <a:latin typeface="Tahoma" panose="020B0604030504040204" pitchFamily="34" charset="0"/>
              <a:ea typeface="Times New Roman" panose="02020603050405020304" pitchFamily="18" charset="0"/>
            </a:endParaRPr>
          </a:p>
        </p:txBody>
      </p:sp>
    </p:spTree>
    <p:extLst>
      <p:ext uri="{BB962C8B-B14F-4D97-AF65-F5344CB8AC3E}">
        <p14:creationId xmlns:p14="http://schemas.microsoft.com/office/powerpoint/2010/main" val="2413931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A750D2E8-2942-46E0-89A8-B674ADF413F5}"/>
              </a:ext>
            </a:extLst>
          </p:cNvPr>
          <p:cNvSpPr txBox="1"/>
          <p:nvPr/>
        </p:nvSpPr>
        <p:spPr>
          <a:xfrm>
            <a:off x="738909" y="701576"/>
            <a:ext cx="6096000" cy="748923"/>
          </a:xfrm>
          <a:prstGeom prst="rect">
            <a:avLst/>
          </a:prstGeom>
          <a:noFill/>
        </p:spPr>
        <p:txBody>
          <a:bodyPr wrap="square">
            <a:spAutoFit/>
          </a:bodyPr>
          <a:lstStyle/>
          <a:p>
            <a:pPr algn="just">
              <a:spcAft>
                <a:spcPts val="800"/>
              </a:spcAft>
            </a:pPr>
            <a:r>
              <a:rPr lang="de-DE" sz="1800" b="1" dirty="0">
                <a:effectLst/>
                <a:latin typeface="Times New Roman" panose="02020603050405020304" pitchFamily="18" charset="0"/>
                <a:ea typeface="Calibri" panose="020F0502020204030204" pitchFamily="34" charset="0"/>
              </a:rPr>
              <a:t>Archeological Sites and Museums</a:t>
            </a:r>
            <a:endParaRPr lang="ro-RO" sz="1200" dirty="0">
              <a:effectLst/>
              <a:latin typeface="Tahoma" panose="020B0604030504040204" pitchFamily="34" charset="0"/>
              <a:ea typeface="Times New Roman" panose="02020603050405020304" pitchFamily="18" charset="0"/>
            </a:endParaRPr>
          </a:p>
          <a:p>
            <a:pPr algn="just">
              <a:spcAft>
                <a:spcPts val="800"/>
              </a:spcAft>
            </a:pPr>
            <a:r>
              <a:rPr lang="de-DE" sz="1800" b="1" dirty="0">
                <a:effectLst/>
                <a:latin typeface="Times New Roman" panose="02020603050405020304" pitchFamily="18" charset="0"/>
                <a:ea typeface="Calibri" panose="020F0502020204030204" pitchFamily="34" charset="0"/>
              </a:rPr>
              <a:t>9. Mangalia</a:t>
            </a:r>
            <a:endParaRPr lang="ro-RO" sz="1800" dirty="0">
              <a:effectLst/>
              <a:latin typeface="Tahoma" panose="020B0604030504040204" pitchFamily="34" charset="0"/>
              <a:ea typeface="Times New Roman" panose="02020603050405020304" pitchFamily="18" charset="0"/>
            </a:endParaRPr>
          </a:p>
        </p:txBody>
      </p:sp>
      <p:pic>
        <p:nvPicPr>
          <p:cNvPr id="3" name="Picture 2">
            <a:extLst>
              <a:ext uri="{FF2B5EF4-FFF2-40B4-BE49-F238E27FC236}">
                <a16:creationId xmlns:a16="http://schemas.microsoft.com/office/drawing/2014/main" xmlns="" id="{447E77A1-CB25-4490-8FD1-487671202F72}"/>
              </a:ext>
            </a:extLst>
          </p:cNvPr>
          <p:cNvPicPr/>
          <p:nvPr/>
        </p:nvPicPr>
        <p:blipFill>
          <a:blip r:embed="rId2">
            <a:extLst>
              <a:ext uri="{28A0092B-C50C-407E-A947-70E740481C1C}">
                <a14:useLocalDpi xmlns:a14="http://schemas.microsoft.com/office/drawing/2010/main"/>
              </a:ext>
            </a:extLst>
          </a:blip>
          <a:srcRect/>
          <a:stretch>
            <a:fillRect/>
          </a:stretch>
        </p:blipFill>
        <p:spPr bwMode="auto">
          <a:xfrm>
            <a:off x="6095999" y="3355239"/>
            <a:ext cx="4184073" cy="2770924"/>
          </a:xfrm>
          <a:prstGeom prst="rect">
            <a:avLst/>
          </a:prstGeom>
          <a:noFill/>
          <a:ln>
            <a:noFill/>
          </a:ln>
        </p:spPr>
      </p:pic>
      <p:pic>
        <p:nvPicPr>
          <p:cNvPr id="4" name="Picture 3">
            <a:extLst>
              <a:ext uri="{FF2B5EF4-FFF2-40B4-BE49-F238E27FC236}">
                <a16:creationId xmlns:a16="http://schemas.microsoft.com/office/drawing/2014/main" xmlns="" id="{41F63059-7D94-4A90-A5EE-4D75DA315933}"/>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02093" y="1780381"/>
            <a:ext cx="3296661" cy="2469314"/>
          </a:xfrm>
          <a:prstGeom prst="rect">
            <a:avLst/>
          </a:prstGeom>
        </p:spPr>
      </p:pic>
      <p:pic>
        <p:nvPicPr>
          <p:cNvPr id="13" name="Picture 12">
            <a:extLst>
              <a:ext uri="{FF2B5EF4-FFF2-40B4-BE49-F238E27FC236}">
                <a16:creationId xmlns:a16="http://schemas.microsoft.com/office/drawing/2014/main" xmlns="" id="{4C0EA6EB-2ED0-4BF3-A477-51A3939218F5}"/>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5030036" y="1041776"/>
            <a:ext cx="6423055" cy="1973262"/>
          </a:xfrm>
          <a:prstGeom prst="rect">
            <a:avLst/>
          </a:prstGeom>
        </p:spPr>
      </p:pic>
      <p:pic>
        <p:nvPicPr>
          <p:cNvPr id="14338" name="Picture 15">
            <a:extLst>
              <a:ext uri="{FF2B5EF4-FFF2-40B4-BE49-F238E27FC236}">
                <a16:creationId xmlns:a16="http://schemas.microsoft.com/office/drawing/2014/main" xmlns="" id="{85E5463E-0D7E-3FD7-52A6-92F207D373A0}"/>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617017" y="4547410"/>
            <a:ext cx="3466811" cy="2310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143502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A750D2E8-2942-46E0-89A8-B674ADF413F5}"/>
              </a:ext>
            </a:extLst>
          </p:cNvPr>
          <p:cNvSpPr txBox="1"/>
          <p:nvPr/>
        </p:nvSpPr>
        <p:spPr>
          <a:xfrm>
            <a:off x="0" y="0"/>
            <a:ext cx="6096000" cy="748923"/>
          </a:xfrm>
          <a:prstGeom prst="rect">
            <a:avLst/>
          </a:prstGeom>
          <a:noFill/>
        </p:spPr>
        <p:txBody>
          <a:bodyPr wrap="square">
            <a:spAutoFit/>
          </a:bodyPr>
          <a:lstStyle/>
          <a:p>
            <a:pPr algn="just">
              <a:spcAft>
                <a:spcPts val="800"/>
              </a:spcAft>
            </a:pPr>
            <a:r>
              <a:rPr lang="de-DE" sz="1800" b="1" dirty="0">
                <a:effectLst/>
                <a:latin typeface="Times New Roman" panose="02020603050405020304" pitchFamily="18" charset="0"/>
                <a:ea typeface="Calibri" panose="020F0502020204030204" pitchFamily="34" charset="0"/>
              </a:rPr>
              <a:t>Archeological Sites and Museums</a:t>
            </a:r>
            <a:endParaRPr lang="ro-RO" sz="1200" dirty="0">
              <a:effectLst/>
              <a:latin typeface="Tahoma" panose="020B0604030504040204" pitchFamily="34" charset="0"/>
              <a:ea typeface="Times New Roman" panose="02020603050405020304" pitchFamily="18" charset="0"/>
            </a:endParaRPr>
          </a:p>
          <a:p>
            <a:pPr algn="just">
              <a:spcAft>
                <a:spcPts val="800"/>
              </a:spcAft>
            </a:pPr>
            <a:r>
              <a:rPr lang="de-DE" sz="1800" b="1" dirty="0">
                <a:effectLst/>
                <a:latin typeface="Times New Roman" panose="02020603050405020304" pitchFamily="18" charset="0"/>
                <a:ea typeface="Calibri" panose="020F0502020204030204" pitchFamily="34" charset="0"/>
              </a:rPr>
              <a:t>9. Mangalia</a:t>
            </a:r>
            <a:endParaRPr lang="ro-RO" sz="1800" dirty="0">
              <a:effectLst/>
              <a:latin typeface="Tahoma" panose="020B0604030504040204" pitchFamily="34" charset="0"/>
              <a:ea typeface="Times New Roman" panose="02020603050405020304" pitchFamily="18" charset="0"/>
            </a:endParaRPr>
          </a:p>
        </p:txBody>
      </p:sp>
      <p:pic>
        <p:nvPicPr>
          <p:cNvPr id="9" name="Picture 8">
            <a:extLst>
              <a:ext uri="{FF2B5EF4-FFF2-40B4-BE49-F238E27FC236}">
                <a16:creationId xmlns:a16="http://schemas.microsoft.com/office/drawing/2014/main" xmlns="" id="{1E7394CB-126E-41D2-B723-7C3336D405C3}"/>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748923"/>
            <a:ext cx="5332533" cy="2536286"/>
          </a:xfrm>
          <a:prstGeom prst="rect">
            <a:avLst/>
          </a:prstGeom>
        </p:spPr>
      </p:pic>
      <p:pic>
        <p:nvPicPr>
          <p:cNvPr id="11" name="Picture 10">
            <a:extLst>
              <a:ext uri="{FF2B5EF4-FFF2-40B4-BE49-F238E27FC236}">
                <a16:creationId xmlns:a16="http://schemas.microsoft.com/office/drawing/2014/main" xmlns="" id="{847502CF-8911-4EB0-9FB6-A71124D4750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3410781"/>
            <a:ext cx="4047444" cy="2698296"/>
          </a:xfrm>
          <a:prstGeom prst="rect">
            <a:avLst/>
          </a:prstGeom>
        </p:spPr>
      </p:pic>
      <p:pic>
        <p:nvPicPr>
          <p:cNvPr id="2" name="Picture 1">
            <a:extLst>
              <a:ext uri="{FF2B5EF4-FFF2-40B4-BE49-F238E27FC236}">
                <a16:creationId xmlns:a16="http://schemas.microsoft.com/office/drawing/2014/main" xmlns="" id="{3B758184-DF82-D253-131D-C461D3B0238C}"/>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720922" y="0"/>
            <a:ext cx="5332533" cy="3832088"/>
          </a:xfrm>
          <a:prstGeom prst="rect">
            <a:avLst/>
          </a:prstGeom>
        </p:spPr>
      </p:pic>
      <p:pic>
        <p:nvPicPr>
          <p:cNvPr id="15364" name="Picture 4">
            <a:extLst>
              <a:ext uri="{FF2B5EF4-FFF2-40B4-BE49-F238E27FC236}">
                <a16:creationId xmlns:a16="http://schemas.microsoft.com/office/drawing/2014/main" xmlns="" id="{E7138C15-603D-B309-206C-2F8D354DEB1C}"/>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4194463" y="3832088"/>
            <a:ext cx="4227141" cy="2818094"/>
          </a:xfrm>
          <a:prstGeom prst="rect">
            <a:avLst/>
          </a:prstGeom>
          <a:noFill/>
          <a:extLst>
            <a:ext uri="{909E8E84-426E-40DD-AFC4-6F175D3DCCD1}">
              <a14:hiddenFill xmlns:a14="http://schemas.microsoft.com/office/drawing/2010/main">
                <a:solidFill>
                  <a:srgbClr val="FFFFFF"/>
                </a:solidFill>
              </a14:hiddenFill>
            </a:ext>
          </a:extLst>
        </p:spPr>
      </p:pic>
      <p:pic>
        <p:nvPicPr>
          <p:cNvPr id="15366" name="Picture 6">
            <a:extLst>
              <a:ext uri="{FF2B5EF4-FFF2-40B4-BE49-F238E27FC236}">
                <a16:creationId xmlns:a16="http://schemas.microsoft.com/office/drawing/2014/main" xmlns="" id="{BA0483E5-1B10-ED57-F9AC-A53792C890FC}"/>
              </a:ext>
            </a:extLst>
          </p:cNvPr>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8473450" y="4171149"/>
            <a:ext cx="3718550" cy="24790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95216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751E61A-1F3D-83FE-D586-58ED0A34770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xmlns="" id="{94366ED9-63EF-C8BF-80D4-ECCBA888CE41}"/>
              </a:ext>
            </a:extLst>
          </p:cNvPr>
          <p:cNvSpPr>
            <a:spLocks noGrp="1"/>
          </p:cNvSpPr>
          <p:nvPr>
            <p:ph idx="1"/>
          </p:nvPr>
        </p:nvSpPr>
        <p:spPr/>
        <p:txBody>
          <a:bodyPr/>
          <a:lstStyle/>
          <a:p>
            <a:endParaRPr lang="en-US"/>
          </a:p>
        </p:txBody>
      </p:sp>
      <p:pic>
        <p:nvPicPr>
          <p:cNvPr id="16386" name="Picture 2">
            <a:extLst>
              <a:ext uri="{FF2B5EF4-FFF2-40B4-BE49-F238E27FC236}">
                <a16:creationId xmlns:a16="http://schemas.microsoft.com/office/drawing/2014/main" xmlns="" id="{D4C2C83E-B85C-B7A1-85BF-37D0057362E2}"/>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10287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16861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A750D2E8-2942-46E0-89A8-B674ADF413F5}"/>
              </a:ext>
            </a:extLst>
          </p:cNvPr>
          <p:cNvSpPr txBox="1"/>
          <p:nvPr/>
        </p:nvSpPr>
        <p:spPr>
          <a:xfrm>
            <a:off x="738909" y="701576"/>
            <a:ext cx="6096000" cy="748923"/>
          </a:xfrm>
          <a:prstGeom prst="rect">
            <a:avLst/>
          </a:prstGeom>
          <a:noFill/>
        </p:spPr>
        <p:txBody>
          <a:bodyPr wrap="square">
            <a:spAutoFit/>
          </a:bodyPr>
          <a:lstStyle/>
          <a:p>
            <a:pPr algn="just">
              <a:spcAft>
                <a:spcPts val="800"/>
              </a:spcAft>
            </a:pPr>
            <a:r>
              <a:rPr lang="de-DE" sz="1800" b="1" dirty="0">
                <a:effectLst/>
                <a:latin typeface="Times New Roman" panose="02020603050405020304" pitchFamily="18" charset="0"/>
                <a:ea typeface="Calibri" panose="020F0502020204030204" pitchFamily="34" charset="0"/>
              </a:rPr>
              <a:t>Archeological Sites and Museums</a:t>
            </a:r>
            <a:endParaRPr lang="ro-RO" sz="1200" dirty="0">
              <a:effectLst/>
              <a:latin typeface="Tahoma" panose="020B0604030504040204" pitchFamily="34" charset="0"/>
              <a:ea typeface="Times New Roman" panose="02020603050405020304" pitchFamily="18" charset="0"/>
            </a:endParaRPr>
          </a:p>
          <a:p>
            <a:pPr algn="just">
              <a:spcAft>
                <a:spcPts val="800"/>
              </a:spcAft>
            </a:pPr>
            <a:r>
              <a:rPr lang="de-DE" sz="1800" b="1" dirty="0">
                <a:effectLst/>
                <a:latin typeface="Times New Roman" panose="02020603050405020304" pitchFamily="18" charset="0"/>
                <a:ea typeface="Calibri" panose="020F0502020204030204" pitchFamily="34" charset="0"/>
              </a:rPr>
              <a:t>10. Constanta</a:t>
            </a:r>
            <a:endParaRPr lang="ro-RO" sz="1800" dirty="0">
              <a:effectLst/>
              <a:latin typeface="Tahoma" panose="020B0604030504040204" pitchFamily="34" charset="0"/>
              <a:ea typeface="Times New Roman" panose="02020603050405020304" pitchFamily="18" charset="0"/>
            </a:endParaRPr>
          </a:p>
        </p:txBody>
      </p:sp>
      <p:pic>
        <p:nvPicPr>
          <p:cNvPr id="3" name="Picture 2">
            <a:extLst>
              <a:ext uri="{FF2B5EF4-FFF2-40B4-BE49-F238E27FC236}">
                <a16:creationId xmlns:a16="http://schemas.microsoft.com/office/drawing/2014/main" xmlns="" id="{D175EC70-EE2B-A634-1B1F-FDDA05229A14}"/>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562131" y="1163780"/>
            <a:ext cx="9629869" cy="5592041"/>
          </a:xfrm>
          <a:prstGeom prst="rect">
            <a:avLst/>
          </a:prstGeom>
        </p:spPr>
      </p:pic>
    </p:spTree>
    <p:extLst>
      <p:ext uri="{BB962C8B-B14F-4D97-AF65-F5344CB8AC3E}">
        <p14:creationId xmlns:p14="http://schemas.microsoft.com/office/powerpoint/2010/main" val="3013757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A750D2E8-2942-46E0-89A8-B674ADF413F5}"/>
              </a:ext>
            </a:extLst>
          </p:cNvPr>
          <p:cNvSpPr txBox="1"/>
          <p:nvPr/>
        </p:nvSpPr>
        <p:spPr>
          <a:xfrm>
            <a:off x="738909" y="701576"/>
            <a:ext cx="6096000" cy="748923"/>
          </a:xfrm>
          <a:prstGeom prst="rect">
            <a:avLst/>
          </a:prstGeom>
          <a:noFill/>
        </p:spPr>
        <p:txBody>
          <a:bodyPr wrap="square">
            <a:spAutoFit/>
          </a:bodyPr>
          <a:lstStyle/>
          <a:p>
            <a:pPr algn="just">
              <a:spcAft>
                <a:spcPts val="800"/>
              </a:spcAft>
            </a:pPr>
            <a:r>
              <a:rPr lang="de-DE" sz="1800" b="1" dirty="0">
                <a:effectLst/>
                <a:latin typeface="Times New Roman" panose="02020603050405020304" pitchFamily="18" charset="0"/>
                <a:ea typeface="Calibri" panose="020F0502020204030204" pitchFamily="34" charset="0"/>
              </a:rPr>
              <a:t>Archeological Sites and Museums</a:t>
            </a:r>
            <a:endParaRPr lang="ro-RO" sz="1200" dirty="0">
              <a:effectLst/>
              <a:latin typeface="Tahoma" panose="020B0604030504040204" pitchFamily="34" charset="0"/>
              <a:ea typeface="Times New Roman" panose="02020603050405020304" pitchFamily="18" charset="0"/>
            </a:endParaRPr>
          </a:p>
          <a:p>
            <a:pPr algn="just">
              <a:spcAft>
                <a:spcPts val="800"/>
              </a:spcAft>
            </a:pPr>
            <a:r>
              <a:rPr lang="de-DE" sz="1800" b="1" dirty="0">
                <a:effectLst/>
                <a:latin typeface="Times New Roman" panose="02020603050405020304" pitchFamily="18" charset="0"/>
                <a:ea typeface="Calibri" panose="020F0502020204030204" pitchFamily="34" charset="0"/>
              </a:rPr>
              <a:t>10. Constanta</a:t>
            </a:r>
            <a:endParaRPr lang="ro-RO" sz="1800" dirty="0">
              <a:effectLst/>
              <a:latin typeface="Tahoma" panose="020B0604030504040204" pitchFamily="34" charset="0"/>
              <a:ea typeface="Times New Roman" panose="02020603050405020304" pitchFamily="18" charset="0"/>
            </a:endParaRPr>
          </a:p>
        </p:txBody>
      </p:sp>
      <p:pic>
        <p:nvPicPr>
          <p:cNvPr id="3" name="Picture 2">
            <a:extLst>
              <a:ext uri="{FF2B5EF4-FFF2-40B4-BE49-F238E27FC236}">
                <a16:creationId xmlns:a16="http://schemas.microsoft.com/office/drawing/2014/main" xmlns="" id="{BDDE0FC8-EF88-4554-9DF7-2D96D5DC627D}"/>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940300" y="4732484"/>
            <a:ext cx="3035300" cy="1839576"/>
          </a:xfrm>
          <a:prstGeom prst="rect">
            <a:avLst/>
          </a:prstGeom>
        </p:spPr>
      </p:pic>
      <p:pic>
        <p:nvPicPr>
          <p:cNvPr id="6" name="Picture 5">
            <a:extLst>
              <a:ext uri="{FF2B5EF4-FFF2-40B4-BE49-F238E27FC236}">
                <a16:creationId xmlns:a16="http://schemas.microsoft.com/office/drawing/2014/main" xmlns="" id="{13837309-B579-44B1-970B-2AAA2C29588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938550" y="701576"/>
            <a:ext cx="2745450" cy="1825724"/>
          </a:xfrm>
          <a:prstGeom prst="rect">
            <a:avLst/>
          </a:prstGeom>
        </p:spPr>
      </p:pic>
      <p:pic>
        <p:nvPicPr>
          <p:cNvPr id="8" name="Picture 7">
            <a:extLst>
              <a:ext uri="{FF2B5EF4-FFF2-40B4-BE49-F238E27FC236}">
                <a16:creationId xmlns:a16="http://schemas.microsoft.com/office/drawing/2014/main" xmlns="" id="{B4BAA6DA-8C3E-458B-B47E-A2F44A8F83EB}"/>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548371" y="694842"/>
            <a:ext cx="2745450" cy="1832458"/>
          </a:xfrm>
          <a:prstGeom prst="rect">
            <a:avLst/>
          </a:prstGeom>
        </p:spPr>
      </p:pic>
      <p:pic>
        <p:nvPicPr>
          <p:cNvPr id="10" name="Picture 9">
            <a:extLst>
              <a:ext uri="{FF2B5EF4-FFF2-40B4-BE49-F238E27FC236}">
                <a16:creationId xmlns:a16="http://schemas.microsoft.com/office/drawing/2014/main" xmlns="" id="{784304CE-0D97-4AA5-8D00-259E2EA7F341}"/>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8724900" y="4788198"/>
            <a:ext cx="3162300" cy="1783862"/>
          </a:xfrm>
          <a:prstGeom prst="rect">
            <a:avLst/>
          </a:prstGeom>
        </p:spPr>
      </p:pic>
      <p:pic>
        <p:nvPicPr>
          <p:cNvPr id="12" name="Picture 11">
            <a:extLst>
              <a:ext uri="{FF2B5EF4-FFF2-40B4-BE49-F238E27FC236}">
                <a16:creationId xmlns:a16="http://schemas.microsoft.com/office/drawing/2014/main" xmlns="" id="{B8D271C1-4FAB-4757-8810-6787470964A8}"/>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209551" y="2125516"/>
            <a:ext cx="4831776" cy="3221184"/>
          </a:xfrm>
          <a:prstGeom prst="rect">
            <a:avLst/>
          </a:prstGeom>
        </p:spPr>
      </p:pic>
      <p:pic>
        <p:nvPicPr>
          <p:cNvPr id="13" name="Picture 12">
            <a:extLst>
              <a:ext uri="{FF2B5EF4-FFF2-40B4-BE49-F238E27FC236}">
                <a16:creationId xmlns:a16="http://schemas.microsoft.com/office/drawing/2014/main" xmlns="" id="{437C6983-182B-4475-B799-0501BA420C9C}"/>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7097506" y="2678448"/>
            <a:ext cx="2826924" cy="1958601"/>
          </a:xfrm>
          <a:prstGeom prst="rect">
            <a:avLst/>
          </a:prstGeom>
        </p:spPr>
      </p:pic>
    </p:spTree>
    <p:extLst>
      <p:ext uri="{BB962C8B-B14F-4D97-AF65-F5344CB8AC3E}">
        <p14:creationId xmlns:p14="http://schemas.microsoft.com/office/powerpoint/2010/main" val="25844091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a:ext>
            </a:extLst>
          </a:blip>
          <a:stretch>
            <a:fillRect/>
          </a:stretch>
        </p:blipFill>
        <p:spPr>
          <a:xfrm>
            <a:off x="-108901" y="-283465"/>
            <a:ext cx="3474736" cy="4900923"/>
          </a:xfrm>
        </p:spPr>
      </p:pic>
      <p:pic>
        <p:nvPicPr>
          <p:cNvPr id="3" name="Picture 2"/>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79368" y="3285407"/>
            <a:ext cx="2956412" cy="4176141"/>
          </a:xfrm>
          <a:prstGeom prst="rect">
            <a:avLst/>
          </a:prstGeom>
        </p:spPr>
      </p:pic>
      <p:pic>
        <p:nvPicPr>
          <p:cNvPr id="11" name="Picture 10">
            <a:extLst>
              <a:ext uri="{FF2B5EF4-FFF2-40B4-BE49-F238E27FC236}">
                <a16:creationId xmlns:a16="http://schemas.microsoft.com/office/drawing/2014/main" xmlns="" id="{FF58DAF6-CE72-931B-75C1-65BEF23D5AE0}"/>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032467" y="-1"/>
            <a:ext cx="8701975" cy="7018973"/>
          </a:xfrm>
          <a:prstGeom prst="rect">
            <a:avLst/>
          </a:prstGeom>
        </p:spPr>
      </p:pic>
      <p:sp>
        <p:nvSpPr>
          <p:cNvPr id="10" name="TextBox 9">
            <a:extLst>
              <a:ext uri="{FF2B5EF4-FFF2-40B4-BE49-F238E27FC236}">
                <a16:creationId xmlns:a16="http://schemas.microsoft.com/office/drawing/2014/main" xmlns="" id="{99B8D87A-7376-AC61-2233-0ED7920FAC91}"/>
              </a:ext>
            </a:extLst>
          </p:cNvPr>
          <p:cNvSpPr txBox="1"/>
          <p:nvPr/>
        </p:nvSpPr>
        <p:spPr>
          <a:xfrm>
            <a:off x="257987" y="252204"/>
            <a:ext cx="4616970" cy="769441"/>
          </a:xfrm>
          <a:prstGeom prst="rect">
            <a:avLst/>
          </a:prstGeom>
          <a:noFill/>
        </p:spPr>
        <p:txBody>
          <a:bodyPr wrap="none" rtlCol="0">
            <a:spAutoFit/>
          </a:bodyPr>
          <a:lstStyle/>
          <a:p>
            <a:r>
              <a:rPr lang="en-US" sz="4400" dirty="0"/>
              <a:t>The Roman City </a:t>
            </a:r>
          </a:p>
        </p:txBody>
      </p:sp>
    </p:spTree>
    <p:extLst>
      <p:ext uri="{BB962C8B-B14F-4D97-AF65-F5344CB8AC3E}">
        <p14:creationId xmlns:p14="http://schemas.microsoft.com/office/powerpoint/2010/main" val="34227624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A750D2E8-2942-46E0-89A8-B674ADF413F5}"/>
              </a:ext>
            </a:extLst>
          </p:cNvPr>
          <p:cNvSpPr txBox="1"/>
          <p:nvPr/>
        </p:nvSpPr>
        <p:spPr>
          <a:xfrm>
            <a:off x="0" y="0"/>
            <a:ext cx="6096000" cy="748923"/>
          </a:xfrm>
          <a:prstGeom prst="rect">
            <a:avLst/>
          </a:prstGeom>
          <a:noFill/>
        </p:spPr>
        <p:txBody>
          <a:bodyPr wrap="square">
            <a:spAutoFit/>
          </a:bodyPr>
          <a:lstStyle/>
          <a:p>
            <a:pPr algn="just">
              <a:spcAft>
                <a:spcPts val="800"/>
              </a:spcAft>
            </a:pPr>
            <a:r>
              <a:rPr lang="de-DE" sz="1800" b="1" dirty="0">
                <a:effectLst/>
                <a:latin typeface="Times New Roman" panose="02020603050405020304" pitchFamily="18" charset="0"/>
                <a:ea typeface="Calibri" panose="020F0502020204030204" pitchFamily="34" charset="0"/>
              </a:rPr>
              <a:t>Archeological Sites and Museums</a:t>
            </a:r>
            <a:endParaRPr lang="ro-RO" sz="1200" dirty="0">
              <a:effectLst/>
              <a:latin typeface="Tahoma" panose="020B0604030504040204" pitchFamily="34" charset="0"/>
              <a:ea typeface="Times New Roman" panose="02020603050405020304" pitchFamily="18" charset="0"/>
            </a:endParaRPr>
          </a:p>
          <a:p>
            <a:pPr algn="just">
              <a:spcAft>
                <a:spcPts val="800"/>
              </a:spcAft>
            </a:pPr>
            <a:r>
              <a:rPr lang="de-DE" sz="1800" b="1" dirty="0">
                <a:effectLst/>
                <a:latin typeface="Times New Roman" panose="02020603050405020304" pitchFamily="18" charset="0"/>
                <a:ea typeface="Calibri" panose="020F0502020204030204" pitchFamily="34" charset="0"/>
              </a:rPr>
              <a:t>10. Constanta</a:t>
            </a:r>
            <a:endParaRPr lang="ro-RO" sz="1800" dirty="0">
              <a:effectLst/>
              <a:latin typeface="Tahoma" panose="020B0604030504040204" pitchFamily="34" charset="0"/>
              <a:ea typeface="Times New Roman" panose="02020603050405020304" pitchFamily="18" charset="0"/>
            </a:endParaRPr>
          </a:p>
        </p:txBody>
      </p:sp>
      <p:pic>
        <p:nvPicPr>
          <p:cNvPr id="3" name="Picture 2">
            <a:extLst>
              <a:ext uri="{FF2B5EF4-FFF2-40B4-BE49-F238E27FC236}">
                <a16:creationId xmlns:a16="http://schemas.microsoft.com/office/drawing/2014/main" xmlns="" id="{EB4620E4-ED51-45B1-BBE6-15BFE746E1D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731605"/>
            <a:ext cx="3545646" cy="3810000"/>
          </a:xfrm>
          <a:prstGeom prst="rect">
            <a:avLst/>
          </a:prstGeom>
        </p:spPr>
      </p:pic>
      <p:pic>
        <p:nvPicPr>
          <p:cNvPr id="8" name="Picture 7">
            <a:extLst>
              <a:ext uri="{FF2B5EF4-FFF2-40B4-BE49-F238E27FC236}">
                <a16:creationId xmlns:a16="http://schemas.microsoft.com/office/drawing/2014/main" xmlns="" id="{59C27D57-8D56-41B1-BEE5-86ED35D712D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8936183" y="0"/>
            <a:ext cx="3255817" cy="2325187"/>
          </a:xfrm>
          <a:prstGeom prst="rect">
            <a:avLst/>
          </a:prstGeom>
        </p:spPr>
      </p:pic>
      <p:pic>
        <p:nvPicPr>
          <p:cNvPr id="2" name="Picture 1">
            <a:extLst>
              <a:ext uri="{FF2B5EF4-FFF2-40B4-BE49-F238E27FC236}">
                <a16:creationId xmlns:a16="http://schemas.microsoft.com/office/drawing/2014/main" xmlns="" id="{753FCB15-CEB6-3C37-98C5-D2944D5D5AF8}"/>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976365" y="2454565"/>
            <a:ext cx="3215635" cy="1948870"/>
          </a:xfrm>
          <a:prstGeom prst="rect">
            <a:avLst/>
          </a:prstGeom>
        </p:spPr>
      </p:pic>
      <p:pic>
        <p:nvPicPr>
          <p:cNvPr id="6" name="Picture 5">
            <a:extLst>
              <a:ext uri="{FF2B5EF4-FFF2-40B4-BE49-F238E27FC236}">
                <a16:creationId xmlns:a16="http://schemas.microsoft.com/office/drawing/2014/main" xmlns="" id="{40E63025-39CA-40AD-D02F-E02B976D5FAB}"/>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9048750" y="4953000"/>
            <a:ext cx="3143250" cy="1905000"/>
          </a:xfrm>
          <a:prstGeom prst="rect">
            <a:avLst/>
          </a:prstGeom>
        </p:spPr>
      </p:pic>
      <p:pic>
        <p:nvPicPr>
          <p:cNvPr id="17410" name="Picture 2" descr="Muzeul de Istorie Nationala si Arheologie Constanta | BookTes">
            <a:extLst>
              <a:ext uri="{FF2B5EF4-FFF2-40B4-BE49-F238E27FC236}">
                <a16:creationId xmlns:a16="http://schemas.microsoft.com/office/drawing/2014/main" xmlns="" id="{0C817741-838C-4CE9-5C6A-3ED66D9A6A61}"/>
              </a:ext>
            </a:extLst>
          </p:cNvPr>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4008580" y="122314"/>
            <a:ext cx="3916219" cy="2202873"/>
          </a:xfrm>
          <a:prstGeom prst="rect">
            <a:avLst/>
          </a:prstGeom>
          <a:noFill/>
          <a:extLst>
            <a:ext uri="{909E8E84-426E-40DD-AFC4-6F175D3DCCD1}">
              <a14:hiddenFill xmlns:a14="http://schemas.microsoft.com/office/drawing/2010/main">
                <a:solidFill>
                  <a:srgbClr val="FFFFFF"/>
                </a:solidFill>
              </a14:hiddenFill>
            </a:ext>
          </a:extLst>
        </p:spPr>
      </p:pic>
      <p:pic>
        <p:nvPicPr>
          <p:cNvPr id="17412" name="Picture 4" descr="Muzeul de Istorie Naţională şi Arheologie Constanţa | Itinerarii pontice">
            <a:extLst>
              <a:ext uri="{FF2B5EF4-FFF2-40B4-BE49-F238E27FC236}">
                <a16:creationId xmlns:a16="http://schemas.microsoft.com/office/drawing/2014/main" xmlns="" id="{A60F5263-EA1B-F76D-A4EA-299BEC8F51CB}"/>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242022" y="4760336"/>
            <a:ext cx="3143250" cy="2091690"/>
          </a:xfrm>
          <a:prstGeom prst="rect">
            <a:avLst/>
          </a:prstGeom>
          <a:noFill/>
          <a:extLst>
            <a:ext uri="{909E8E84-426E-40DD-AFC4-6F175D3DCCD1}">
              <a14:hiddenFill xmlns:a14="http://schemas.microsoft.com/office/drawing/2010/main">
                <a:solidFill>
                  <a:srgbClr val="FFFFFF"/>
                </a:solidFill>
              </a14:hiddenFill>
            </a:ext>
          </a:extLst>
        </p:spPr>
      </p:pic>
      <p:pic>
        <p:nvPicPr>
          <p:cNvPr id="17414" name="Picture 6" descr="Expoziție de numismatică la Muzeul de Istorie Națională și Arheologie  Constanța">
            <a:extLst>
              <a:ext uri="{FF2B5EF4-FFF2-40B4-BE49-F238E27FC236}">
                <a16:creationId xmlns:a16="http://schemas.microsoft.com/office/drawing/2014/main" xmlns="" id="{2F683749-C0DD-835D-7E95-EF1B1B5788FD}"/>
              </a:ext>
            </a:extLst>
          </p:cNvPr>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3545646" y="2543151"/>
            <a:ext cx="3040559" cy="2279530"/>
          </a:xfrm>
          <a:prstGeom prst="rect">
            <a:avLst/>
          </a:prstGeom>
          <a:noFill/>
          <a:extLst>
            <a:ext uri="{909E8E84-426E-40DD-AFC4-6F175D3DCCD1}">
              <a14:hiddenFill xmlns:a14="http://schemas.microsoft.com/office/drawing/2010/main">
                <a:solidFill>
                  <a:srgbClr val="FFFFFF"/>
                </a:solidFill>
              </a14:hiddenFill>
            </a:ext>
          </a:extLst>
        </p:spPr>
      </p:pic>
      <p:pic>
        <p:nvPicPr>
          <p:cNvPr id="17416" name="Picture 8">
            <a:extLst>
              <a:ext uri="{FF2B5EF4-FFF2-40B4-BE49-F238E27FC236}">
                <a16:creationId xmlns:a16="http://schemas.microsoft.com/office/drawing/2014/main" xmlns="" id="{B60338B5-A8F7-B7E6-26E3-369DF100AAA5}"/>
              </a:ext>
            </a:extLst>
          </p:cNvPr>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6566353" y="3340967"/>
            <a:ext cx="2429865" cy="28387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4966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Muzeul ”Axiopolis” Cernavodă">
            <a:extLst>
              <a:ext uri="{FF2B5EF4-FFF2-40B4-BE49-F238E27FC236}">
                <a16:creationId xmlns:a16="http://schemas.microsoft.com/office/drawing/2014/main" xmlns="" id="{72F7F6AD-3B56-7BDD-361C-92CF96A7CD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1238" y="3424238"/>
            <a:ext cx="9525" cy="9525"/>
          </a:xfrm>
          <a:prstGeom prst="rect">
            <a:avLst/>
          </a:prstGeom>
          <a:noFill/>
          <a:extLst>
            <a:ext uri="{909E8E84-426E-40DD-AFC4-6F175D3DCCD1}">
              <a14:hiddenFill xmlns:a14="http://schemas.microsoft.com/office/drawing/2010/main">
                <a:solidFill>
                  <a:srgbClr val="FFFFFF"/>
                </a:solidFill>
              </a14:hiddenFill>
            </a:ext>
          </a:extLst>
        </p:spPr>
      </p:pic>
      <p:pic>
        <p:nvPicPr>
          <p:cNvPr id="18436" name="Picture 4" descr="Muzeul ”Axiopolis” Cernavodă">
            <a:extLst>
              <a:ext uri="{FF2B5EF4-FFF2-40B4-BE49-F238E27FC236}">
                <a16:creationId xmlns:a16="http://schemas.microsoft.com/office/drawing/2014/main" xmlns="" id="{E29D963C-767B-9629-385A-EA26AF016B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3638" y="3576638"/>
            <a:ext cx="9525" cy="9525"/>
          </a:xfrm>
          <a:prstGeom prst="rect">
            <a:avLst/>
          </a:prstGeom>
          <a:noFill/>
          <a:extLst>
            <a:ext uri="{909E8E84-426E-40DD-AFC4-6F175D3DCCD1}">
              <a14:hiddenFill xmlns:a14="http://schemas.microsoft.com/office/drawing/2010/main">
                <a:solidFill>
                  <a:srgbClr val="FFFFFF"/>
                </a:solidFill>
              </a14:hiddenFill>
            </a:ext>
          </a:extLst>
        </p:spPr>
      </p:pic>
      <p:pic>
        <p:nvPicPr>
          <p:cNvPr id="18440" name="Picture 8" descr="Ar putea fi o imagine cu în aer liber">
            <a:extLst>
              <a:ext uri="{FF2B5EF4-FFF2-40B4-BE49-F238E27FC236}">
                <a16:creationId xmlns:a16="http://schemas.microsoft.com/office/drawing/2014/main" xmlns="" id="{63A1CA2E-631D-AFAF-74BC-78E0383FF48D}"/>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1" y="-4762"/>
            <a:ext cx="3297382" cy="4415589"/>
          </a:xfrm>
          <a:prstGeom prst="rect">
            <a:avLst/>
          </a:prstGeom>
          <a:noFill/>
          <a:extLst>
            <a:ext uri="{909E8E84-426E-40DD-AFC4-6F175D3DCCD1}">
              <a14:hiddenFill xmlns:a14="http://schemas.microsoft.com/office/drawing/2010/main">
                <a:solidFill>
                  <a:srgbClr val="FFFFFF"/>
                </a:solidFill>
              </a14:hiddenFill>
            </a:ext>
          </a:extLst>
        </p:spPr>
      </p:pic>
      <p:pic>
        <p:nvPicPr>
          <p:cNvPr id="18442" name="Picture 10" descr="Ar putea fi o imagine cu 1 persoană">
            <a:extLst>
              <a:ext uri="{FF2B5EF4-FFF2-40B4-BE49-F238E27FC236}">
                <a16:creationId xmlns:a16="http://schemas.microsoft.com/office/drawing/2014/main" xmlns="" id="{A8D4636B-5AB8-C802-DB82-7FA364E1DFAA}"/>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3297383" y="2021520"/>
            <a:ext cx="1865168" cy="2486891"/>
          </a:xfrm>
          <a:prstGeom prst="rect">
            <a:avLst/>
          </a:prstGeom>
          <a:noFill/>
          <a:extLst>
            <a:ext uri="{909E8E84-426E-40DD-AFC4-6F175D3DCCD1}">
              <a14:hiddenFill xmlns:a14="http://schemas.microsoft.com/office/drawing/2010/main">
                <a:solidFill>
                  <a:srgbClr val="FFFFFF"/>
                </a:solidFill>
              </a14:hiddenFill>
            </a:ext>
          </a:extLst>
        </p:spPr>
      </p:pic>
      <p:pic>
        <p:nvPicPr>
          <p:cNvPr id="18444" name="Picture 12" descr="Ar putea fi un cadru apropiat">
            <a:extLst>
              <a:ext uri="{FF2B5EF4-FFF2-40B4-BE49-F238E27FC236}">
                <a16:creationId xmlns:a16="http://schemas.microsoft.com/office/drawing/2014/main" xmlns="" id="{5BF7A7E6-FFD9-88CC-FB99-81D4A12ECE85}"/>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0" y="4410827"/>
            <a:ext cx="2269002" cy="2269002"/>
          </a:xfrm>
          <a:prstGeom prst="rect">
            <a:avLst/>
          </a:prstGeom>
          <a:noFill/>
          <a:extLst>
            <a:ext uri="{909E8E84-426E-40DD-AFC4-6F175D3DCCD1}">
              <a14:hiddenFill xmlns:a14="http://schemas.microsoft.com/office/drawing/2010/main">
                <a:solidFill>
                  <a:srgbClr val="FFFFFF"/>
                </a:solidFill>
              </a14:hiddenFill>
            </a:ext>
          </a:extLst>
        </p:spPr>
      </p:pic>
      <p:pic>
        <p:nvPicPr>
          <p:cNvPr id="18448" name="Picture 16" descr="Ar putea fi o imagine cu în aer liber">
            <a:extLst>
              <a:ext uri="{FF2B5EF4-FFF2-40B4-BE49-F238E27FC236}">
                <a16:creationId xmlns:a16="http://schemas.microsoft.com/office/drawing/2014/main" xmlns="" id="{1E6E4F08-D2C5-2685-CC7E-54AA9B4BDF1A}"/>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2450091" y="4605995"/>
            <a:ext cx="2110220" cy="2110220"/>
          </a:xfrm>
          <a:prstGeom prst="rect">
            <a:avLst/>
          </a:prstGeom>
          <a:noFill/>
          <a:extLst>
            <a:ext uri="{909E8E84-426E-40DD-AFC4-6F175D3DCCD1}">
              <a14:hiddenFill xmlns:a14="http://schemas.microsoft.com/office/drawing/2010/main">
                <a:solidFill>
                  <a:srgbClr val="FFFFFF"/>
                </a:solidFill>
              </a14:hiddenFill>
            </a:ext>
          </a:extLst>
        </p:spPr>
      </p:pic>
      <p:pic>
        <p:nvPicPr>
          <p:cNvPr id="18450" name="Picture 18" descr="Nu este disponibilă nicio descriere pentru fotografie.">
            <a:extLst>
              <a:ext uri="{FF2B5EF4-FFF2-40B4-BE49-F238E27FC236}">
                <a16:creationId xmlns:a16="http://schemas.microsoft.com/office/drawing/2014/main" xmlns="" id="{2C485EBA-3CD8-D415-A06A-3CA97099FBA3}"/>
              </a:ext>
            </a:extLst>
          </p:cNvPr>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4644591" y="4321741"/>
            <a:ext cx="2023450" cy="2447173"/>
          </a:xfrm>
          <a:prstGeom prst="rect">
            <a:avLst/>
          </a:prstGeom>
          <a:noFill/>
          <a:extLst>
            <a:ext uri="{909E8E84-426E-40DD-AFC4-6F175D3DCCD1}">
              <a14:hiddenFill xmlns:a14="http://schemas.microsoft.com/office/drawing/2010/main">
                <a:solidFill>
                  <a:srgbClr val="FFFFFF"/>
                </a:solidFill>
              </a14:hiddenFill>
            </a:ext>
          </a:extLst>
        </p:spPr>
      </p:pic>
      <p:pic>
        <p:nvPicPr>
          <p:cNvPr id="18454" name="Picture 22" descr="Ar putea fi o imagine cu 2 persoane">
            <a:extLst>
              <a:ext uri="{FF2B5EF4-FFF2-40B4-BE49-F238E27FC236}">
                <a16:creationId xmlns:a16="http://schemas.microsoft.com/office/drawing/2014/main" xmlns="" id="{36F1BE53-E23A-4629-1EAD-5B50EC25D596}"/>
              </a:ext>
            </a:extLst>
          </p:cNvPr>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8566376" y="4605995"/>
            <a:ext cx="3625624" cy="2252005"/>
          </a:xfrm>
          <a:prstGeom prst="rect">
            <a:avLst/>
          </a:prstGeom>
          <a:noFill/>
          <a:extLst>
            <a:ext uri="{909E8E84-426E-40DD-AFC4-6F175D3DCCD1}">
              <a14:hiddenFill xmlns:a14="http://schemas.microsoft.com/office/drawing/2010/main">
                <a:solidFill>
                  <a:srgbClr val="FFFFFF"/>
                </a:solidFill>
              </a14:hiddenFill>
            </a:ext>
          </a:extLst>
        </p:spPr>
      </p:pic>
      <p:pic>
        <p:nvPicPr>
          <p:cNvPr id="18456" name="Picture 24" descr="Nu este disponibilă nicio descriere pentru fotografie.">
            <a:extLst>
              <a:ext uri="{FF2B5EF4-FFF2-40B4-BE49-F238E27FC236}">
                <a16:creationId xmlns:a16="http://schemas.microsoft.com/office/drawing/2014/main" xmlns="" id="{684A202D-9126-D7F1-9822-451B46CDA810}"/>
              </a:ext>
            </a:extLst>
          </p:cNvPr>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6752321" y="4859914"/>
            <a:ext cx="1998086" cy="1998086"/>
          </a:xfrm>
          <a:prstGeom prst="rect">
            <a:avLst/>
          </a:prstGeom>
          <a:noFill/>
          <a:extLst>
            <a:ext uri="{909E8E84-426E-40DD-AFC4-6F175D3DCCD1}">
              <a14:hiddenFill xmlns:a14="http://schemas.microsoft.com/office/drawing/2010/main">
                <a:solidFill>
                  <a:srgbClr val="FFFFFF"/>
                </a:solidFill>
              </a14:hiddenFill>
            </a:ext>
          </a:extLst>
        </p:spPr>
      </p:pic>
      <p:pic>
        <p:nvPicPr>
          <p:cNvPr id="18458" name="Picture 26" descr="Nu este disponibilă nicio descriere pentru fotografie.">
            <a:extLst>
              <a:ext uri="{FF2B5EF4-FFF2-40B4-BE49-F238E27FC236}">
                <a16:creationId xmlns:a16="http://schemas.microsoft.com/office/drawing/2014/main" xmlns="" id="{12B2C391-CD49-F22C-5C66-C034F0BADB51}"/>
              </a:ext>
            </a:extLst>
          </p:cNvPr>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5183727" y="2035101"/>
            <a:ext cx="2295788" cy="2295788"/>
          </a:xfrm>
          <a:prstGeom prst="rect">
            <a:avLst/>
          </a:prstGeom>
          <a:noFill/>
          <a:extLst>
            <a:ext uri="{909E8E84-426E-40DD-AFC4-6F175D3DCCD1}">
              <a14:hiddenFill xmlns:a14="http://schemas.microsoft.com/office/drawing/2010/main">
                <a:solidFill>
                  <a:srgbClr val="FFFFFF"/>
                </a:solidFill>
              </a14:hiddenFill>
            </a:ext>
          </a:extLst>
        </p:spPr>
      </p:pic>
      <p:pic>
        <p:nvPicPr>
          <p:cNvPr id="18460" name="Picture 28" descr="Nu este disponibilă nicio descriere pentru fotografie.">
            <a:extLst>
              <a:ext uri="{FF2B5EF4-FFF2-40B4-BE49-F238E27FC236}">
                <a16:creationId xmlns:a16="http://schemas.microsoft.com/office/drawing/2014/main" xmlns="" id="{74D5F0A2-1C20-B61E-2419-AA6133D9A192}"/>
              </a:ext>
            </a:extLst>
          </p:cNvPr>
          <p:cNvPicPr>
            <a:picLocks noChangeAspect="1" noChangeArrowheads="1"/>
          </p:cNvPicPr>
          <p:nvPr/>
        </p:nvPicPr>
        <p:blipFill>
          <a:blip r:embed="rId11" cstate="print">
            <a:extLst>
              <a:ext uri="{28A0092B-C50C-407E-A947-70E740481C1C}">
                <a14:useLocalDpi xmlns:a14="http://schemas.microsoft.com/office/drawing/2010/main"/>
              </a:ext>
            </a:extLst>
          </a:blip>
          <a:srcRect/>
          <a:stretch>
            <a:fillRect/>
          </a:stretch>
        </p:blipFill>
        <p:spPr bwMode="auto">
          <a:xfrm>
            <a:off x="10288631" y="1972152"/>
            <a:ext cx="1903368" cy="2536259"/>
          </a:xfrm>
          <a:prstGeom prst="rect">
            <a:avLst/>
          </a:prstGeom>
          <a:noFill/>
          <a:extLst>
            <a:ext uri="{909E8E84-426E-40DD-AFC4-6F175D3DCCD1}">
              <a14:hiddenFill xmlns:a14="http://schemas.microsoft.com/office/drawing/2010/main">
                <a:solidFill>
                  <a:srgbClr val="FFFFFF"/>
                </a:solidFill>
              </a14:hiddenFill>
            </a:ext>
          </a:extLst>
        </p:spPr>
      </p:pic>
      <p:pic>
        <p:nvPicPr>
          <p:cNvPr id="18462" name="Picture 30" descr="Nu este disponibilă nicio descriere pentru fotografie.">
            <a:extLst>
              <a:ext uri="{FF2B5EF4-FFF2-40B4-BE49-F238E27FC236}">
                <a16:creationId xmlns:a16="http://schemas.microsoft.com/office/drawing/2014/main" xmlns="" id="{DD087407-9A54-8854-4F07-8DC1A046AD1C}"/>
              </a:ext>
            </a:extLst>
          </p:cNvPr>
          <p:cNvPicPr>
            <a:picLocks noChangeAspect="1" noChangeArrowheads="1"/>
          </p:cNvPicPr>
          <p:nvPr/>
        </p:nvPicPr>
        <p:blipFill>
          <a:blip r:embed="rId12" cstate="print">
            <a:extLst>
              <a:ext uri="{28A0092B-C50C-407E-A947-70E740481C1C}">
                <a14:useLocalDpi xmlns:a14="http://schemas.microsoft.com/office/drawing/2010/main"/>
              </a:ext>
            </a:extLst>
          </a:blip>
          <a:srcRect/>
          <a:stretch>
            <a:fillRect/>
          </a:stretch>
        </p:blipFill>
        <p:spPr bwMode="auto">
          <a:xfrm>
            <a:off x="7850231" y="2582027"/>
            <a:ext cx="2438400" cy="1828800"/>
          </a:xfrm>
          <a:prstGeom prst="rect">
            <a:avLst/>
          </a:prstGeom>
          <a:noFill/>
          <a:extLst>
            <a:ext uri="{909E8E84-426E-40DD-AFC4-6F175D3DCCD1}">
              <a14:hiddenFill xmlns:a14="http://schemas.microsoft.com/office/drawing/2010/main">
                <a:solidFill>
                  <a:srgbClr val="FFFFFF"/>
                </a:solidFill>
              </a14:hiddenFill>
            </a:ext>
          </a:extLst>
        </p:spPr>
      </p:pic>
      <p:pic>
        <p:nvPicPr>
          <p:cNvPr id="18464" name="Picture 32" descr="Nu este disponibilă nicio descriere pentru fotografie.">
            <a:extLst>
              <a:ext uri="{FF2B5EF4-FFF2-40B4-BE49-F238E27FC236}">
                <a16:creationId xmlns:a16="http://schemas.microsoft.com/office/drawing/2014/main" xmlns="" id="{99F3DC8B-7B36-D2D3-903E-A50304251831}"/>
              </a:ext>
            </a:extLst>
          </p:cNvPr>
          <p:cNvPicPr>
            <a:picLocks noChangeAspect="1" noChangeArrowheads="1"/>
          </p:cNvPicPr>
          <p:nvPr/>
        </p:nvPicPr>
        <p:blipFill>
          <a:blip r:embed="rId13" cstate="print">
            <a:extLst>
              <a:ext uri="{28A0092B-C50C-407E-A947-70E740481C1C}">
                <a14:useLocalDpi xmlns:a14="http://schemas.microsoft.com/office/drawing/2010/main"/>
              </a:ext>
            </a:extLst>
          </a:blip>
          <a:srcRect/>
          <a:stretch>
            <a:fillRect/>
          </a:stretch>
        </p:blipFill>
        <p:spPr bwMode="auto">
          <a:xfrm>
            <a:off x="8627277" y="-4762"/>
            <a:ext cx="3564723" cy="2469864"/>
          </a:xfrm>
          <a:prstGeom prst="rect">
            <a:avLst/>
          </a:prstGeom>
          <a:noFill/>
          <a:extLst>
            <a:ext uri="{909E8E84-426E-40DD-AFC4-6F175D3DCCD1}">
              <a14:hiddenFill xmlns:a14="http://schemas.microsoft.com/office/drawing/2010/main">
                <a:solidFill>
                  <a:srgbClr val="FFFFFF"/>
                </a:solidFill>
              </a14:hiddenFill>
            </a:ext>
          </a:extLst>
        </p:spPr>
      </p:pic>
      <p:pic>
        <p:nvPicPr>
          <p:cNvPr id="18466" name="Picture 34" descr="Nu este disponibilă nicio descriere pentru fotografie.">
            <a:extLst>
              <a:ext uri="{FF2B5EF4-FFF2-40B4-BE49-F238E27FC236}">
                <a16:creationId xmlns:a16="http://schemas.microsoft.com/office/drawing/2014/main" xmlns="" id="{66D7F5B8-CC78-E557-B868-6BBC5D43DD29}"/>
              </a:ext>
            </a:extLst>
          </p:cNvPr>
          <p:cNvPicPr>
            <a:picLocks noChangeAspect="1" noChangeArrowheads="1"/>
          </p:cNvPicPr>
          <p:nvPr/>
        </p:nvPicPr>
        <p:blipFill>
          <a:blip r:embed="rId14" cstate="print">
            <a:extLst>
              <a:ext uri="{28A0092B-C50C-407E-A947-70E740481C1C}">
                <a14:useLocalDpi xmlns:a14="http://schemas.microsoft.com/office/drawing/2010/main"/>
              </a:ext>
            </a:extLst>
          </a:blip>
          <a:srcRect/>
          <a:stretch>
            <a:fillRect/>
          </a:stretch>
        </p:blipFill>
        <p:spPr bwMode="auto">
          <a:xfrm>
            <a:off x="3272788" y="-137661"/>
            <a:ext cx="2982869" cy="2159181"/>
          </a:xfrm>
          <a:prstGeom prst="rect">
            <a:avLst/>
          </a:prstGeom>
          <a:noFill/>
          <a:extLst>
            <a:ext uri="{909E8E84-426E-40DD-AFC4-6F175D3DCCD1}">
              <a14:hiddenFill xmlns:a14="http://schemas.microsoft.com/office/drawing/2010/main">
                <a:solidFill>
                  <a:srgbClr val="FFFFFF"/>
                </a:solidFill>
              </a14:hiddenFill>
            </a:ext>
          </a:extLst>
        </p:spPr>
      </p:pic>
      <p:pic>
        <p:nvPicPr>
          <p:cNvPr id="18468" name="Picture 36" descr="Nu este disponibilă nicio descriere pentru fotografie.">
            <a:extLst>
              <a:ext uri="{FF2B5EF4-FFF2-40B4-BE49-F238E27FC236}">
                <a16:creationId xmlns:a16="http://schemas.microsoft.com/office/drawing/2014/main" xmlns="" id="{C43369C4-0E8B-C6D0-0B87-2991AF41D3BB}"/>
              </a:ext>
            </a:extLst>
          </p:cNvPr>
          <p:cNvPicPr>
            <a:picLocks noChangeAspect="1" noChangeArrowheads="1"/>
          </p:cNvPicPr>
          <p:nvPr/>
        </p:nvPicPr>
        <p:blipFill>
          <a:blip r:embed="rId15" cstate="print">
            <a:extLst>
              <a:ext uri="{28A0092B-C50C-407E-A947-70E740481C1C}">
                <a14:useLocalDpi xmlns:a14="http://schemas.microsoft.com/office/drawing/2010/main"/>
              </a:ext>
            </a:extLst>
          </a:blip>
          <a:srcRect/>
          <a:stretch>
            <a:fillRect/>
          </a:stretch>
        </p:blipFill>
        <p:spPr bwMode="auto">
          <a:xfrm>
            <a:off x="6769431" y="9778"/>
            <a:ext cx="1644941" cy="21932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13761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1DB64FC1-A035-2EA4-4052-BB07EF322F2C}"/>
              </a:ext>
            </a:extLst>
          </p:cNvPr>
          <p:cNvSpPr txBox="1"/>
          <p:nvPr/>
        </p:nvSpPr>
        <p:spPr>
          <a:xfrm>
            <a:off x="0" y="105831"/>
            <a:ext cx="6096000" cy="748923"/>
          </a:xfrm>
          <a:prstGeom prst="rect">
            <a:avLst/>
          </a:prstGeom>
          <a:noFill/>
        </p:spPr>
        <p:txBody>
          <a:bodyPr wrap="square">
            <a:spAutoFit/>
          </a:bodyPr>
          <a:lstStyle/>
          <a:p>
            <a:pPr algn="just">
              <a:spcAft>
                <a:spcPts val="800"/>
              </a:spcAft>
            </a:pPr>
            <a:r>
              <a:rPr lang="de-DE" sz="1800" b="1" dirty="0">
                <a:effectLst/>
                <a:latin typeface="Times New Roman" panose="02020603050405020304" pitchFamily="18" charset="0"/>
                <a:ea typeface="Calibri" panose="020F0502020204030204" pitchFamily="34" charset="0"/>
              </a:rPr>
              <a:t>Archeological Sites and Museums</a:t>
            </a:r>
            <a:endParaRPr lang="ro-RO" sz="1200" dirty="0">
              <a:effectLst/>
              <a:latin typeface="Tahoma" panose="020B0604030504040204" pitchFamily="34" charset="0"/>
              <a:ea typeface="Times New Roman" panose="02020603050405020304" pitchFamily="18" charset="0"/>
            </a:endParaRPr>
          </a:p>
          <a:p>
            <a:pPr algn="just">
              <a:spcAft>
                <a:spcPts val="800"/>
              </a:spcAft>
            </a:pPr>
            <a:r>
              <a:rPr lang="de-DE" sz="1800" b="1" dirty="0">
                <a:effectLst/>
                <a:latin typeface="Times New Roman" panose="02020603050405020304" pitchFamily="18" charset="0"/>
                <a:ea typeface="Calibri" panose="020F0502020204030204" pitchFamily="34" charset="0"/>
              </a:rPr>
              <a:t>11. Ovidiu</a:t>
            </a:r>
            <a:endParaRPr lang="ro-RO" sz="1800" dirty="0">
              <a:effectLst/>
              <a:latin typeface="Tahoma" panose="020B0604030504040204" pitchFamily="34" charset="0"/>
              <a:ea typeface="Times New Roman" panose="02020603050405020304" pitchFamily="18" charset="0"/>
            </a:endParaRPr>
          </a:p>
        </p:txBody>
      </p:sp>
      <p:pic>
        <p:nvPicPr>
          <p:cNvPr id="6" name="Picture 5">
            <a:extLst>
              <a:ext uri="{FF2B5EF4-FFF2-40B4-BE49-F238E27FC236}">
                <a16:creationId xmlns:a16="http://schemas.microsoft.com/office/drawing/2014/main" xmlns="" id="{E535CC09-F016-9743-F906-79ABD122B1D4}"/>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177636" y="572918"/>
            <a:ext cx="10790526" cy="6266031"/>
          </a:xfrm>
          <a:prstGeom prst="rect">
            <a:avLst/>
          </a:prstGeom>
        </p:spPr>
      </p:pic>
    </p:spTree>
    <p:extLst>
      <p:ext uri="{BB962C8B-B14F-4D97-AF65-F5344CB8AC3E}">
        <p14:creationId xmlns:p14="http://schemas.microsoft.com/office/powerpoint/2010/main" val="39071189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F5768FB8-8CA9-4562-9EDE-8E78FC82582B}"/>
              </a:ext>
            </a:extLst>
          </p:cNvPr>
          <p:cNvSpPr txBox="1"/>
          <p:nvPr/>
        </p:nvSpPr>
        <p:spPr>
          <a:xfrm>
            <a:off x="480291" y="295298"/>
            <a:ext cx="10843491" cy="646331"/>
          </a:xfrm>
          <a:prstGeom prst="rect">
            <a:avLst/>
          </a:prstGeom>
          <a:noFill/>
        </p:spPr>
        <p:txBody>
          <a:bodyPr wrap="square">
            <a:spAutoFit/>
          </a:bodyPr>
          <a:lstStyle/>
          <a:p>
            <a:pPr indent="457200" algn="just">
              <a:spcAft>
                <a:spcPts val="800"/>
              </a:spcAft>
            </a:pPr>
            <a:r>
              <a:rPr lang="en-US" sz="1800" dirty="0">
                <a:solidFill>
                  <a:srgbClr val="000000"/>
                </a:solidFill>
                <a:effectLst/>
                <a:latin typeface="Times New Roman" panose="02020603050405020304" pitchFamily="18" charset="0"/>
                <a:ea typeface="Times New Roman" panose="02020603050405020304" pitchFamily="18" charset="0"/>
              </a:rPr>
              <a:t>In Romania, the Constanta County Counsel has proposed and implemented 9 touristic route recognized at European level, 5 touristic route recognized at national level, and 2 routes recognized at transnational level.</a:t>
            </a:r>
            <a:endParaRPr lang="ro-RO" sz="1200" dirty="0">
              <a:effectLst/>
              <a:latin typeface="Tahoma" panose="020B0604030504040204" pitchFamily="34" charset="0"/>
              <a:ea typeface="Times New Roman" panose="02020603050405020304" pitchFamily="18" charset="0"/>
            </a:endParaRPr>
          </a:p>
        </p:txBody>
      </p:sp>
      <p:graphicFrame>
        <p:nvGraphicFramePr>
          <p:cNvPr id="6" name="Table 5">
            <a:extLst>
              <a:ext uri="{FF2B5EF4-FFF2-40B4-BE49-F238E27FC236}">
                <a16:creationId xmlns:a16="http://schemas.microsoft.com/office/drawing/2014/main" xmlns="" id="{EE8DD584-A2B2-4167-AE46-B8E747EC42BD}"/>
              </a:ext>
            </a:extLst>
          </p:cNvPr>
          <p:cNvGraphicFramePr>
            <a:graphicFrameLocks noGrp="1"/>
          </p:cNvGraphicFramePr>
          <p:nvPr>
            <p:extLst>
              <p:ext uri="{D42A27DB-BD31-4B8C-83A1-F6EECF244321}">
                <p14:modId xmlns:p14="http://schemas.microsoft.com/office/powerpoint/2010/main" val="2240300046"/>
              </p:ext>
            </p:extLst>
          </p:nvPr>
        </p:nvGraphicFramePr>
        <p:xfrm>
          <a:off x="674255" y="1145310"/>
          <a:ext cx="8829963" cy="4839851"/>
        </p:xfrm>
        <a:graphic>
          <a:graphicData uri="http://schemas.openxmlformats.org/drawingml/2006/table">
            <a:tbl>
              <a:tblPr firstRow="1" firstCol="1" bandRow="1">
                <a:tableStyleId>{5C22544A-7EE6-4342-B048-85BDC9FD1C3A}</a:tableStyleId>
              </a:tblPr>
              <a:tblGrid>
                <a:gridCol w="8829963">
                  <a:extLst>
                    <a:ext uri="{9D8B030D-6E8A-4147-A177-3AD203B41FA5}">
                      <a16:colId xmlns:a16="http://schemas.microsoft.com/office/drawing/2014/main" xmlns="" val="2506741570"/>
                    </a:ext>
                  </a:extLst>
                </a:gridCol>
              </a:tblGrid>
              <a:tr h="262636">
                <a:tc>
                  <a:txBody>
                    <a:bodyPr/>
                    <a:lstStyle/>
                    <a:p>
                      <a:pPr marL="36195" marR="36195" algn="ctr">
                        <a:lnSpc>
                          <a:spcPct val="107000"/>
                        </a:lnSpc>
                        <a:spcBef>
                          <a:spcPts val="285"/>
                        </a:spcBef>
                        <a:spcAft>
                          <a:spcPts val="285"/>
                        </a:spcAft>
                      </a:pPr>
                      <a:r>
                        <a:rPr lang="en-US" sz="1400" dirty="0" err="1">
                          <a:solidFill>
                            <a:schemeClr val="tx1"/>
                          </a:solidFill>
                          <a:effectLst/>
                        </a:rPr>
                        <a:t>Rute</a:t>
                      </a:r>
                      <a:r>
                        <a:rPr lang="en-US" sz="1400" dirty="0">
                          <a:solidFill>
                            <a:schemeClr val="tx1"/>
                          </a:solidFill>
                          <a:effectLst/>
                        </a:rPr>
                        <a:t> Cultural </a:t>
                      </a:r>
                      <a:r>
                        <a:rPr lang="en-US" sz="1400" dirty="0" err="1">
                          <a:solidFill>
                            <a:schemeClr val="tx1"/>
                          </a:solidFill>
                          <a:effectLst/>
                        </a:rPr>
                        <a:t>Turistice</a:t>
                      </a:r>
                      <a:r>
                        <a:rPr lang="en-US" sz="1400" dirty="0">
                          <a:solidFill>
                            <a:schemeClr val="tx1"/>
                          </a:solidFill>
                          <a:effectLst/>
                        </a:rPr>
                        <a:t> in </a:t>
                      </a:r>
                      <a:r>
                        <a:rPr lang="en-US" sz="1400" dirty="0" err="1">
                          <a:solidFill>
                            <a:schemeClr val="tx1"/>
                          </a:solidFill>
                          <a:effectLst/>
                        </a:rPr>
                        <a:t>judetul</a:t>
                      </a:r>
                      <a:r>
                        <a:rPr lang="en-US" sz="1400" dirty="0">
                          <a:solidFill>
                            <a:schemeClr val="tx1"/>
                          </a:solidFill>
                          <a:effectLst/>
                        </a:rPr>
                        <a:t> Constanta </a:t>
                      </a:r>
                      <a:r>
                        <a:rPr lang="en-US" sz="1400" dirty="0" err="1">
                          <a:solidFill>
                            <a:schemeClr val="tx1"/>
                          </a:solidFill>
                          <a:effectLst/>
                        </a:rPr>
                        <a:t>recunoscute</a:t>
                      </a:r>
                      <a:r>
                        <a:rPr lang="en-US" sz="1400" dirty="0">
                          <a:solidFill>
                            <a:schemeClr val="tx1"/>
                          </a:solidFill>
                          <a:effectLst/>
                        </a:rPr>
                        <a:t> </a:t>
                      </a:r>
                      <a:r>
                        <a:rPr lang="en-US" sz="1400" dirty="0" err="1">
                          <a:solidFill>
                            <a:schemeClr val="tx1"/>
                          </a:solidFill>
                          <a:effectLst/>
                        </a:rPr>
                        <a:t>si</a:t>
                      </a:r>
                      <a:r>
                        <a:rPr lang="en-US" sz="1400" dirty="0">
                          <a:solidFill>
                            <a:schemeClr val="tx1"/>
                          </a:solidFill>
                          <a:effectLst/>
                        </a:rPr>
                        <a:t> certificate in </a:t>
                      </a:r>
                      <a:r>
                        <a:rPr lang="en-US" sz="1400" dirty="0" err="1">
                          <a:solidFill>
                            <a:schemeClr val="tx1"/>
                          </a:solidFill>
                          <a:effectLst/>
                        </a:rPr>
                        <a:t>sistemul</a:t>
                      </a:r>
                      <a:r>
                        <a:rPr lang="en-US" sz="1400" dirty="0">
                          <a:solidFill>
                            <a:schemeClr val="tx1"/>
                          </a:solidFill>
                          <a:effectLst/>
                        </a:rPr>
                        <a:t> </a:t>
                      </a:r>
                      <a:r>
                        <a:rPr lang="en-US" sz="1400" dirty="0" err="1">
                          <a:solidFill>
                            <a:schemeClr val="tx1"/>
                          </a:solidFill>
                          <a:effectLst/>
                        </a:rPr>
                        <a:t>european</a:t>
                      </a:r>
                      <a:r>
                        <a:rPr lang="en-US" sz="1400" dirty="0">
                          <a:solidFill>
                            <a:schemeClr val="tx1"/>
                          </a:solidFill>
                          <a:effectLst/>
                        </a:rPr>
                        <a:t> la </a:t>
                      </a:r>
                      <a:r>
                        <a:rPr lang="en-US" sz="1400" dirty="0" err="1">
                          <a:solidFill>
                            <a:schemeClr val="tx1"/>
                          </a:solidFill>
                          <a:effectLst/>
                        </a:rPr>
                        <a:t>nivel</a:t>
                      </a:r>
                      <a:r>
                        <a:rPr lang="en-US" sz="1400" dirty="0">
                          <a:solidFill>
                            <a:schemeClr val="tx1"/>
                          </a:solidFill>
                          <a:effectLst/>
                        </a:rPr>
                        <a:t> regional</a:t>
                      </a:r>
                      <a:endParaRPr lang="ro-RO" sz="1400" dirty="0">
                        <a:solidFill>
                          <a:schemeClr val="tx1"/>
                        </a:solidFill>
                        <a:effectLst/>
                        <a:latin typeface="Tahoma" panose="020B0604030504040204" pitchFamily="34" charset="0"/>
                        <a:ea typeface="Times New Roman" panose="02020603050405020304" pitchFamily="18"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719993360"/>
                  </a:ext>
                </a:extLst>
              </a:tr>
              <a:tr h="239346">
                <a:tc>
                  <a:txBody>
                    <a:bodyPr/>
                    <a:lstStyle/>
                    <a:p>
                      <a:pPr marL="540385" marR="71755" indent="-476250">
                        <a:lnSpc>
                          <a:spcPct val="107000"/>
                        </a:lnSpc>
                        <a:spcBef>
                          <a:spcPts val="285"/>
                        </a:spcBef>
                        <a:spcAft>
                          <a:spcPts val="285"/>
                        </a:spcAft>
                      </a:pPr>
                      <a:r>
                        <a:rPr lang="en-US" sz="1200" u="sng" dirty="0">
                          <a:solidFill>
                            <a:schemeClr val="tx1"/>
                          </a:solidFill>
                          <a:effectLst/>
                          <a:hlinkClick r:id="rId2">
                            <a:extLst>
                              <a:ext uri="{A12FA001-AC4F-418D-AE19-62706E023703}">
                                <ahyp:hlinkClr xmlns:ahyp="http://schemas.microsoft.com/office/drawing/2018/hyperlinkcolor" xmlns="" val="tx"/>
                              </a:ext>
                            </a:extLst>
                          </a:hlinkClick>
                        </a:rPr>
                        <a:t>1. </a:t>
                      </a:r>
                      <a:r>
                        <a:rPr lang="en-US" sz="1200" u="sng" dirty="0" err="1">
                          <a:solidFill>
                            <a:schemeClr val="tx1"/>
                          </a:solidFill>
                          <a:effectLst/>
                          <a:hlinkClick r:id="rId2">
                            <a:extLst>
                              <a:ext uri="{A12FA001-AC4F-418D-AE19-62706E023703}">
                                <ahyp:hlinkClr xmlns:ahyp="http://schemas.microsoft.com/office/drawing/2018/hyperlinkcolor" xmlns="" val="tx"/>
                              </a:ext>
                            </a:extLst>
                          </a:hlinkClick>
                        </a:rPr>
                        <a:t>Ruta</a:t>
                      </a:r>
                      <a:r>
                        <a:rPr lang="en-US" sz="1200" u="sng" dirty="0">
                          <a:solidFill>
                            <a:schemeClr val="tx1"/>
                          </a:solidFill>
                          <a:effectLst/>
                          <a:hlinkClick r:id="rId2">
                            <a:extLst>
                              <a:ext uri="{A12FA001-AC4F-418D-AE19-62706E023703}">
                                <ahyp:hlinkClr xmlns:ahyp="http://schemas.microsoft.com/office/drawing/2018/hyperlinkcolor" xmlns="" val="tx"/>
                              </a:ext>
                            </a:extLst>
                          </a:hlinkClick>
                        </a:rPr>
                        <a:t> "</a:t>
                      </a:r>
                      <a:r>
                        <a:rPr lang="en-US" sz="1200" u="sng" dirty="0" err="1">
                          <a:solidFill>
                            <a:schemeClr val="tx1"/>
                          </a:solidFill>
                          <a:effectLst/>
                          <a:hlinkClick r:id="rId2">
                            <a:extLst>
                              <a:ext uri="{A12FA001-AC4F-418D-AE19-62706E023703}">
                                <ahyp:hlinkClr xmlns:ahyp="http://schemas.microsoft.com/office/drawing/2018/hyperlinkcolor" xmlns="" val="tx"/>
                              </a:ext>
                            </a:extLst>
                          </a:hlinkClick>
                        </a:rPr>
                        <a:t>Cetatilor</a:t>
                      </a:r>
                      <a:r>
                        <a:rPr lang="en-US" sz="1200" u="sng" dirty="0">
                          <a:solidFill>
                            <a:schemeClr val="tx1"/>
                          </a:solidFill>
                          <a:effectLst/>
                          <a:hlinkClick r:id="rId2">
                            <a:extLst>
                              <a:ext uri="{A12FA001-AC4F-418D-AE19-62706E023703}">
                                <ahyp:hlinkClr xmlns:ahyp="http://schemas.microsoft.com/office/drawing/2018/hyperlinkcolor" xmlns="" val="tx"/>
                              </a:ext>
                            </a:extLst>
                          </a:hlinkClick>
                        </a:rPr>
                        <a:t> </a:t>
                      </a:r>
                      <a:r>
                        <a:rPr lang="en-US" sz="1200" u="sng" dirty="0" err="1">
                          <a:solidFill>
                            <a:schemeClr val="tx1"/>
                          </a:solidFill>
                          <a:effectLst/>
                          <a:hlinkClick r:id="rId2">
                            <a:extLst>
                              <a:ext uri="{A12FA001-AC4F-418D-AE19-62706E023703}">
                                <ahyp:hlinkClr xmlns:ahyp="http://schemas.microsoft.com/office/drawing/2018/hyperlinkcolor" xmlns="" val="tx"/>
                              </a:ext>
                            </a:extLst>
                          </a:hlinkClick>
                        </a:rPr>
                        <a:t>Antice</a:t>
                      </a:r>
                      <a:r>
                        <a:rPr lang="en-US" sz="1200" u="sng" dirty="0">
                          <a:solidFill>
                            <a:schemeClr val="tx1"/>
                          </a:solidFill>
                          <a:effectLst/>
                          <a:hlinkClick r:id="rId2">
                            <a:extLst>
                              <a:ext uri="{A12FA001-AC4F-418D-AE19-62706E023703}">
                                <ahyp:hlinkClr xmlns:ahyp="http://schemas.microsoft.com/office/drawing/2018/hyperlinkcolor" xmlns="" val="tx"/>
                              </a:ext>
                            </a:extLst>
                          </a:hlinkClick>
                        </a:rPr>
                        <a:t> in </a:t>
                      </a:r>
                      <a:r>
                        <a:rPr lang="en-US" sz="1200" u="sng" dirty="0" err="1">
                          <a:solidFill>
                            <a:schemeClr val="tx1"/>
                          </a:solidFill>
                          <a:effectLst/>
                          <a:hlinkClick r:id="rId2">
                            <a:extLst>
                              <a:ext uri="{A12FA001-AC4F-418D-AE19-62706E023703}">
                                <ahyp:hlinkClr xmlns:ahyp="http://schemas.microsoft.com/office/drawing/2018/hyperlinkcolor" xmlns="" val="tx"/>
                              </a:ext>
                            </a:extLst>
                          </a:hlinkClick>
                        </a:rPr>
                        <a:t>judetul</a:t>
                      </a:r>
                      <a:r>
                        <a:rPr lang="en-US" sz="1200" u="sng" dirty="0">
                          <a:solidFill>
                            <a:schemeClr val="tx1"/>
                          </a:solidFill>
                          <a:effectLst/>
                          <a:hlinkClick r:id="rId2">
                            <a:extLst>
                              <a:ext uri="{A12FA001-AC4F-418D-AE19-62706E023703}">
                                <ahyp:hlinkClr xmlns:ahyp="http://schemas.microsoft.com/office/drawing/2018/hyperlinkcolor" xmlns="" val="tx"/>
                              </a:ext>
                            </a:extLst>
                          </a:hlinkClick>
                        </a:rPr>
                        <a:t> Constanta" - </a:t>
                      </a:r>
                      <a:r>
                        <a:rPr lang="en-US" sz="1200" u="sng" dirty="0" err="1">
                          <a:solidFill>
                            <a:schemeClr val="tx1"/>
                          </a:solidFill>
                          <a:effectLst/>
                          <a:hlinkClick r:id="rId2">
                            <a:extLst>
                              <a:ext uri="{A12FA001-AC4F-418D-AE19-62706E023703}">
                                <ahyp:hlinkClr xmlns:ahyp="http://schemas.microsoft.com/office/drawing/2018/hyperlinkcolor" xmlns="" val="tx"/>
                              </a:ext>
                            </a:extLst>
                          </a:hlinkClick>
                        </a:rPr>
                        <a:t>ruta</a:t>
                      </a:r>
                      <a:r>
                        <a:rPr lang="en-US" sz="1200" u="sng" dirty="0">
                          <a:solidFill>
                            <a:schemeClr val="tx1"/>
                          </a:solidFill>
                          <a:effectLst/>
                          <a:hlinkClick r:id="rId2">
                            <a:extLst>
                              <a:ext uri="{A12FA001-AC4F-418D-AE19-62706E023703}">
                                <ahyp:hlinkClr xmlns:ahyp="http://schemas.microsoft.com/office/drawing/2018/hyperlinkcolor" xmlns="" val="tx"/>
                              </a:ext>
                            </a:extLst>
                          </a:hlinkClick>
                        </a:rPr>
                        <a:t> </a:t>
                      </a:r>
                      <a:r>
                        <a:rPr lang="en-US" sz="1200" u="sng" dirty="0" err="1">
                          <a:solidFill>
                            <a:schemeClr val="tx1"/>
                          </a:solidFill>
                          <a:effectLst/>
                          <a:hlinkClick r:id="rId2">
                            <a:extLst>
                              <a:ext uri="{A12FA001-AC4F-418D-AE19-62706E023703}">
                                <ahyp:hlinkClr xmlns:ahyp="http://schemas.microsoft.com/office/drawing/2018/hyperlinkcolor" xmlns="" val="tx"/>
                              </a:ext>
                            </a:extLst>
                          </a:hlinkClick>
                        </a:rPr>
                        <a:t>arheologica</a:t>
                      </a:r>
                      <a:r>
                        <a:rPr lang="en-US" sz="1200" u="sng" dirty="0">
                          <a:solidFill>
                            <a:schemeClr val="tx1"/>
                          </a:solidFill>
                          <a:effectLst/>
                          <a:hlinkClick r:id="rId2">
                            <a:extLst>
                              <a:ext uri="{A12FA001-AC4F-418D-AE19-62706E023703}">
                                <ahyp:hlinkClr xmlns:ahyp="http://schemas.microsoft.com/office/drawing/2018/hyperlinkcolor" xmlns="" val="tx"/>
                              </a:ext>
                            </a:extLst>
                          </a:hlinkClick>
                        </a:rPr>
                        <a:t> (</a:t>
                      </a:r>
                      <a:r>
                        <a:rPr lang="en-US" sz="1200" u="sng" dirty="0" err="1">
                          <a:solidFill>
                            <a:schemeClr val="tx1"/>
                          </a:solidFill>
                          <a:effectLst/>
                          <a:hlinkClick r:id="rId2">
                            <a:extLst>
                              <a:ext uri="{A12FA001-AC4F-418D-AE19-62706E023703}">
                                <ahyp:hlinkClr xmlns:ahyp="http://schemas.microsoft.com/office/drawing/2018/hyperlinkcolor" xmlns="" val="tx"/>
                              </a:ext>
                            </a:extLst>
                          </a:hlinkClick>
                        </a:rPr>
                        <a:t>istorica</a:t>
                      </a:r>
                      <a:r>
                        <a:rPr lang="en-US" sz="1200" u="sng" dirty="0">
                          <a:solidFill>
                            <a:schemeClr val="tx1"/>
                          </a:solidFill>
                          <a:effectLst/>
                          <a:hlinkClick r:id="rId2">
                            <a:extLst>
                              <a:ext uri="{A12FA001-AC4F-418D-AE19-62706E023703}">
                                <ahyp:hlinkClr xmlns:ahyp="http://schemas.microsoft.com/office/drawing/2018/hyperlinkcolor" xmlns="" val="tx"/>
                              </a:ext>
                            </a:extLst>
                          </a:hlinkClick>
                        </a:rPr>
                        <a:t>)</a:t>
                      </a:r>
                      <a:endParaRPr lang="ro-RO" sz="1400" dirty="0">
                        <a:solidFill>
                          <a:schemeClr val="tx1"/>
                        </a:solidFill>
                        <a:effectLst/>
                        <a:latin typeface="Tahoma" panose="020B0604030504040204" pitchFamily="34" charset="0"/>
                        <a:ea typeface="Times New Roman" panose="02020603050405020304" pitchFamily="18"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3159504577"/>
                  </a:ext>
                </a:extLst>
              </a:tr>
              <a:tr h="239346">
                <a:tc>
                  <a:txBody>
                    <a:bodyPr/>
                    <a:lstStyle/>
                    <a:p>
                      <a:pPr marL="540385" marR="988695" indent="-476250">
                        <a:lnSpc>
                          <a:spcPct val="107000"/>
                        </a:lnSpc>
                        <a:spcBef>
                          <a:spcPts val="285"/>
                        </a:spcBef>
                        <a:spcAft>
                          <a:spcPts val="285"/>
                        </a:spcAft>
                      </a:pPr>
                      <a:r>
                        <a:rPr lang="en-US" sz="1200" u="sng" dirty="0">
                          <a:solidFill>
                            <a:schemeClr val="tx1"/>
                          </a:solidFill>
                          <a:effectLst/>
                          <a:hlinkClick r:id="rId3">
                            <a:extLst>
                              <a:ext uri="{A12FA001-AC4F-418D-AE19-62706E023703}">
                                <ahyp:hlinkClr xmlns:ahyp="http://schemas.microsoft.com/office/drawing/2018/hyperlinkcolor" xmlns="" val="tx"/>
                              </a:ext>
                            </a:extLst>
                          </a:hlinkClick>
                        </a:rPr>
                        <a:t>2. </a:t>
                      </a:r>
                      <a:r>
                        <a:rPr lang="en-US" sz="1200" u="sng" dirty="0" err="1">
                          <a:solidFill>
                            <a:schemeClr val="tx1"/>
                          </a:solidFill>
                          <a:effectLst/>
                          <a:hlinkClick r:id="rId3">
                            <a:extLst>
                              <a:ext uri="{A12FA001-AC4F-418D-AE19-62706E023703}">
                                <ahyp:hlinkClr xmlns:ahyp="http://schemas.microsoft.com/office/drawing/2018/hyperlinkcolor" xmlns="" val="tx"/>
                              </a:ext>
                            </a:extLst>
                          </a:hlinkClick>
                        </a:rPr>
                        <a:t>Ruta</a:t>
                      </a:r>
                      <a:r>
                        <a:rPr lang="en-US" sz="1200" u="sng" dirty="0">
                          <a:solidFill>
                            <a:schemeClr val="tx1"/>
                          </a:solidFill>
                          <a:effectLst/>
                          <a:hlinkClick r:id="rId3">
                            <a:extLst>
                              <a:ext uri="{A12FA001-AC4F-418D-AE19-62706E023703}">
                                <ahyp:hlinkClr xmlns:ahyp="http://schemas.microsoft.com/office/drawing/2018/hyperlinkcolor" xmlns="" val="tx"/>
                              </a:ext>
                            </a:extLst>
                          </a:hlinkClick>
                        </a:rPr>
                        <a:t> "</a:t>
                      </a:r>
                      <a:r>
                        <a:rPr lang="en-US" sz="1200" u="sng" dirty="0" err="1">
                          <a:solidFill>
                            <a:schemeClr val="tx1"/>
                          </a:solidFill>
                          <a:effectLst/>
                          <a:hlinkClick r:id="rId3">
                            <a:extLst>
                              <a:ext uri="{A12FA001-AC4F-418D-AE19-62706E023703}">
                                <ahyp:hlinkClr xmlns:ahyp="http://schemas.microsoft.com/office/drawing/2018/hyperlinkcolor" xmlns="" val="tx"/>
                              </a:ext>
                            </a:extLst>
                          </a:hlinkClick>
                        </a:rPr>
                        <a:t>Credintei</a:t>
                      </a:r>
                      <a:r>
                        <a:rPr lang="en-US" sz="1200" u="sng" dirty="0">
                          <a:solidFill>
                            <a:schemeClr val="tx1"/>
                          </a:solidFill>
                          <a:effectLst/>
                          <a:hlinkClick r:id="rId3">
                            <a:extLst>
                              <a:ext uri="{A12FA001-AC4F-418D-AE19-62706E023703}">
                                <ahyp:hlinkClr xmlns:ahyp="http://schemas.microsoft.com/office/drawing/2018/hyperlinkcolor" xmlns="" val="tx"/>
                              </a:ext>
                            </a:extLst>
                          </a:hlinkClick>
                        </a:rPr>
                        <a:t> </a:t>
                      </a:r>
                      <a:r>
                        <a:rPr lang="en-US" sz="1200" u="sng" dirty="0" err="1">
                          <a:solidFill>
                            <a:schemeClr val="tx1"/>
                          </a:solidFill>
                          <a:effectLst/>
                          <a:hlinkClick r:id="rId3">
                            <a:extLst>
                              <a:ext uri="{A12FA001-AC4F-418D-AE19-62706E023703}">
                                <ahyp:hlinkClr xmlns:ahyp="http://schemas.microsoft.com/office/drawing/2018/hyperlinkcolor" xmlns="" val="tx"/>
                              </a:ext>
                            </a:extLst>
                          </a:hlinkClick>
                        </a:rPr>
                        <a:t>si</a:t>
                      </a:r>
                      <a:r>
                        <a:rPr lang="en-US" sz="1200" u="sng" dirty="0">
                          <a:solidFill>
                            <a:schemeClr val="tx1"/>
                          </a:solidFill>
                          <a:effectLst/>
                          <a:hlinkClick r:id="rId3">
                            <a:extLst>
                              <a:ext uri="{A12FA001-AC4F-418D-AE19-62706E023703}">
                                <ahyp:hlinkClr xmlns:ahyp="http://schemas.microsoft.com/office/drawing/2018/hyperlinkcolor" xmlns="" val="tx"/>
                              </a:ext>
                            </a:extLst>
                          </a:hlinkClick>
                        </a:rPr>
                        <a:t> a </a:t>
                      </a:r>
                      <a:r>
                        <a:rPr lang="en-US" sz="1200" u="sng" dirty="0" err="1">
                          <a:solidFill>
                            <a:schemeClr val="tx1"/>
                          </a:solidFill>
                          <a:effectLst/>
                          <a:hlinkClick r:id="rId3">
                            <a:extLst>
                              <a:ext uri="{A12FA001-AC4F-418D-AE19-62706E023703}">
                                <ahyp:hlinkClr xmlns:ahyp="http://schemas.microsoft.com/office/drawing/2018/hyperlinkcolor" xmlns="" val="tx"/>
                              </a:ext>
                            </a:extLst>
                          </a:hlinkClick>
                        </a:rPr>
                        <a:t>Sperantei</a:t>
                      </a:r>
                      <a:r>
                        <a:rPr lang="en-US" sz="1200" u="sng" dirty="0">
                          <a:solidFill>
                            <a:schemeClr val="tx1"/>
                          </a:solidFill>
                          <a:effectLst/>
                          <a:hlinkClick r:id="rId3">
                            <a:extLst>
                              <a:ext uri="{A12FA001-AC4F-418D-AE19-62706E023703}">
                                <ahyp:hlinkClr xmlns:ahyp="http://schemas.microsoft.com/office/drawing/2018/hyperlinkcolor" xmlns="" val="tx"/>
                              </a:ext>
                            </a:extLst>
                          </a:hlinkClick>
                        </a:rPr>
                        <a:t> in </a:t>
                      </a:r>
                      <a:r>
                        <a:rPr lang="en-US" sz="1200" u="sng" dirty="0" err="1">
                          <a:solidFill>
                            <a:schemeClr val="tx1"/>
                          </a:solidFill>
                          <a:effectLst/>
                          <a:hlinkClick r:id="rId3">
                            <a:extLst>
                              <a:ext uri="{A12FA001-AC4F-418D-AE19-62706E023703}">
                                <ahyp:hlinkClr xmlns:ahyp="http://schemas.microsoft.com/office/drawing/2018/hyperlinkcolor" xmlns="" val="tx"/>
                              </a:ext>
                            </a:extLst>
                          </a:hlinkClick>
                        </a:rPr>
                        <a:t>judetul</a:t>
                      </a:r>
                      <a:r>
                        <a:rPr lang="en-US" sz="1200" u="sng" dirty="0">
                          <a:solidFill>
                            <a:schemeClr val="tx1"/>
                          </a:solidFill>
                          <a:effectLst/>
                          <a:hlinkClick r:id="rId3">
                            <a:extLst>
                              <a:ext uri="{A12FA001-AC4F-418D-AE19-62706E023703}">
                                <ahyp:hlinkClr xmlns:ahyp="http://schemas.microsoft.com/office/drawing/2018/hyperlinkcolor" xmlns="" val="tx"/>
                              </a:ext>
                            </a:extLst>
                          </a:hlinkClick>
                        </a:rPr>
                        <a:t> Constanta" - </a:t>
                      </a:r>
                      <a:r>
                        <a:rPr lang="en-US" sz="1200" u="sng" dirty="0" err="1">
                          <a:solidFill>
                            <a:schemeClr val="tx1"/>
                          </a:solidFill>
                          <a:effectLst/>
                          <a:hlinkClick r:id="rId3">
                            <a:extLst>
                              <a:ext uri="{A12FA001-AC4F-418D-AE19-62706E023703}">
                                <ahyp:hlinkClr xmlns:ahyp="http://schemas.microsoft.com/office/drawing/2018/hyperlinkcolor" xmlns="" val="tx"/>
                              </a:ext>
                            </a:extLst>
                          </a:hlinkClick>
                        </a:rPr>
                        <a:t>ruta</a:t>
                      </a:r>
                      <a:r>
                        <a:rPr lang="en-US" sz="1200" u="sng" dirty="0">
                          <a:solidFill>
                            <a:schemeClr val="tx1"/>
                          </a:solidFill>
                          <a:effectLst/>
                          <a:hlinkClick r:id="rId3">
                            <a:extLst>
                              <a:ext uri="{A12FA001-AC4F-418D-AE19-62706E023703}">
                                <ahyp:hlinkClr xmlns:ahyp="http://schemas.microsoft.com/office/drawing/2018/hyperlinkcolor" xmlns="" val="tx"/>
                              </a:ext>
                            </a:extLst>
                          </a:hlinkClick>
                        </a:rPr>
                        <a:t> </a:t>
                      </a:r>
                      <a:r>
                        <a:rPr lang="en-US" sz="1200" u="sng" dirty="0" err="1">
                          <a:solidFill>
                            <a:schemeClr val="tx1"/>
                          </a:solidFill>
                          <a:effectLst/>
                          <a:hlinkClick r:id="rId3">
                            <a:extLst>
                              <a:ext uri="{A12FA001-AC4F-418D-AE19-62706E023703}">
                                <ahyp:hlinkClr xmlns:ahyp="http://schemas.microsoft.com/office/drawing/2018/hyperlinkcolor" xmlns="" val="tx"/>
                              </a:ext>
                            </a:extLst>
                          </a:hlinkClick>
                        </a:rPr>
                        <a:t>religioasa</a:t>
                      </a:r>
                      <a:endParaRPr lang="ro-RO" sz="1400" dirty="0">
                        <a:solidFill>
                          <a:schemeClr val="tx1"/>
                        </a:solidFill>
                        <a:effectLst/>
                        <a:latin typeface="Tahoma" panose="020B0604030504040204" pitchFamily="34" charset="0"/>
                        <a:ea typeface="Times New Roman" panose="02020603050405020304" pitchFamily="18"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1625593167"/>
                  </a:ext>
                </a:extLst>
              </a:tr>
              <a:tr h="239346">
                <a:tc>
                  <a:txBody>
                    <a:bodyPr/>
                    <a:lstStyle/>
                    <a:p>
                      <a:pPr marL="540385" marR="71755" indent="-476250">
                        <a:lnSpc>
                          <a:spcPct val="107000"/>
                        </a:lnSpc>
                        <a:spcBef>
                          <a:spcPts val="285"/>
                        </a:spcBef>
                        <a:spcAft>
                          <a:spcPts val="285"/>
                        </a:spcAft>
                      </a:pPr>
                      <a:r>
                        <a:rPr lang="en-US" sz="1200" u="sng" dirty="0">
                          <a:solidFill>
                            <a:schemeClr val="tx1"/>
                          </a:solidFill>
                          <a:effectLst/>
                          <a:hlinkClick r:id="rId4">
                            <a:extLst>
                              <a:ext uri="{A12FA001-AC4F-418D-AE19-62706E023703}">
                                <ahyp:hlinkClr xmlns:ahyp="http://schemas.microsoft.com/office/drawing/2018/hyperlinkcolor" xmlns="" val="tx"/>
                              </a:ext>
                            </a:extLst>
                          </a:hlinkClick>
                        </a:rPr>
                        <a:t>3. </a:t>
                      </a:r>
                      <a:r>
                        <a:rPr lang="en-US" sz="1200" u="sng" dirty="0" err="1">
                          <a:solidFill>
                            <a:schemeClr val="tx1"/>
                          </a:solidFill>
                          <a:effectLst/>
                          <a:hlinkClick r:id="rId4">
                            <a:extLst>
                              <a:ext uri="{A12FA001-AC4F-418D-AE19-62706E023703}">
                                <ahyp:hlinkClr xmlns:ahyp="http://schemas.microsoft.com/office/drawing/2018/hyperlinkcolor" xmlns="" val="tx"/>
                              </a:ext>
                            </a:extLst>
                          </a:hlinkClick>
                        </a:rPr>
                        <a:t>Ruta</a:t>
                      </a:r>
                      <a:r>
                        <a:rPr lang="en-US" sz="1200" u="sng" dirty="0">
                          <a:solidFill>
                            <a:schemeClr val="tx1"/>
                          </a:solidFill>
                          <a:effectLst/>
                          <a:hlinkClick r:id="rId4">
                            <a:extLst>
                              <a:ext uri="{A12FA001-AC4F-418D-AE19-62706E023703}">
                                <ahyp:hlinkClr xmlns:ahyp="http://schemas.microsoft.com/office/drawing/2018/hyperlinkcolor" xmlns="" val="tx"/>
                              </a:ext>
                            </a:extLst>
                          </a:hlinkClick>
                        </a:rPr>
                        <a:t> "</a:t>
                      </a:r>
                      <a:r>
                        <a:rPr lang="en-US" sz="1200" u="sng" dirty="0" err="1">
                          <a:solidFill>
                            <a:schemeClr val="tx1"/>
                          </a:solidFill>
                          <a:effectLst/>
                          <a:hlinkClick r:id="rId4">
                            <a:extLst>
                              <a:ext uri="{A12FA001-AC4F-418D-AE19-62706E023703}">
                                <ahyp:hlinkClr xmlns:ahyp="http://schemas.microsoft.com/office/drawing/2018/hyperlinkcolor" xmlns="" val="tx"/>
                              </a:ext>
                            </a:extLst>
                          </a:hlinkClick>
                        </a:rPr>
                        <a:t>Istorie</a:t>
                      </a:r>
                      <a:r>
                        <a:rPr lang="en-US" sz="1200" u="sng" dirty="0">
                          <a:solidFill>
                            <a:schemeClr val="tx1"/>
                          </a:solidFill>
                          <a:effectLst/>
                          <a:hlinkClick r:id="rId4">
                            <a:extLst>
                              <a:ext uri="{A12FA001-AC4F-418D-AE19-62706E023703}">
                                <ahyp:hlinkClr xmlns:ahyp="http://schemas.microsoft.com/office/drawing/2018/hyperlinkcolor" xmlns="" val="tx"/>
                              </a:ext>
                            </a:extLst>
                          </a:hlinkClick>
                        </a:rPr>
                        <a:t>, </a:t>
                      </a:r>
                      <a:r>
                        <a:rPr lang="en-US" sz="1200" u="sng" dirty="0" err="1">
                          <a:solidFill>
                            <a:schemeClr val="tx1"/>
                          </a:solidFill>
                          <a:effectLst/>
                          <a:hlinkClick r:id="rId4">
                            <a:extLst>
                              <a:ext uri="{A12FA001-AC4F-418D-AE19-62706E023703}">
                                <ahyp:hlinkClr xmlns:ahyp="http://schemas.microsoft.com/office/drawing/2018/hyperlinkcolor" xmlns="" val="tx"/>
                              </a:ext>
                            </a:extLst>
                          </a:hlinkClick>
                        </a:rPr>
                        <a:t>Spiritualitate</a:t>
                      </a:r>
                      <a:r>
                        <a:rPr lang="en-US" sz="1200" u="sng" dirty="0">
                          <a:solidFill>
                            <a:schemeClr val="tx1"/>
                          </a:solidFill>
                          <a:effectLst/>
                          <a:hlinkClick r:id="rId4">
                            <a:extLst>
                              <a:ext uri="{A12FA001-AC4F-418D-AE19-62706E023703}">
                                <ahyp:hlinkClr xmlns:ahyp="http://schemas.microsoft.com/office/drawing/2018/hyperlinkcolor" xmlns="" val="tx"/>
                              </a:ext>
                            </a:extLst>
                          </a:hlinkClick>
                        </a:rPr>
                        <a:t> </a:t>
                      </a:r>
                      <a:r>
                        <a:rPr lang="en-US" sz="1200" u="sng" dirty="0" err="1">
                          <a:solidFill>
                            <a:schemeClr val="tx1"/>
                          </a:solidFill>
                          <a:effectLst/>
                          <a:hlinkClick r:id="rId4">
                            <a:extLst>
                              <a:ext uri="{A12FA001-AC4F-418D-AE19-62706E023703}">
                                <ahyp:hlinkClr xmlns:ahyp="http://schemas.microsoft.com/office/drawing/2018/hyperlinkcolor" xmlns="" val="tx"/>
                              </a:ext>
                            </a:extLst>
                          </a:hlinkClick>
                        </a:rPr>
                        <a:t>si</a:t>
                      </a:r>
                      <a:r>
                        <a:rPr lang="en-US" sz="1200" u="sng" dirty="0">
                          <a:solidFill>
                            <a:schemeClr val="tx1"/>
                          </a:solidFill>
                          <a:effectLst/>
                          <a:hlinkClick r:id="rId4">
                            <a:extLst>
                              <a:ext uri="{A12FA001-AC4F-418D-AE19-62706E023703}">
                                <ahyp:hlinkClr xmlns:ahyp="http://schemas.microsoft.com/office/drawing/2018/hyperlinkcolor" xmlns="" val="tx"/>
                              </a:ext>
                            </a:extLst>
                          </a:hlinkClick>
                        </a:rPr>
                        <a:t> Arta in </a:t>
                      </a:r>
                      <a:r>
                        <a:rPr lang="en-US" sz="1200" u="sng" dirty="0" err="1">
                          <a:solidFill>
                            <a:schemeClr val="tx1"/>
                          </a:solidFill>
                          <a:effectLst/>
                          <a:hlinkClick r:id="rId4">
                            <a:extLst>
                              <a:ext uri="{A12FA001-AC4F-418D-AE19-62706E023703}">
                                <ahyp:hlinkClr xmlns:ahyp="http://schemas.microsoft.com/office/drawing/2018/hyperlinkcolor" xmlns="" val="tx"/>
                              </a:ext>
                            </a:extLst>
                          </a:hlinkClick>
                        </a:rPr>
                        <a:t>judetul</a:t>
                      </a:r>
                      <a:r>
                        <a:rPr lang="en-US" sz="1200" u="sng" dirty="0">
                          <a:solidFill>
                            <a:schemeClr val="tx1"/>
                          </a:solidFill>
                          <a:effectLst/>
                          <a:hlinkClick r:id="rId4">
                            <a:extLst>
                              <a:ext uri="{A12FA001-AC4F-418D-AE19-62706E023703}">
                                <ahyp:hlinkClr xmlns:ahyp="http://schemas.microsoft.com/office/drawing/2018/hyperlinkcolor" xmlns="" val="tx"/>
                              </a:ext>
                            </a:extLst>
                          </a:hlinkClick>
                        </a:rPr>
                        <a:t> Constanta" - </a:t>
                      </a:r>
                      <a:r>
                        <a:rPr lang="en-US" sz="1200" u="sng" dirty="0" err="1">
                          <a:solidFill>
                            <a:schemeClr val="tx1"/>
                          </a:solidFill>
                          <a:effectLst/>
                          <a:hlinkClick r:id="rId4">
                            <a:extLst>
                              <a:ext uri="{A12FA001-AC4F-418D-AE19-62706E023703}">
                                <ahyp:hlinkClr xmlns:ahyp="http://schemas.microsoft.com/office/drawing/2018/hyperlinkcolor" xmlns="" val="tx"/>
                              </a:ext>
                            </a:extLst>
                          </a:hlinkClick>
                        </a:rPr>
                        <a:t>ruta</a:t>
                      </a:r>
                      <a:r>
                        <a:rPr lang="en-US" sz="1200" u="sng" dirty="0">
                          <a:solidFill>
                            <a:schemeClr val="tx1"/>
                          </a:solidFill>
                          <a:effectLst/>
                          <a:hlinkClick r:id="rId4">
                            <a:extLst>
                              <a:ext uri="{A12FA001-AC4F-418D-AE19-62706E023703}">
                                <ahyp:hlinkClr xmlns:ahyp="http://schemas.microsoft.com/office/drawing/2018/hyperlinkcolor" xmlns="" val="tx"/>
                              </a:ext>
                            </a:extLst>
                          </a:hlinkClick>
                        </a:rPr>
                        <a:t> </a:t>
                      </a:r>
                      <a:r>
                        <a:rPr lang="en-US" sz="1200" u="sng" dirty="0" err="1">
                          <a:solidFill>
                            <a:schemeClr val="tx1"/>
                          </a:solidFill>
                          <a:effectLst/>
                          <a:hlinkClick r:id="rId4">
                            <a:extLst>
                              <a:ext uri="{A12FA001-AC4F-418D-AE19-62706E023703}">
                                <ahyp:hlinkClr xmlns:ahyp="http://schemas.microsoft.com/office/drawing/2018/hyperlinkcolor" xmlns="" val="tx"/>
                              </a:ext>
                            </a:extLst>
                          </a:hlinkClick>
                        </a:rPr>
                        <a:t>muzeelor</a:t>
                      </a:r>
                      <a:endParaRPr lang="ro-RO" sz="1400" dirty="0">
                        <a:solidFill>
                          <a:schemeClr val="tx1"/>
                        </a:solidFill>
                        <a:effectLst/>
                        <a:latin typeface="Tahoma" panose="020B0604030504040204" pitchFamily="34" charset="0"/>
                        <a:ea typeface="Times New Roman" panose="02020603050405020304" pitchFamily="18"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3780078482"/>
                  </a:ext>
                </a:extLst>
              </a:tr>
              <a:tr h="239346">
                <a:tc>
                  <a:txBody>
                    <a:bodyPr/>
                    <a:lstStyle/>
                    <a:p>
                      <a:pPr marL="540385" marR="71755" indent="-476250">
                        <a:lnSpc>
                          <a:spcPct val="107000"/>
                        </a:lnSpc>
                        <a:spcBef>
                          <a:spcPts val="285"/>
                        </a:spcBef>
                        <a:spcAft>
                          <a:spcPts val="285"/>
                        </a:spcAft>
                      </a:pPr>
                      <a:r>
                        <a:rPr lang="en-US" sz="1200" u="sng" dirty="0">
                          <a:solidFill>
                            <a:schemeClr val="tx1"/>
                          </a:solidFill>
                          <a:effectLst/>
                          <a:hlinkClick r:id="rId5">
                            <a:extLst>
                              <a:ext uri="{A12FA001-AC4F-418D-AE19-62706E023703}">
                                <ahyp:hlinkClr xmlns:ahyp="http://schemas.microsoft.com/office/drawing/2018/hyperlinkcolor" xmlns="" val="tx"/>
                              </a:ext>
                            </a:extLst>
                          </a:hlinkClick>
                        </a:rPr>
                        <a:t>4. </a:t>
                      </a:r>
                      <a:r>
                        <a:rPr lang="en-US" sz="1200" u="sng" dirty="0" err="1">
                          <a:solidFill>
                            <a:schemeClr val="tx1"/>
                          </a:solidFill>
                          <a:effectLst/>
                          <a:hlinkClick r:id="rId5">
                            <a:extLst>
                              <a:ext uri="{A12FA001-AC4F-418D-AE19-62706E023703}">
                                <ahyp:hlinkClr xmlns:ahyp="http://schemas.microsoft.com/office/drawing/2018/hyperlinkcolor" xmlns="" val="tx"/>
                              </a:ext>
                            </a:extLst>
                          </a:hlinkClick>
                        </a:rPr>
                        <a:t>Ruta</a:t>
                      </a:r>
                      <a:r>
                        <a:rPr lang="en-US" sz="1200" u="sng" dirty="0">
                          <a:solidFill>
                            <a:schemeClr val="tx1"/>
                          </a:solidFill>
                          <a:effectLst/>
                          <a:hlinkClick r:id="rId5">
                            <a:extLst>
                              <a:ext uri="{A12FA001-AC4F-418D-AE19-62706E023703}">
                                <ahyp:hlinkClr xmlns:ahyp="http://schemas.microsoft.com/office/drawing/2018/hyperlinkcolor" xmlns="" val="tx"/>
                              </a:ext>
                            </a:extLst>
                          </a:hlinkClick>
                        </a:rPr>
                        <a:t> "Pe </a:t>
                      </a:r>
                      <a:r>
                        <a:rPr lang="en-US" sz="1200" u="sng" dirty="0" err="1">
                          <a:solidFill>
                            <a:schemeClr val="tx1"/>
                          </a:solidFill>
                          <a:effectLst/>
                          <a:hlinkClick r:id="rId5">
                            <a:extLst>
                              <a:ext uri="{A12FA001-AC4F-418D-AE19-62706E023703}">
                                <ahyp:hlinkClr xmlns:ahyp="http://schemas.microsoft.com/office/drawing/2018/hyperlinkcolor" xmlns="" val="tx"/>
                              </a:ext>
                            </a:extLst>
                          </a:hlinkClick>
                        </a:rPr>
                        <a:t>urmele</a:t>
                      </a:r>
                      <a:r>
                        <a:rPr lang="en-US" sz="1200" u="sng" dirty="0">
                          <a:solidFill>
                            <a:schemeClr val="tx1"/>
                          </a:solidFill>
                          <a:effectLst/>
                          <a:hlinkClick r:id="rId5">
                            <a:extLst>
                              <a:ext uri="{A12FA001-AC4F-418D-AE19-62706E023703}">
                                <ahyp:hlinkClr xmlns:ahyp="http://schemas.microsoft.com/office/drawing/2018/hyperlinkcolor" xmlns="" val="tx"/>
                              </a:ext>
                            </a:extLst>
                          </a:hlinkClick>
                        </a:rPr>
                        <a:t> </a:t>
                      </a:r>
                      <a:r>
                        <a:rPr lang="en-US" sz="1200" u="sng" dirty="0" err="1">
                          <a:solidFill>
                            <a:schemeClr val="tx1"/>
                          </a:solidFill>
                          <a:effectLst/>
                          <a:hlinkClick r:id="rId5">
                            <a:extLst>
                              <a:ext uri="{A12FA001-AC4F-418D-AE19-62706E023703}">
                                <ahyp:hlinkClr xmlns:ahyp="http://schemas.microsoft.com/office/drawing/2018/hyperlinkcolor" xmlns="" val="tx"/>
                              </a:ext>
                            </a:extLst>
                          </a:hlinkClick>
                        </a:rPr>
                        <a:t>lui</a:t>
                      </a:r>
                      <a:r>
                        <a:rPr lang="en-US" sz="1200" u="sng" dirty="0">
                          <a:solidFill>
                            <a:schemeClr val="tx1"/>
                          </a:solidFill>
                          <a:effectLst/>
                          <a:hlinkClick r:id="rId5">
                            <a:extLst>
                              <a:ext uri="{A12FA001-AC4F-418D-AE19-62706E023703}">
                                <ahyp:hlinkClr xmlns:ahyp="http://schemas.microsoft.com/office/drawing/2018/hyperlinkcolor" xmlns="" val="tx"/>
                              </a:ext>
                            </a:extLst>
                          </a:hlinkClick>
                        </a:rPr>
                        <a:t> </a:t>
                      </a:r>
                      <a:r>
                        <a:rPr lang="en-US" sz="1200" u="sng" dirty="0" err="1">
                          <a:solidFill>
                            <a:schemeClr val="tx1"/>
                          </a:solidFill>
                          <a:effectLst/>
                          <a:hlinkClick r:id="rId5">
                            <a:extLst>
                              <a:ext uri="{A12FA001-AC4F-418D-AE19-62706E023703}">
                                <ahyp:hlinkClr xmlns:ahyp="http://schemas.microsoft.com/office/drawing/2018/hyperlinkcolor" xmlns="" val="tx"/>
                              </a:ext>
                            </a:extLst>
                          </a:hlinkClick>
                        </a:rPr>
                        <a:t>Dionysos</a:t>
                      </a:r>
                      <a:r>
                        <a:rPr lang="en-US" sz="1200" u="sng" dirty="0">
                          <a:solidFill>
                            <a:schemeClr val="tx1"/>
                          </a:solidFill>
                          <a:effectLst/>
                          <a:hlinkClick r:id="rId5">
                            <a:extLst>
                              <a:ext uri="{A12FA001-AC4F-418D-AE19-62706E023703}">
                                <ahyp:hlinkClr xmlns:ahyp="http://schemas.microsoft.com/office/drawing/2018/hyperlinkcolor" xmlns="" val="tx"/>
                              </a:ext>
                            </a:extLst>
                          </a:hlinkClick>
                        </a:rPr>
                        <a:t> </a:t>
                      </a:r>
                      <a:r>
                        <a:rPr lang="en-US" sz="1200" u="sng" dirty="0" err="1">
                          <a:solidFill>
                            <a:schemeClr val="tx1"/>
                          </a:solidFill>
                          <a:effectLst/>
                          <a:hlinkClick r:id="rId5">
                            <a:extLst>
                              <a:ext uri="{A12FA001-AC4F-418D-AE19-62706E023703}">
                                <ahyp:hlinkClr xmlns:ahyp="http://schemas.microsoft.com/office/drawing/2018/hyperlinkcolor" xmlns="" val="tx"/>
                              </a:ext>
                            </a:extLst>
                          </a:hlinkClick>
                        </a:rPr>
                        <a:t>intre</a:t>
                      </a:r>
                      <a:r>
                        <a:rPr lang="en-US" sz="1200" u="sng" dirty="0">
                          <a:solidFill>
                            <a:schemeClr val="tx1"/>
                          </a:solidFill>
                          <a:effectLst/>
                          <a:hlinkClick r:id="rId5">
                            <a:extLst>
                              <a:ext uri="{A12FA001-AC4F-418D-AE19-62706E023703}">
                                <ahyp:hlinkClr xmlns:ahyp="http://schemas.microsoft.com/office/drawing/2018/hyperlinkcolor" xmlns="" val="tx"/>
                              </a:ext>
                            </a:extLst>
                          </a:hlinkClick>
                        </a:rPr>
                        <a:t> </a:t>
                      </a:r>
                      <a:r>
                        <a:rPr lang="en-US" sz="1200" u="sng" dirty="0" err="1">
                          <a:solidFill>
                            <a:schemeClr val="tx1"/>
                          </a:solidFill>
                          <a:effectLst/>
                          <a:hlinkClick r:id="rId5">
                            <a:extLst>
                              <a:ext uri="{A12FA001-AC4F-418D-AE19-62706E023703}">
                                <ahyp:hlinkClr xmlns:ahyp="http://schemas.microsoft.com/office/drawing/2018/hyperlinkcolor" xmlns="" val="tx"/>
                              </a:ext>
                            </a:extLst>
                          </a:hlinkClick>
                        </a:rPr>
                        <a:t>Dunare</a:t>
                      </a:r>
                      <a:r>
                        <a:rPr lang="en-US" sz="1200" u="sng" dirty="0">
                          <a:solidFill>
                            <a:schemeClr val="tx1"/>
                          </a:solidFill>
                          <a:effectLst/>
                          <a:hlinkClick r:id="rId5">
                            <a:extLst>
                              <a:ext uri="{A12FA001-AC4F-418D-AE19-62706E023703}">
                                <ahyp:hlinkClr xmlns:ahyp="http://schemas.microsoft.com/office/drawing/2018/hyperlinkcolor" xmlns="" val="tx"/>
                              </a:ext>
                            </a:extLst>
                          </a:hlinkClick>
                        </a:rPr>
                        <a:t> </a:t>
                      </a:r>
                      <a:r>
                        <a:rPr lang="en-US" sz="1200" u="sng" dirty="0" err="1">
                          <a:solidFill>
                            <a:schemeClr val="tx1"/>
                          </a:solidFill>
                          <a:effectLst/>
                          <a:hlinkClick r:id="rId5">
                            <a:extLst>
                              <a:ext uri="{A12FA001-AC4F-418D-AE19-62706E023703}">
                                <ahyp:hlinkClr xmlns:ahyp="http://schemas.microsoft.com/office/drawing/2018/hyperlinkcolor" xmlns="" val="tx"/>
                              </a:ext>
                            </a:extLst>
                          </a:hlinkClick>
                        </a:rPr>
                        <a:t>si</a:t>
                      </a:r>
                      <a:r>
                        <a:rPr lang="en-US" sz="1200" u="sng" dirty="0">
                          <a:solidFill>
                            <a:schemeClr val="tx1"/>
                          </a:solidFill>
                          <a:effectLst/>
                          <a:hlinkClick r:id="rId5">
                            <a:extLst>
                              <a:ext uri="{A12FA001-AC4F-418D-AE19-62706E023703}">
                                <ahyp:hlinkClr xmlns:ahyp="http://schemas.microsoft.com/office/drawing/2018/hyperlinkcolor" xmlns="" val="tx"/>
                              </a:ext>
                            </a:extLst>
                          </a:hlinkClick>
                        </a:rPr>
                        <a:t> </a:t>
                      </a:r>
                      <a:r>
                        <a:rPr lang="en-US" sz="1200" u="sng" dirty="0" err="1">
                          <a:solidFill>
                            <a:schemeClr val="tx1"/>
                          </a:solidFill>
                          <a:effectLst/>
                          <a:hlinkClick r:id="rId5">
                            <a:extLst>
                              <a:ext uri="{A12FA001-AC4F-418D-AE19-62706E023703}">
                                <ahyp:hlinkClr xmlns:ahyp="http://schemas.microsoft.com/office/drawing/2018/hyperlinkcolor" xmlns="" val="tx"/>
                              </a:ext>
                            </a:extLst>
                          </a:hlinkClick>
                        </a:rPr>
                        <a:t>Marea</a:t>
                      </a:r>
                      <a:r>
                        <a:rPr lang="en-US" sz="1200" u="sng" dirty="0">
                          <a:solidFill>
                            <a:schemeClr val="tx1"/>
                          </a:solidFill>
                          <a:effectLst/>
                          <a:hlinkClick r:id="rId5">
                            <a:extLst>
                              <a:ext uri="{A12FA001-AC4F-418D-AE19-62706E023703}">
                                <ahyp:hlinkClr xmlns:ahyp="http://schemas.microsoft.com/office/drawing/2018/hyperlinkcolor" xmlns="" val="tx"/>
                              </a:ext>
                            </a:extLst>
                          </a:hlinkClick>
                        </a:rPr>
                        <a:t> </a:t>
                      </a:r>
                      <a:r>
                        <a:rPr lang="en-US" sz="1200" u="sng" dirty="0" err="1">
                          <a:solidFill>
                            <a:schemeClr val="tx1"/>
                          </a:solidFill>
                          <a:effectLst/>
                          <a:hlinkClick r:id="rId5">
                            <a:extLst>
                              <a:ext uri="{A12FA001-AC4F-418D-AE19-62706E023703}">
                                <ahyp:hlinkClr xmlns:ahyp="http://schemas.microsoft.com/office/drawing/2018/hyperlinkcolor" xmlns="" val="tx"/>
                              </a:ext>
                            </a:extLst>
                          </a:hlinkClick>
                        </a:rPr>
                        <a:t>Neagra</a:t>
                      </a:r>
                      <a:r>
                        <a:rPr lang="en-US" sz="1200" u="sng" dirty="0">
                          <a:solidFill>
                            <a:schemeClr val="tx1"/>
                          </a:solidFill>
                          <a:effectLst/>
                          <a:hlinkClick r:id="rId5">
                            <a:extLst>
                              <a:ext uri="{A12FA001-AC4F-418D-AE19-62706E023703}">
                                <ahyp:hlinkClr xmlns:ahyp="http://schemas.microsoft.com/office/drawing/2018/hyperlinkcolor" xmlns="" val="tx"/>
                              </a:ext>
                            </a:extLst>
                          </a:hlinkClick>
                        </a:rPr>
                        <a:t>" - </a:t>
                      </a:r>
                      <a:r>
                        <a:rPr lang="en-US" sz="1200" u="sng" dirty="0" err="1">
                          <a:solidFill>
                            <a:schemeClr val="tx1"/>
                          </a:solidFill>
                          <a:effectLst/>
                          <a:hlinkClick r:id="rId5">
                            <a:extLst>
                              <a:ext uri="{A12FA001-AC4F-418D-AE19-62706E023703}">
                                <ahyp:hlinkClr xmlns:ahyp="http://schemas.microsoft.com/office/drawing/2018/hyperlinkcolor" xmlns="" val="tx"/>
                              </a:ext>
                            </a:extLst>
                          </a:hlinkClick>
                        </a:rPr>
                        <a:t>ruta</a:t>
                      </a:r>
                      <a:r>
                        <a:rPr lang="en-US" sz="1200" u="sng" dirty="0">
                          <a:solidFill>
                            <a:schemeClr val="tx1"/>
                          </a:solidFill>
                          <a:effectLst/>
                          <a:hlinkClick r:id="rId5">
                            <a:extLst>
                              <a:ext uri="{A12FA001-AC4F-418D-AE19-62706E023703}">
                                <ahyp:hlinkClr xmlns:ahyp="http://schemas.microsoft.com/office/drawing/2018/hyperlinkcolor" xmlns="" val="tx"/>
                              </a:ext>
                            </a:extLst>
                          </a:hlinkClick>
                        </a:rPr>
                        <a:t> </a:t>
                      </a:r>
                      <a:r>
                        <a:rPr lang="en-US" sz="1200" u="sng" dirty="0" err="1">
                          <a:solidFill>
                            <a:schemeClr val="tx1"/>
                          </a:solidFill>
                          <a:effectLst/>
                          <a:hlinkClick r:id="rId5">
                            <a:extLst>
                              <a:ext uri="{A12FA001-AC4F-418D-AE19-62706E023703}">
                                <ahyp:hlinkClr xmlns:ahyp="http://schemas.microsoft.com/office/drawing/2018/hyperlinkcolor" xmlns="" val="tx"/>
                              </a:ext>
                            </a:extLst>
                          </a:hlinkClick>
                        </a:rPr>
                        <a:t>vinului</a:t>
                      </a:r>
                      <a:endParaRPr lang="ro-RO" sz="1400" dirty="0">
                        <a:solidFill>
                          <a:schemeClr val="tx1"/>
                        </a:solidFill>
                        <a:effectLst/>
                        <a:latin typeface="Tahoma" panose="020B0604030504040204" pitchFamily="34" charset="0"/>
                        <a:ea typeface="Times New Roman" panose="02020603050405020304" pitchFamily="18"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2887731427"/>
                  </a:ext>
                </a:extLst>
              </a:tr>
              <a:tr h="461753">
                <a:tc>
                  <a:txBody>
                    <a:bodyPr/>
                    <a:lstStyle/>
                    <a:p>
                      <a:pPr marL="540385" marR="71755" indent="-476250">
                        <a:lnSpc>
                          <a:spcPct val="107000"/>
                        </a:lnSpc>
                        <a:spcBef>
                          <a:spcPts val="285"/>
                        </a:spcBef>
                        <a:spcAft>
                          <a:spcPts val="285"/>
                        </a:spcAft>
                      </a:pPr>
                      <a:r>
                        <a:rPr lang="en-US" sz="1200" u="sng" dirty="0">
                          <a:solidFill>
                            <a:schemeClr val="tx1"/>
                          </a:solidFill>
                          <a:effectLst/>
                          <a:hlinkClick r:id="rId6">
                            <a:extLst>
                              <a:ext uri="{A12FA001-AC4F-418D-AE19-62706E023703}">
                                <ahyp:hlinkClr xmlns:ahyp="http://schemas.microsoft.com/office/drawing/2018/hyperlinkcolor" xmlns="" val="tx"/>
                              </a:ext>
                            </a:extLst>
                          </a:hlinkClick>
                        </a:rPr>
                        <a:t>5. </a:t>
                      </a:r>
                      <a:r>
                        <a:rPr lang="en-US" sz="1200" u="sng" dirty="0" err="1">
                          <a:solidFill>
                            <a:schemeClr val="tx1"/>
                          </a:solidFill>
                          <a:effectLst/>
                          <a:hlinkClick r:id="rId6">
                            <a:extLst>
                              <a:ext uri="{A12FA001-AC4F-418D-AE19-62706E023703}">
                                <ahyp:hlinkClr xmlns:ahyp="http://schemas.microsoft.com/office/drawing/2018/hyperlinkcolor" xmlns="" val="tx"/>
                              </a:ext>
                            </a:extLst>
                          </a:hlinkClick>
                        </a:rPr>
                        <a:t>Ruta</a:t>
                      </a:r>
                      <a:r>
                        <a:rPr lang="en-US" sz="1200" u="sng" dirty="0">
                          <a:solidFill>
                            <a:schemeClr val="tx1"/>
                          </a:solidFill>
                          <a:effectLst/>
                          <a:hlinkClick r:id="rId6">
                            <a:extLst>
                              <a:ext uri="{A12FA001-AC4F-418D-AE19-62706E023703}">
                                <ahyp:hlinkClr xmlns:ahyp="http://schemas.microsoft.com/office/drawing/2018/hyperlinkcolor" xmlns="" val="tx"/>
                              </a:ext>
                            </a:extLst>
                          </a:hlinkClick>
                        </a:rPr>
                        <a:t> "De la </a:t>
                      </a:r>
                      <a:r>
                        <a:rPr lang="en-US" sz="1200" u="sng" dirty="0" err="1">
                          <a:solidFill>
                            <a:schemeClr val="tx1"/>
                          </a:solidFill>
                          <a:effectLst/>
                          <a:hlinkClick r:id="rId6">
                            <a:extLst>
                              <a:ext uri="{A12FA001-AC4F-418D-AE19-62706E023703}">
                                <ahyp:hlinkClr xmlns:ahyp="http://schemas.microsoft.com/office/drawing/2018/hyperlinkcolor" xmlns="" val="tx"/>
                              </a:ext>
                            </a:extLst>
                          </a:hlinkClick>
                        </a:rPr>
                        <a:t>cetatile</a:t>
                      </a:r>
                      <a:r>
                        <a:rPr lang="en-US" sz="1200" u="sng" dirty="0">
                          <a:solidFill>
                            <a:schemeClr val="tx1"/>
                          </a:solidFill>
                          <a:effectLst/>
                          <a:hlinkClick r:id="rId6">
                            <a:extLst>
                              <a:ext uri="{A12FA001-AC4F-418D-AE19-62706E023703}">
                                <ahyp:hlinkClr xmlns:ahyp="http://schemas.microsoft.com/office/drawing/2018/hyperlinkcolor" xmlns="" val="tx"/>
                              </a:ext>
                            </a:extLst>
                          </a:hlinkClick>
                        </a:rPr>
                        <a:t> </a:t>
                      </a:r>
                      <a:r>
                        <a:rPr lang="en-US" sz="1200" u="sng" dirty="0" err="1">
                          <a:solidFill>
                            <a:schemeClr val="tx1"/>
                          </a:solidFill>
                          <a:effectLst/>
                          <a:hlinkClick r:id="rId6">
                            <a:extLst>
                              <a:ext uri="{A12FA001-AC4F-418D-AE19-62706E023703}">
                                <ahyp:hlinkClr xmlns:ahyp="http://schemas.microsoft.com/office/drawing/2018/hyperlinkcolor" xmlns="" val="tx"/>
                              </a:ext>
                            </a:extLst>
                          </a:hlinkClick>
                        </a:rPr>
                        <a:t>romane</a:t>
                      </a:r>
                      <a:r>
                        <a:rPr lang="en-US" sz="1200" u="sng" dirty="0">
                          <a:solidFill>
                            <a:schemeClr val="tx1"/>
                          </a:solidFill>
                          <a:effectLst/>
                          <a:hlinkClick r:id="rId6">
                            <a:extLst>
                              <a:ext uri="{A12FA001-AC4F-418D-AE19-62706E023703}">
                                <ahyp:hlinkClr xmlns:ahyp="http://schemas.microsoft.com/office/drawing/2018/hyperlinkcolor" xmlns="" val="tx"/>
                              </a:ext>
                            </a:extLst>
                          </a:hlinkClick>
                        </a:rPr>
                        <a:t> de pe </a:t>
                      </a:r>
                      <a:r>
                        <a:rPr lang="en-US" sz="1200" u="sng" dirty="0" err="1">
                          <a:solidFill>
                            <a:schemeClr val="tx1"/>
                          </a:solidFill>
                          <a:effectLst/>
                          <a:hlinkClick r:id="rId6">
                            <a:extLst>
                              <a:ext uri="{A12FA001-AC4F-418D-AE19-62706E023703}">
                                <ahyp:hlinkClr xmlns:ahyp="http://schemas.microsoft.com/office/drawing/2018/hyperlinkcolor" xmlns="" val="tx"/>
                              </a:ext>
                            </a:extLst>
                          </a:hlinkClick>
                        </a:rPr>
                        <a:t>Limesul</a:t>
                      </a:r>
                      <a:r>
                        <a:rPr lang="en-US" sz="1200" u="sng" dirty="0">
                          <a:solidFill>
                            <a:schemeClr val="tx1"/>
                          </a:solidFill>
                          <a:effectLst/>
                          <a:hlinkClick r:id="rId6">
                            <a:extLst>
                              <a:ext uri="{A12FA001-AC4F-418D-AE19-62706E023703}">
                                <ahyp:hlinkClr xmlns:ahyp="http://schemas.microsoft.com/office/drawing/2018/hyperlinkcolor" xmlns="" val="tx"/>
                              </a:ext>
                            </a:extLst>
                          </a:hlinkClick>
                        </a:rPr>
                        <a:t> </a:t>
                      </a:r>
                      <a:r>
                        <a:rPr lang="en-US" sz="1200" u="sng" dirty="0" err="1">
                          <a:solidFill>
                            <a:schemeClr val="tx1"/>
                          </a:solidFill>
                          <a:effectLst/>
                          <a:hlinkClick r:id="rId6">
                            <a:extLst>
                              <a:ext uri="{A12FA001-AC4F-418D-AE19-62706E023703}">
                                <ahyp:hlinkClr xmlns:ahyp="http://schemas.microsoft.com/office/drawing/2018/hyperlinkcolor" xmlns="" val="tx"/>
                              </a:ext>
                            </a:extLst>
                          </a:hlinkClick>
                        </a:rPr>
                        <a:t>Dunarean</a:t>
                      </a:r>
                      <a:r>
                        <a:rPr lang="en-US" sz="1200" u="sng" dirty="0">
                          <a:solidFill>
                            <a:schemeClr val="tx1"/>
                          </a:solidFill>
                          <a:effectLst/>
                          <a:hlinkClick r:id="rId6">
                            <a:extLst>
                              <a:ext uri="{A12FA001-AC4F-418D-AE19-62706E023703}">
                                <ahyp:hlinkClr xmlns:ahyp="http://schemas.microsoft.com/office/drawing/2018/hyperlinkcolor" xmlns="" val="tx"/>
                              </a:ext>
                            </a:extLst>
                          </a:hlinkClick>
                        </a:rPr>
                        <a:t> la </a:t>
                      </a:r>
                      <a:r>
                        <a:rPr lang="en-US" sz="1200" u="sng" dirty="0" err="1">
                          <a:solidFill>
                            <a:schemeClr val="tx1"/>
                          </a:solidFill>
                          <a:effectLst/>
                          <a:hlinkClick r:id="rId6">
                            <a:extLst>
                              <a:ext uri="{A12FA001-AC4F-418D-AE19-62706E023703}">
                                <ahyp:hlinkClr xmlns:ahyp="http://schemas.microsoft.com/office/drawing/2018/hyperlinkcolor" xmlns="" val="tx"/>
                              </a:ext>
                            </a:extLst>
                          </a:hlinkClick>
                        </a:rPr>
                        <a:t>cetatile</a:t>
                      </a:r>
                      <a:r>
                        <a:rPr lang="en-US" sz="1200" u="sng" dirty="0">
                          <a:solidFill>
                            <a:schemeClr val="tx1"/>
                          </a:solidFill>
                          <a:effectLst/>
                          <a:hlinkClick r:id="rId6">
                            <a:extLst>
                              <a:ext uri="{A12FA001-AC4F-418D-AE19-62706E023703}">
                                <ahyp:hlinkClr xmlns:ahyp="http://schemas.microsoft.com/office/drawing/2018/hyperlinkcolor" xmlns="" val="tx"/>
                              </a:ext>
                            </a:extLst>
                          </a:hlinkClick>
                        </a:rPr>
                        <a:t> </a:t>
                      </a:r>
                      <a:r>
                        <a:rPr lang="en-US" sz="1200" u="sng" dirty="0" err="1">
                          <a:solidFill>
                            <a:schemeClr val="tx1"/>
                          </a:solidFill>
                          <a:effectLst/>
                          <a:hlinkClick r:id="rId6">
                            <a:extLst>
                              <a:ext uri="{A12FA001-AC4F-418D-AE19-62706E023703}">
                                <ahyp:hlinkClr xmlns:ahyp="http://schemas.microsoft.com/office/drawing/2018/hyperlinkcolor" xmlns="" val="tx"/>
                              </a:ext>
                            </a:extLst>
                          </a:hlinkClick>
                        </a:rPr>
                        <a:t>grecesti</a:t>
                      </a:r>
                      <a:r>
                        <a:rPr lang="en-US" sz="1200" u="sng" dirty="0">
                          <a:solidFill>
                            <a:schemeClr val="tx1"/>
                          </a:solidFill>
                          <a:effectLst/>
                          <a:hlinkClick r:id="rId6">
                            <a:extLst>
                              <a:ext uri="{A12FA001-AC4F-418D-AE19-62706E023703}">
                                <ahyp:hlinkClr xmlns:ahyp="http://schemas.microsoft.com/office/drawing/2018/hyperlinkcolor" xmlns="" val="tx"/>
                              </a:ext>
                            </a:extLst>
                          </a:hlinkClick>
                        </a:rPr>
                        <a:t> de la </a:t>
                      </a:r>
                      <a:r>
                        <a:rPr lang="en-US" sz="1200" u="sng" dirty="0" err="1">
                          <a:solidFill>
                            <a:schemeClr val="tx1"/>
                          </a:solidFill>
                          <a:effectLst/>
                          <a:hlinkClick r:id="rId6">
                            <a:extLst>
                              <a:ext uri="{A12FA001-AC4F-418D-AE19-62706E023703}">
                                <ahyp:hlinkClr xmlns:ahyp="http://schemas.microsoft.com/office/drawing/2018/hyperlinkcolor" xmlns="" val="tx"/>
                              </a:ext>
                            </a:extLst>
                          </a:hlinkClick>
                        </a:rPr>
                        <a:t>Pontul</a:t>
                      </a:r>
                      <a:r>
                        <a:rPr lang="en-US" sz="1200" u="sng" dirty="0">
                          <a:solidFill>
                            <a:schemeClr val="tx1"/>
                          </a:solidFill>
                          <a:effectLst/>
                          <a:hlinkClick r:id="rId6">
                            <a:extLst>
                              <a:ext uri="{A12FA001-AC4F-418D-AE19-62706E023703}">
                                <ahyp:hlinkClr xmlns:ahyp="http://schemas.microsoft.com/office/drawing/2018/hyperlinkcolor" xmlns="" val="tx"/>
                              </a:ext>
                            </a:extLst>
                          </a:hlinkClick>
                        </a:rPr>
                        <a:t> </a:t>
                      </a:r>
                      <a:r>
                        <a:rPr lang="en-US" sz="1200" u="sng" dirty="0" err="1">
                          <a:solidFill>
                            <a:schemeClr val="tx1"/>
                          </a:solidFill>
                          <a:effectLst/>
                          <a:hlinkClick r:id="rId6">
                            <a:extLst>
                              <a:ext uri="{A12FA001-AC4F-418D-AE19-62706E023703}">
                                <ahyp:hlinkClr xmlns:ahyp="http://schemas.microsoft.com/office/drawing/2018/hyperlinkcolor" xmlns="" val="tx"/>
                              </a:ext>
                            </a:extLst>
                          </a:hlinkClick>
                        </a:rPr>
                        <a:t>Euxin</a:t>
                      </a:r>
                      <a:r>
                        <a:rPr lang="en-US" sz="1200" u="sng" dirty="0">
                          <a:solidFill>
                            <a:schemeClr val="tx1"/>
                          </a:solidFill>
                          <a:effectLst/>
                          <a:hlinkClick r:id="rId6">
                            <a:extLst>
                              <a:ext uri="{A12FA001-AC4F-418D-AE19-62706E023703}">
                                <ahyp:hlinkClr xmlns:ahyp="http://schemas.microsoft.com/office/drawing/2018/hyperlinkcolor" xmlns="" val="tx"/>
                              </a:ext>
                            </a:extLst>
                          </a:hlinkClick>
                        </a:rPr>
                        <a:t> </a:t>
                      </a:r>
                      <a:r>
                        <a:rPr lang="en-US" sz="1200" u="sng" dirty="0" err="1">
                          <a:solidFill>
                            <a:schemeClr val="tx1"/>
                          </a:solidFill>
                          <a:effectLst/>
                          <a:hlinkClick r:id="rId6">
                            <a:extLst>
                              <a:ext uri="{A12FA001-AC4F-418D-AE19-62706E023703}">
                                <ahyp:hlinkClr xmlns:ahyp="http://schemas.microsoft.com/office/drawing/2018/hyperlinkcolor" xmlns="" val="tx"/>
                              </a:ext>
                            </a:extLst>
                          </a:hlinkClick>
                        </a:rPr>
                        <a:t>prin</a:t>
                      </a:r>
                      <a:r>
                        <a:rPr lang="en-US" sz="1200" u="sng" dirty="0">
                          <a:solidFill>
                            <a:schemeClr val="tx1"/>
                          </a:solidFill>
                          <a:effectLst/>
                          <a:hlinkClick r:id="rId6">
                            <a:extLst>
                              <a:ext uri="{A12FA001-AC4F-418D-AE19-62706E023703}">
                                <ahyp:hlinkClr xmlns:ahyp="http://schemas.microsoft.com/office/drawing/2018/hyperlinkcolor" xmlns="" val="tx"/>
                              </a:ext>
                            </a:extLst>
                          </a:hlinkClick>
                        </a:rPr>
                        <a:t> </a:t>
                      </a:r>
                      <a:r>
                        <a:rPr lang="en-US" sz="1200" u="sng" dirty="0" err="1">
                          <a:solidFill>
                            <a:schemeClr val="tx1"/>
                          </a:solidFill>
                          <a:effectLst/>
                          <a:hlinkClick r:id="rId6">
                            <a:extLst>
                              <a:ext uri="{A12FA001-AC4F-418D-AE19-62706E023703}">
                                <ahyp:hlinkClr xmlns:ahyp="http://schemas.microsoft.com/office/drawing/2018/hyperlinkcolor" xmlns="" val="tx"/>
                              </a:ext>
                            </a:extLst>
                          </a:hlinkClick>
                        </a:rPr>
                        <a:t>rezervatiile</a:t>
                      </a:r>
                      <a:r>
                        <a:rPr lang="en-US" sz="1200" u="sng" dirty="0">
                          <a:solidFill>
                            <a:schemeClr val="tx1"/>
                          </a:solidFill>
                          <a:effectLst/>
                          <a:hlinkClick r:id="rId6">
                            <a:extLst>
                              <a:ext uri="{A12FA001-AC4F-418D-AE19-62706E023703}">
                                <ahyp:hlinkClr xmlns:ahyp="http://schemas.microsoft.com/office/drawing/2018/hyperlinkcolor" xmlns="" val="tx"/>
                              </a:ext>
                            </a:extLst>
                          </a:hlinkClick>
                        </a:rPr>
                        <a:t> </a:t>
                      </a:r>
                      <a:r>
                        <a:rPr lang="en-US" sz="1200" u="sng" dirty="0" err="1">
                          <a:solidFill>
                            <a:schemeClr val="tx1"/>
                          </a:solidFill>
                          <a:effectLst/>
                          <a:hlinkClick r:id="rId6">
                            <a:extLst>
                              <a:ext uri="{A12FA001-AC4F-418D-AE19-62706E023703}">
                                <ahyp:hlinkClr xmlns:ahyp="http://schemas.microsoft.com/office/drawing/2018/hyperlinkcolor" xmlns="" val="tx"/>
                              </a:ext>
                            </a:extLst>
                          </a:hlinkClick>
                        </a:rPr>
                        <a:t>naturale</a:t>
                      </a:r>
                      <a:r>
                        <a:rPr lang="en-US" sz="1200" u="sng" dirty="0">
                          <a:solidFill>
                            <a:schemeClr val="tx1"/>
                          </a:solidFill>
                          <a:effectLst/>
                          <a:hlinkClick r:id="rId6">
                            <a:extLst>
                              <a:ext uri="{A12FA001-AC4F-418D-AE19-62706E023703}">
                                <ahyp:hlinkClr xmlns:ahyp="http://schemas.microsoft.com/office/drawing/2018/hyperlinkcolor" xmlns="" val="tx"/>
                              </a:ext>
                            </a:extLst>
                          </a:hlinkClick>
                        </a:rPr>
                        <a:t> din Dobrogea" - </a:t>
                      </a:r>
                      <a:r>
                        <a:rPr lang="en-US" sz="1200" u="sng" dirty="0" err="1">
                          <a:solidFill>
                            <a:schemeClr val="tx1"/>
                          </a:solidFill>
                          <a:effectLst/>
                          <a:hlinkClick r:id="rId6">
                            <a:extLst>
                              <a:ext uri="{A12FA001-AC4F-418D-AE19-62706E023703}">
                                <ahyp:hlinkClr xmlns:ahyp="http://schemas.microsoft.com/office/drawing/2018/hyperlinkcolor" xmlns="" val="tx"/>
                              </a:ext>
                            </a:extLst>
                          </a:hlinkClick>
                        </a:rPr>
                        <a:t>ruta</a:t>
                      </a:r>
                      <a:r>
                        <a:rPr lang="en-US" sz="1200" u="sng" dirty="0">
                          <a:solidFill>
                            <a:schemeClr val="tx1"/>
                          </a:solidFill>
                          <a:effectLst/>
                          <a:hlinkClick r:id="rId6">
                            <a:extLst>
                              <a:ext uri="{A12FA001-AC4F-418D-AE19-62706E023703}">
                                <ahyp:hlinkClr xmlns:ahyp="http://schemas.microsoft.com/office/drawing/2018/hyperlinkcolor" xmlns="" val="tx"/>
                              </a:ext>
                            </a:extLst>
                          </a:hlinkClick>
                        </a:rPr>
                        <a:t> multi-</a:t>
                      </a:r>
                      <a:r>
                        <a:rPr lang="en-US" sz="1200" u="sng" dirty="0" err="1">
                          <a:solidFill>
                            <a:schemeClr val="tx1"/>
                          </a:solidFill>
                          <a:effectLst/>
                          <a:hlinkClick r:id="rId6">
                            <a:extLst>
                              <a:ext uri="{A12FA001-AC4F-418D-AE19-62706E023703}">
                                <ahyp:hlinkClr xmlns:ahyp="http://schemas.microsoft.com/office/drawing/2018/hyperlinkcolor" xmlns="" val="tx"/>
                              </a:ext>
                            </a:extLst>
                          </a:hlinkClick>
                        </a:rPr>
                        <a:t>culturala</a:t>
                      </a:r>
                      <a:r>
                        <a:rPr lang="en-US" sz="1200" u="sng" dirty="0">
                          <a:solidFill>
                            <a:schemeClr val="tx1"/>
                          </a:solidFill>
                          <a:effectLst/>
                          <a:hlinkClick r:id="rId6">
                            <a:extLst>
                              <a:ext uri="{A12FA001-AC4F-418D-AE19-62706E023703}">
                                <ahyp:hlinkClr xmlns:ahyp="http://schemas.microsoft.com/office/drawing/2018/hyperlinkcolor" xmlns="" val="tx"/>
                              </a:ext>
                            </a:extLst>
                          </a:hlinkClick>
                        </a:rPr>
                        <a:t> </a:t>
                      </a:r>
                      <a:r>
                        <a:rPr lang="en-US" sz="1200" u="sng" dirty="0" err="1">
                          <a:solidFill>
                            <a:schemeClr val="tx1"/>
                          </a:solidFill>
                          <a:effectLst/>
                          <a:hlinkClick r:id="rId6">
                            <a:extLst>
                              <a:ext uri="{A12FA001-AC4F-418D-AE19-62706E023703}">
                                <ahyp:hlinkClr xmlns:ahyp="http://schemas.microsoft.com/office/drawing/2018/hyperlinkcolor" xmlns="" val="tx"/>
                              </a:ext>
                            </a:extLst>
                          </a:hlinkClick>
                        </a:rPr>
                        <a:t>ecoturistica</a:t>
                      </a:r>
                      <a:endParaRPr lang="ro-RO" sz="1400" dirty="0">
                        <a:solidFill>
                          <a:schemeClr val="tx1"/>
                        </a:solidFill>
                        <a:effectLst/>
                        <a:latin typeface="Tahoma" panose="020B0604030504040204" pitchFamily="34" charset="0"/>
                        <a:ea typeface="Times New Roman" panose="02020603050405020304" pitchFamily="18"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405631429"/>
                  </a:ext>
                </a:extLst>
              </a:tr>
              <a:tr h="239346">
                <a:tc>
                  <a:txBody>
                    <a:bodyPr/>
                    <a:lstStyle/>
                    <a:p>
                      <a:pPr marL="540385" marR="71755" indent="-476250">
                        <a:lnSpc>
                          <a:spcPct val="107000"/>
                        </a:lnSpc>
                        <a:spcBef>
                          <a:spcPts val="285"/>
                        </a:spcBef>
                        <a:spcAft>
                          <a:spcPts val="285"/>
                        </a:spcAft>
                      </a:pPr>
                      <a:r>
                        <a:rPr lang="en-US" sz="1200" u="sng" dirty="0">
                          <a:solidFill>
                            <a:schemeClr val="tx1"/>
                          </a:solidFill>
                          <a:effectLst/>
                          <a:hlinkClick r:id="rId7">
                            <a:extLst>
                              <a:ext uri="{A12FA001-AC4F-418D-AE19-62706E023703}">
                                <ahyp:hlinkClr xmlns:ahyp="http://schemas.microsoft.com/office/drawing/2018/hyperlinkcolor" xmlns="" val="tx"/>
                              </a:ext>
                            </a:extLst>
                          </a:hlinkClick>
                        </a:rPr>
                        <a:t>6. </a:t>
                      </a:r>
                      <a:r>
                        <a:rPr lang="en-US" sz="1200" u="sng" dirty="0" err="1">
                          <a:solidFill>
                            <a:schemeClr val="tx1"/>
                          </a:solidFill>
                          <a:effectLst/>
                          <a:hlinkClick r:id="rId7">
                            <a:extLst>
                              <a:ext uri="{A12FA001-AC4F-418D-AE19-62706E023703}">
                                <ahyp:hlinkClr xmlns:ahyp="http://schemas.microsoft.com/office/drawing/2018/hyperlinkcolor" xmlns="" val="tx"/>
                              </a:ext>
                            </a:extLst>
                          </a:hlinkClick>
                        </a:rPr>
                        <a:t>Ruta</a:t>
                      </a:r>
                      <a:r>
                        <a:rPr lang="en-US" sz="1200" u="sng" dirty="0">
                          <a:solidFill>
                            <a:schemeClr val="tx1"/>
                          </a:solidFill>
                          <a:effectLst/>
                          <a:hlinkClick r:id="rId7">
                            <a:extLst>
                              <a:ext uri="{A12FA001-AC4F-418D-AE19-62706E023703}">
                                <ahyp:hlinkClr xmlns:ahyp="http://schemas.microsoft.com/office/drawing/2018/hyperlinkcolor" xmlns="" val="tx"/>
                              </a:ext>
                            </a:extLst>
                          </a:hlinkClick>
                        </a:rPr>
                        <a:t> "</a:t>
                      </a:r>
                      <a:r>
                        <a:rPr lang="en-US" sz="1200" u="sng" dirty="0" err="1">
                          <a:solidFill>
                            <a:schemeClr val="tx1"/>
                          </a:solidFill>
                          <a:effectLst/>
                          <a:hlinkClick r:id="rId7">
                            <a:extLst>
                              <a:ext uri="{A12FA001-AC4F-418D-AE19-62706E023703}">
                                <ahyp:hlinkClr xmlns:ahyp="http://schemas.microsoft.com/office/drawing/2018/hyperlinkcolor" xmlns="" val="tx"/>
                              </a:ext>
                            </a:extLst>
                          </a:hlinkClick>
                        </a:rPr>
                        <a:t>Biserici</a:t>
                      </a:r>
                      <a:r>
                        <a:rPr lang="en-US" sz="1200" u="sng" dirty="0">
                          <a:solidFill>
                            <a:schemeClr val="tx1"/>
                          </a:solidFill>
                          <a:effectLst/>
                          <a:hlinkClick r:id="rId7">
                            <a:extLst>
                              <a:ext uri="{A12FA001-AC4F-418D-AE19-62706E023703}">
                                <ahyp:hlinkClr xmlns:ahyp="http://schemas.microsoft.com/office/drawing/2018/hyperlinkcolor" xmlns="" val="tx"/>
                              </a:ext>
                            </a:extLst>
                          </a:hlinkClick>
                        </a:rPr>
                        <a:t> de </a:t>
                      </a:r>
                      <a:r>
                        <a:rPr lang="en-US" sz="1200" u="sng" dirty="0" err="1">
                          <a:solidFill>
                            <a:schemeClr val="tx1"/>
                          </a:solidFill>
                          <a:effectLst/>
                          <a:hlinkClick r:id="rId7">
                            <a:extLst>
                              <a:ext uri="{A12FA001-AC4F-418D-AE19-62706E023703}">
                                <ahyp:hlinkClr xmlns:ahyp="http://schemas.microsoft.com/office/drawing/2018/hyperlinkcolor" xmlns="" val="tx"/>
                              </a:ext>
                            </a:extLst>
                          </a:hlinkClick>
                        </a:rPr>
                        <a:t>lemn</a:t>
                      </a:r>
                      <a:r>
                        <a:rPr lang="en-US" sz="1200" u="sng" dirty="0">
                          <a:solidFill>
                            <a:schemeClr val="tx1"/>
                          </a:solidFill>
                          <a:effectLst/>
                          <a:hlinkClick r:id="rId7">
                            <a:extLst>
                              <a:ext uri="{A12FA001-AC4F-418D-AE19-62706E023703}">
                                <ahyp:hlinkClr xmlns:ahyp="http://schemas.microsoft.com/office/drawing/2018/hyperlinkcolor" xmlns="" val="tx"/>
                              </a:ext>
                            </a:extLst>
                          </a:hlinkClick>
                        </a:rPr>
                        <a:t> din </a:t>
                      </a:r>
                      <a:r>
                        <a:rPr lang="en-US" sz="1200" u="sng" dirty="0" err="1">
                          <a:solidFill>
                            <a:schemeClr val="tx1"/>
                          </a:solidFill>
                          <a:effectLst/>
                          <a:hlinkClick r:id="rId7">
                            <a:extLst>
                              <a:ext uri="{A12FA001-AC4F-418D-AE19-62706E023703}">
                                <ahyp:hlinkClr xmlns:ahyp="http://schemas.microsoft.com/office/drawing/2018/hyperlinkcolor" xmlns="" val="tx"/>
                              </a:ext>
                            </a:extLst>
                          </a:hlinkClick>
                        </a:rPr>
                        <a:t>judetul</a:t>
                      </a:r>
                      <a:r>
                        <a:rPr lang="en-US" sz="1200" u="sng" dirty="0">
                          <a:solidFill>
                            <a:schemeClr val="tx1"/>
                          </a:solidFill>
                          <a:effectLst/>
                          <a:hlinkClick r:id="rId7">
                            <a:extLst>
                              <a:ext uri="{A12FA001-AC4F-418D-AE19-62706E023703}">
                                <ahyp:hlinkClr xmlns:ahyp="http://schemas.microsoft.com/office/drawing/2018/hyperlinkcolor" xmlns="" val="tx"/>
                              </a:ext>
                            </a:extLst>
                          </a:hlinkClick>
                        </a:rPr>
                        <a:t> Constanta" - </a:t>
                      </a:r>
                      <a:r>
                        <a:rPr lang="en-US" sz="1200" u="sng" dirty="0" err="1">
                          <a:solidFill>
                            <a:schemeClr val="tx1"/>
                          </a:solidFill>
                          <a:effectLst/>
                          <a:hlinkClick r:id="rId7">
                            <a:extLst>
                              <a:ext uri="{A12FA001-AC4F-418D-AE19-62706E023703}">
                                <ahyp:hlinkClr xmlns:ahyp="http://schemas.microsoft.com/office/drawing/2018/hyperlinkcolor" xmlns="" val="tx"/>
                              </a:ext>
                            </a:extLst>
                          </a:hlinkClick>
                        </a:rPr>
                        <a:t>ruta</a:t>
                      </a:r>
                      <a:r>
                        <a:rPr lang="en-US" sz="1200" u="sng" dirty="0">
                          <a:solidFill>
                            <a:schemeClr val="tx1"/>
                          </a:solidFill>
                          <a:effectLst/>
                          <a:hlinkClick r:id="rId7">
                            <a:extLst>
                              <a:ext uri="{A12FA001-AC4F-418D-AE19-62706E023703}">
                                <ahyp:hlinkClr xmlns:ahyp="http://schemas.microsoft.com/office/drawing/2018/hyperlinkcolor" xmlns="" val="tx"/>
                              </a:ext>
                            </a:extLst>
                          </a:hlinkClick>
                        </a:rPr>
                        <a:t> </a:t>
                      </a:r>
                      <a:r>
                        <a:rPr lang="en-US" sz="1200" u="sng" dirty="0" err="1">
                          <a:solidFill>
                            <a:schemeClr val="tx1"/>
                          </a:solidFill>
                          <a:effectLst/>
                          <a:hlinkClick r:id="rId7">
                            <a:extLst>
                              <a:ext uri="{A12FA001-AC4F-418D-AE19-62706E023703}">
                                <ahyp:hlinkClr xmlns:ahyp="http://schemas.microsoft.com/office/drawing/2018/hyperlinkcolor" xmlns="" val="tx"/>
                              </a:ext>
                            </a:extLst>
                          </a:hlinkClick>
                        </a:rPr>
                        <a:t>patrimoniului</a:t>
                      </a:r>
                      <a:r>
                        <a:rPr lang="en-US" sz="1200" u="sng" dirty="0">
                          <a:solidFill>
                            <a:schemeClr val="tx1"/>
                          </a:solidFill>
                          <a:effectLst/>
                          <a:hlinkClick r:id="rId7">
                            <a:extLst>
                              <a:ext uri="{A12FA001-AC4F-418D-AE19-62706E023703}">
                                <ahyp:hlinkClr xmlns:ahyp="http://schemas.microsoft.com/office/drawing/2018/hyperlinkcolor" xmlns="" val="tx"/>
                              </a:ext>
                            </a:extLst>
                          </a:hlinkClick>
                        </a:rPr>
                        <a:t> cultural </a:t>
                      </a:r>
                      <a:r>
                        <a:rPr lang="en-US" sz="1200" u="sng" dirty="0" err="1">
                          <a:solidFill>
                            <a:schemeClr val="tx1"/>
                          </a:solidFill>
                          <a:effectLst/>
                          <a:hlinkClick r:id="rId7">
                            <a:extLst>
                              <a:ext uri="{A12FA001-AC4F-418D-AE19-62706E023703}">
                                <ahyp:hlinkClr xmlns:ahyp="http://schemas.microsoft.com/office/drawing/2018/hyperlinkcolor" xmlns="" val="tx"/>
                              </a:ext>
                            </a:extLst>
                          </a:hlinkClick>
                        </a:rPr>
                        <a:t>imaterial</a:t>
                      </a:r>
                      <a:endParaRPr lang="ro-RO" sz="1400" dirty="0">
                        <a:solidFill>
                          <a:schemeClr val="tx1"/>
                        </a:solidFill>
                        <a:effectLst/>
                        <a:latin typeface="Tahoma" panose="020B0604030504040204" pitchFamily="34" charset="0"/>
                        <a:ea typeface="Times New Roman" panose="02020603050405020304" pitchFamily="18"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4034626969"/>
                  </a:ext>
                </a:extLst>
              </a:tr>
              <a:tr h="239346">
                <a:tc>
                  <a:txBody>
                    <a:bodyPr/>
                    <a:lstStyle/>
                    <a:p>
                      <a:pPr marL="540385" marR="71755" indent="-476250">
                        <a:lnSpc>
                          <a:spcPct val="107000"/>
                        </a:lnSpc>
                        <a:spcBef>
                          <a:spcPts val="285"/>
                        </a:spcBef>
                        <a:spcAft>
                          <a:spcPts val="285"/>
                        </a:spcAft>
                      </a:pPr>
                      <a:r>
                        <a:rPr lang="en-US" sz="1200" u="sng" dirty="0">
                          <a:solidFill>
                            <a:schemeClr val="tx1"/>
                          </a:solidFill>
                          <a:effectLst/>
                          <a:hlinkClick r:id="rId8">
                            <a:extLst>
                              <a:ext uri="{A12FA001-AC4F-418D-AE19-62706E023703}">
                                <ahyp:hlinkClr xmlns:ahyp="http://schemas.microsoft.com/office/drawing/2018/hyperlinkcolor" xmlns="" val="tx"/>
                              </a:ext>
                            </a:extLst>
                          </a:hlinkClick>
                        </a:rPr>
                        <a:t>7. </a:t>
                      </a:r>
                      <a:r>
                        <a:rPr lang="en-US" sz="1200" u="sng" dirty="0" err="1">
                          <a:solidFill>
                            <a:schemeClr val="tx1"/>
                          </a:solidFill>
                          <a:effectLst/>
                          <a:hlinkClick r:id="rId8">
                            <a:extLst>
                              <a:ext uri="{A12FA001-AC4F-418D-AE19-62706E023703}">
                                <ahyp:hlinkClr xmlns:ahyp="http://schemas.microsoft.com/office/drawing/2018/hyperlinkcolor" xmlns="" val="tx"/>
                              </a:ext>
                            </a:extLst>
                          </a:hlinkClick>
                        </a:rPr>
                        <a:t>Ruta</a:t>
                      </a:r>
                      <a:r>
                        <a:rPr lang="en-US" sz="1200" u="sng" dirty="0">
                          <a:solidFill>
                            <a:schemeClr val="tx1"/>
                          </a:solidFill>
                          <a:effectLst/>
                          <a:hlinkClick r:id="rId8">
                            <a:extLst>
                              <a:ext uri="{A12FA001-AC4F-418D-AE19-62706E023703}">
                                <ahyp:hlinkClr xmlns:ahyp="http://schemas.microsoft.com/office/drawing/2018/hyperlinkcolor" xmlns="" val="tx"/>
                              </a:ext>
                            </a:extLst>
                          </a:hlinkClick>
                        </a:rPr>
                        <a:t> "Pe </a:t>
                      </a:r>
                      <a:r>
                        <a:rPr lang="en-US" sz="1200" u="sng" dirty="0" err="1">
                          <a:solidFill>
                            <a:schemeClr val="tx1"/>
                          </a:solidFill>
                          <a:effectLst/>
                          <a:hlinkClick r:id="rId8">
                            <a:extLst>
                              <a:ext uri="{A12FA001-AC4F-418D-AE19-62706E023703}">
                                <ahyp:hlinkClr xmlns:ahyp="http://schemas.microsoft.com/office/drawing/2018/hyperlinkcolor" xmlns="" val="tx"/>
                              </a:ext>
                            </a:extLst>
                          </a:hlinkClick>
                        </a:rPr>
                        <a:t>urmele</a:t>
                      </a:r>
                      <a:r>
                        <a:rPr lang="en-US" sz="1200" u="sng" dirty="0">
                          <a:solidFill>
                            <a:schemeClr val="tx1"/>
                          </a:solidFill>
                          <a:effectLst/>
                          <a:hlinkClick r:id="rId8">
                            <a:extLst>
                              <a:ext uri="{A12FA001-AC4F-418D-AE19-62706E023703}">
                                <ahyp:hlinkClr xmlns:ahyp="http://schemas.microsoft.com/office/drawing/2018/hyperlinkcolor" xmlns="" val="tx"/>
                              </a:ext>
                            </a:extLst>
                          </a:hlinkClick>
                        </a:rPr>
                        <a:t> </a:t>
                      </a:r>
                      <a:r>
                        <a:rPr lang="en-US" sz="1200" u="sng" dirty="0" err="1">
                          <a:solidFill>
                            <a:schemeClr val="tx1"/>
                          </a:solidFill>
                          <a:effectLst/>
                          <a:hlinkClick r:id="rId8">
                            <a:extLst>
                              <a:ext uri="{A12FA001-AC4F-418D-AE19-62706E023703}">
                                <ahyp:hlinkClr xmlns:ahyp="http://schemas.microsoft.com/office/drawing/2018/hyperlinkcolor" xmlns="" val="tx"/>
                              </a:ext>
                            </a:extLst>
                          </a:hlinkClick>
                        </a:rPr>
                        <a:t>civilizatiei</a:t>
                      </a:r>
                      <a:r>
                        <a:rPr lang="en-US" sz="1200" u="sng" dirty="0">
                          <a:solidFill>
                            <a:schemeClr val="tx1"/>
                          </a:solidFill>
                          <a:effectLst/>
                          <a:hlinkClick r:id="rId8">
                            <a:extLst>
                              <a:ext uri="{A12FA001-AC4F-418D-AE19-62706E023703}">
                                <ahyp:hlinkClr xmlns:ahyp="http://schemas.microsoft.com/office/drawing/2018/hyperlinkcolor" xmlns="" val="tx"/>
                              </a:ext>
                            </a:extLst>
                          </a:hlinkClick>
                        </a:rPr>
                        <a:t> </a:t>
                      </a:r>
                      <a:r>
                        <a:rPr lang="en-US" sz="1200" u="sng" dirty="0" err="1">
                          <a:solidFill>
                            <a:schemeClr val="tx1"/>
                          </a:solidFill>
                          <a:effectLst/>
                          <a:hlinkClick r:id="rId8">
                            <a:extLst>
                              <a:ext uri="{A12FA001-AC4F-418D-AE19-62706E023703}">
                                <ahyp:hlinkClr xmlns:ahyp="http://schemas.microsoft.com/office/drawing/2018/hyperlinkcolor" xmlns="" val="tx"/>
                              </a:ext>
                            </a:extLst>
                          </a:hlinkClick>
                        </a:rPr>
                        <a:t>stravechii</a:t>
                      </a:r>
                      <a:r>
                        <a:rPr lang="en-US" sz="1200" u="sng" dirty="0">
                          <a:solidFill>
                            <a:schemeClr val="tx1"/>
                          </a:solidFill>
                          <a:effectLst/>
                          <a:hlinkClick r:id="rId8">
                            <a:extLst>
                              <a:ext uri="{A12FA001-AC4F-418D-AE19-62706E023703}">
                                <ahyp:hlinkClr xmlns:ahyp="http://schemas.microsoft.com/office/drawing/2018/hyperlinkcolor" xmlns="" val="tx"/>
                              </a:ext>
                            </a:extLst>
                          </a:hlinkClick>
                        </a:rPr>
                        <a:t> </a:t>
                      </a:r>
                      <a:r>
                        <a:rPr lang="en-US" sz="1200" u="sng" dirty="0" err="1">
                          <a:solidFill>
                            <a:schemeClr val="tx1"/>
                          </a:solidFill>
                          <a:effectLst/>
                          <a:hlinkClick r:id="rId8">
                            <a:extLst>
                              <a:ext uri="{A12FA001-AC4F-418D-AE19-62706E023703}">
                                <ahyp:hlinkClr xmlns:ahyp="http://schemas.microsoft.com/office/drawing/2018/hyperlinkcolor" xmlns="" val="tx"/>
                              </a:ext>
                            </a:extLst>
                          </a:hlinkClick>
                        </a:rPr>
                        <a:t>europe</a:t>
                      </a:r>
                      <a:r>
                        <a:rPr lang="en-US" sz="1200" u="sng" dirty="0">
                          <a:solidFill>
                            <a:schemeClr val="tx1"/>
                          </a:solidFill>
                          <a:effectLst/>
                          <a:hlinkClick r:id="rId8">
                            <a:extLst>
                              <a:ext uri="{A12FA001-AC4F-418D-AE19-62706E023703}">
                                <ahyp:hlinkClr xmlns:ahyp="http://schemas.microsoft.com/office/drawing/2018/hyperlinkcolor" xmlns="" val="tx"/>
                              </a:ext>
                            </a:extLst>
                          </a:hlinkClick>
                        </a:rPr>
                        <a:t> - </a:t>
                      </a:r>
                      <a:r>
                        <a:rPr lang="en-US" sz="1200" u="sng" dirty="0" err="1">
                          <a:solidFill>
                            <a:schemeClr val="tx1"/>
                          </a:solidFill>
                          <a:effectLst/>
                          <a:hlinkClick r:id="rId8">
                            <a:extLst>
                              <a:ext uri="{A12FA001-AC4F-418D-AE19-62706E023703}">
                                <ahyp:hlinkClr xmlns:ahyp="http://schemas.microsoft.com/office/drawing/2018/hyperlinkcolor" xmlns="" val="tx"/>
                              </a:ext>
                            </a:extLst>
                          </a:hlinkClick>
                        </a:rPr>
                        <a:t>Cultura</a:t>
                      </a:r>
                      <a:r>
                        <a:rPr lang="en-US" sz="1200" u="sng" dirty="0">
                          <a:solidFill>
                            <a:schemeClr val="tx1"/>
                          </a:solidFill>
                          <a:effectLst/>
                          <a:hlinkClick r:id="rId8">
                            <a:extLst>
                              <a:ext uri="{A12FA001-AC4F-418D-AE19-62706E023703}">
                                <ahyp:hlinkClr xmlns:ahyp="http://schemas.microsoft.com/office/drawing/2018/hyperlinkcolor" xmlns="" val="tx"/>
                              </a:ext>
                            </a:extLst>
                          </a:hlinkClick>
                        </a:rPr>
                        <a:t> </a:t>
                      </a:r>
                      <a:r>
                        <a:rPr lang="en-US" sz="1200" u="sng" dirty="0" err="1">
                          <a:solidFill>
                            <a:schemeClr val="tx1"/>
                          </a:solidFill>
                          <a:effectLst/>
                          <a:hlinkClick r:id="rId8">
                            <a:extLst>
                              <a:ext uri="{A12FA001-AC4F-418D-AE19-62706E023703}">
                                <ahyp:hlinkClr xmlns:ahyp="http://schemas.microsoft.com/office/drawing/2018/hyperlinkcolor" xmlns="" val="tx"/>
                              </a:ext>
                            </a:extLst>
                          </a:hlinkClick>
                        </a:rPr>
                        <a:t>Hamangia</a:t>
                      </a:r>
                      <a:r>
                        <a:rPr lang="en-US" sz="1200" u="sng" dirty="0">
                          <a:solidFill>
                            <a:schemeClr val="tx1"/>
                          </a:solidFill>
                          <a:effectLst/>
                          <a:hlinkClick r:id="rId8">
                            <a:extLst>
                              <a:ext uri="{A12FA001-AC4F-418D-AE19-62706E023703}">
                                <ahyp:hlinkClr xmlns:ahyp="http://schemas.microsoft.com/office/drawing/2018/hyperlinkcolor" xmlns="" val="tx"/>
                              </a:ext>
                            </a:extLst>
                          </a:hlinkClick>
                        </a:rPr>
                        <a:t>" - </a:t>
                      </a:r>
                      <a:r>
                        <a:rPr lang="en-US" sz="1200" u="sng" dirty="0" err="1">
                          <a:solidFill>
                            <a:schemeClr val="tx1"/>
                          </a:solidFill>
                          <a:effectLst/>
                          <a:hlinkClick r:id="rId8">
                            <a:extLst>
                              <a:ext uri="{A12FA001-AC4F-418D-AE19-62706E023703}">
                                <ahyp:hlinkClr xmlns:ahyp="http://schemas.microsoft.com/office/drawing/2018/hyperlinkcolor" xmlns="" val="tx"/>
                              </a:ext>
                            </a:extLst>
                          </a:hlinkClick>
                        </a:rPr>
                        <a:t>ruta</a:t>
                      </a:r>
                      <a:r>
                        <a:rPr lang="en-US" sz="1200" u="sng" dirty="0">
                          <a:solidFill>
                            <a:schemeClr val="tx1"/>
                          </a:solidFill>
                          <a:effectLst/>
                          <a:hlinkClick r:id="rId8">
                            <a:extLst>
                              <a:ext uri="{A12FA001-AC4F-418D-AE19-62706E023703}">
                                <ahyp:hlinkClr xmlns:ahyp="http://schemas.microsoft.com/office/drawing/2018/hyperlinkcolor" xmlns="" val="tx"/>
                              </a:ext>
                            </a:extLst>
                          </a:hlinkClick>
                        </a:rPr>
                        <a:t> </a:t>
                      </a:r>
                      <a:r>
                        <a:rPr lang="en-US" sz="1200" u="sng" dirty="0" err="1">
                          <a:solidFill>
                            <a:schemeClr val="tx1"/>
                          </a:solidFill>
                          <a:effectLst/>
                          <a:hlinkClick r:id="rId8">
                            <a:extLst>
                              <a:ext uri="{A12FA001-AC4F-418D-AE19-62706E023703}">
                                <ahyp:hlinkClr xmlns:ahyp="http://schemas.microsoft.com/office/drawing/2018/hyperlinkcolor" xmlns="" val="tx"/>
                              </a:ext>
                            </a:extLst>
                          </a:hlinkClick>
                        </a:rPr>
                        <a:t>arheologica</a:t>
                      </a:r>
                      <a:r>
                        <a:rPr lang="en-US" sz="1200" u="sng" dirty="0">
                          <a:solidFill>
                            <a:schemeClr val="tx1"/>
                          </a:solidFill>
                          <a:effectLst/>
                          <a:hlinkClick r:id="rId8">
                            <a:extLst>
                              <a:ext uri="{A12FA001-AC4F-418D-AE19-62706E023703}">
                                <ahyp:hlinkClr xmlns:ahyp="http://schemas.microsoft.com/office/drawing/2018/hyperlinkcolor" xmlns="" val="tx"/>
                              </a:ext>
                            </a:extLst>
                          </a:hlinkClick>
                        </a:rPr>
                        <a:t> (</a:t>
                      </a:r>
                      <a:r>
                        <a:rPr lang="en-US" sz="1200" u="sng" dirty="0" err="1">
                          <a:solidFill>
                            <a:schemeClr val="tx1"/>
                          </a:solidFill>
                          <a:effectLst/>
                          <a:hlinkClick r:id="rId8">
                            <a:extLst>
                              <a:ext uri="{A12FA001-AC4F-418D-AE19-62706E023703}">
                                <ahyp:hlinkClr xmlns:ahyp="http://schemas.microsoft.com/office/drawing/2018/hyperlinkcolor" xmlns="" val="tx"/>
                              </a:ext>
                            </a:extLst>
                          </a:hlinkClick>
                        </a:rPr>
                        <a:t>istorica</a:t>
                      </a:r>
                      <a:r>
                        <a:rPr lang="en-US" sz="1200" u="sng" dirty="0">
                          <a:solidFill>
                            <a:schemeClr val="tx1"/>
                          </a:solidFill>
                          <a:effectLst/>
                          <a:hlinkClick r:id="rId8">
                            <a:extLst>
                              <a:ext uri="{A12FA001-AC4F-418D-AE19-62706E023703}">
                                <ahyp:hlinkClr xmlns:ahyp="http://schemas.microsoft.com/office/drawing/2018/hyperlinkcolor" xmlns="" val="tx"/>
                              </a:ext>
                            </a:extLst>
                          </a:hlinkClick>
                        </a:rPr>
                        <a:t>)</a:t>
                      </a:r>
                      <a:endParaRPr lang="ro-RO" sz="1400" dirty="0">
                        <a:solidFill>
                          <a:schemeClr val="tx1"/>
                        </a:solidFill>
                        <a:effectLst/>
                        <a:latin typeface="Tahoma" panose="020B0604030504040204" pitchFamily="34" charset="0"/>
                        <a:ea typeface="Times New Roman" panose="02020603050405020304" pitchFamily="18"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1357153821"/>
                  </a:ext>
                </a:extLst>
              </a:tr>
              <a:tr h="239346">
                <a:tc>
                  <a:txBody>
                    <a:bodyPr/>
                    <a:lstStyle/>
                    <a:p>
                      <a:pPr marL="540385" marR="71755" indent="-476250">
                        <a:lnSpc>
                          <a:spcPct val="107000"/>
                        </a:lnSpc>
                        <a:spcBef>
                          <a:spcPts val="285"/>
                        </a:spcBef>
                        <a:spcAft>
                          <a:spcPts val="285"/>
                        </a:spcAft>
                      </a:pPr>
                      <a:r>
                        <a:rPr lang="en-US" sz="1200" u="sng" dirty="0">
                          <a:solidFill>
                            <a:schemeClr val="tx1"/>
                          </a:solidFill>
                          <a:effectLst/>
                          <a:hlinkClick r:id="rId9">
                            <a:extLst>
                              <a:ext uri="{A12FA001-AC4F-418D-AE19-62706E023703}">
                                <ahyp:hlinkClr xmlns:ahyp="http://schemas.microsoft.com/office/drawing/2018/hyperlinkcolor" xmlns="" val="tx"/>
                              </a:ext>
                            </a:extLst>
                          </a:hlinkClick>
                        </a:rPr>
                        <a:t>8. </a:t>
                      </a:r>
                      <a:r>
                        <a:rPr lang="en-US" sz="1200" u="sng" dirty="0" err="1">
                          <a:solidFill>
                            <a:schemeClr val="tx1"/>
                          </a:solidFill>
                          <a:effectLst/>
                          <a:hlinkClick r:id="rId9">
                            <a:extLst>
                              <a:ext uri="{A12FA001-AC4F-418D-AE19-62706E023703}">
                                <ahyp:hlinkClr xmlns:ahyp="http://schemas.microsoft.com/office/drawing/2018/hyperlinkcolor" xmlns="" val="tx"/>
                              </a:ext>
                            </a:extLst>
                          </a:hlinkClick>
                        </a:rPr>
                        <a:t>Ruta</a:t>
                      </a:r>
                      <a:r>
                        <a:rPr lang="en-US" sz="1200" u="sng" dirty="0">
                          <a:solidFill>
                            <a:schemeClr val="tx1"/>
                          </a:solidFill>
                          <a:effectLst/>
                          <a:hlinkClick r:id="rId9">
                            <a:extLst>
                              <a:ext uri="{A12FA001-AC4F-418D-AE19-62706E023703}">
                                <ahyp:hlinkClr xmlns:ahyp="http://schemas.microsoft.com/office/drawing/2018/hyperlinkcolor" xmlns="" val="tx"/>
                              </a:ext>
                            </a:extLst>
                          </a:hlinkClick>
                        </a:rPr>
                        <a:t> </a:t>
                      </a:r>
                      <a:r>
                        <a:rPr lang="en-US" sz="1200" u="sng" dirty="0" err="1">
                          <a:solidFill>
                            <a:schemeClr val="tx1"/>
                          </a:solidFill>
                          <a:effectLst/>
                          <a:hlinkClick r:id="rId9">
                            <a:extLst>
                              <a:ext uri="{A12FA001-AC4F-418D-AE19-62706E023703}">
                                <ahyp:hlinkClr xmlns:ahyp="http://schemas.microsoft.com/office/drawing/2018/hyperlinkcolor" xmlns="" val="tx"/>
                              </a:ext>
                            </a:extLst>
                          </a:hlinkClick>
                        </a:rPr>
                        <a:t>obiectivelor</a:t>
                      </a:r>
                      <a:r>
                        <a:rPr lang="en-US" sz="1200" u="sng" dirty="0">
                          <a:solidFill>
                            <a:schemeClr val="tx1"/>
                          </a:solidFill>
                          <a:effectLst/>
                          <a:hlinkClick r:id="rId9">
                            <a:extLst>
                              <a:ext uri="{A12FA001-AC4F-418D-AE19-62706E023703}">
                                <ahyp:hlinkClr xmlns:ahyp="http://schemas.microsoft.com/office/drawing/2018/hyperlinkcolor" xmlns="" val="tx"/>
                              </a:ext>
                            </a:extLst>
                          </a:hlinkClick>
                        </a:rPr>
                        <a:t> </a:t>
                      </a:r>
                      <a:r>
                        <a:rPr lang="en-US" sz="1200" u="sng" dirty="0" err="1">
                          <a:solidFill>
                            <a:schemeClr val="tx1"/>
                          </a:solidFill>
                          <a:effectLst/>
                          <a:hlinkClick r:id="rId9">
                            <a:extLst>
                              <a:ext uri="{A12FA001-AC4F-418D-AE19-62706E023703}">
                                <ahyp:hlinkClr xmlns:ahyp="http://schemas.microsoft.com/office/drawing/2018/hyperlinkcolor" xmlns="" val="tx"/>
                              </a:ext>
                            </a:extLst>
                          </a:hlinkClick>
                        </a:rPr>
                        <a:t>memoriale</a:t>
                      </a:r>
                      <a:r>
                        <a:rPr lang="en-US" sz="1200" u="sng" dirty="0">
                          <a:solidFill>
                            <a:schemeClr val="tx1"/>
                          </a:solidFill>
                          <a:effectLst/>
                          <a:hlinkClick r:id="rId9">
                            <a:extLst>
                              <a:ext uri="{A12FA001-AC4F-418D-AE19-62706E023703}">
                                <ahyp:hlinkClr xmlns:ahyp="http://schemas.microsoft.com/office/drawing/2018/hyperlinkcolor" xmlns="" val="tx"/>
                              </a:ext>
                            </a:extLst>
                          </a:hlinkClick>
                        </a:rPr>
                        <a:t> dedicate </a:t>
                      </a:r>
                      <a:r>
                        <a:rPr lang="en-US" sz="1200" u="sng" dirty="0" err="1">
                          <a:solidFill>
                            <a:schemeClr val="tx1"/>
                          </a:solidFill>
                          <a:effectLst/>
                          <a:hlinkClick r:id="rId9">
                            <a:extLst>
                              <a:ext uri="{A12FA001-AC4F-418D-AE19-62706E023703}">
                                <ahyp:hlinkClr xmlns:ahyp="http://schemas.microsoft.com/office/drawing/2018/hyperlinkcolor" xmlns="" val="tx"/>
                              </a:ext>
                            </a:extLst>
                          </a:hlinkClick>
                        </a:rPr>
                        <a:t>Primului</a:t>
                      </a:r>
                      <a:r>
                        <a:rPr lang="en-US" sz="1200" u="sng" dirty="0">
                          <a:solidFill>
                            <a:schemeClr val="tx1"/>
                          </a:solidFill>
                          <a:effectLst/>
                          <a:hlinkClick r:id="rId9">
                            <a:extLst>
                              <a:ext uri="{A12FA001-AC4F-418D-AE19-62706E023703}">
                                <ahyp:hlinkClr xmlns:ahyp="http://schemas.microsoft.com/office/drawing/2018/hyperlinkcolor" xmlns="" val="tx"/>
                              </a:ext>
                            </a:extLst>
                          </a:hlinkClick>
                        </a:rPr>
                        <a:t> </a:t>
                      </a:r>
                      <a:r>
                        <a:rPr lang="en-US" sz="1200" u="sng" dirty="0" err="1">
                          <a:solidFill>
                            <a:schemeClr val="tx1"/>
                          </a:solidFill>
                          <a:effectLst/>
                          <a:hlinkClick r:id="rId9">
                            <a:extLst>
                              <a:ext uri="{A12FA001-AC4F-418D-AE19-62706E023703}">
                                <ahyp:hlinkClr xmlns:ahyp="http://schemas.microsoft.com/office/drawing/2018/hyperlinkcolor" xmlns="" val="tx"/>
                              </a:ext>
                            </a:extLst>
                          </a:hlinkClick>
                        </a:rPr>
                        <a:t>Razboi</a:t>
                      </a:r>
                      <a:r>
                        <a:rPr lang="en-US" sz="1200" u="sng" dirty="0">
                          <a:solidFill>
                            <a:schemeClr val="tx1"/>
                          </a:solidFill>
                          <a:effectLst/>
                          <a:hlinkClick r:id="rId9">
                            <a:extLst>
                              <a:ext uri="{A12FA001-AC4F-418D-AE19-62706E023703}">
                                <ahyp:hlinkClr xmlns:ahyp="http://schemas.microsoft.com/office/drawing/2018/hyperlinkcolor" xmlns="" val="tx"/>
                              </a:ext>
                            </a:extLst>
                          </a:hlinkClick>
                        </a:rPr>
                        <a:t> Mondial - </a:t>
                      </a:r>
                      <a:r>
                        <a:rPr lang="en-US" sz="1200" u="sng" dirty="0" err="1">
                          <a:solidFill>
                            <a:schemeClr val="tx1"/>
                          </a:solidFill>
                          <a:effectLst/>
                          <a:hlinkClick r:id="rId9">
                            <a:extLst>
                              <a:ext uri="{A12FA001-AC4F-418D-AE19-62706E023703}">
                                <ahyp:hlinkClr xmlns:ahyp="http://schemas.microsoft.com/office/drawing/2018/hyperlinkcolor" xmlns="" val="tx"/>
                              </a:ext>
                            </a:extLst>
                          </a:hlinkClick>
                        </a:rPr>
                        <a:t>ruta</a:t>
                      </a:r>
                      <a:r>
                        <a:rPr lang="en-US" sz="1200" u="sng" dirty="0">
                          <a:solidFill>
                            <a:schemeClr val="tx1"/>
                          </a:solidFill>
                          <a:effectLst/>
                          <a:hlinkClick r:id="rId9">
                            <a:extLst>
                              <a:ext uri="{A12FA001-AC4F-418D-AE19-62706E023703}">
                                <ahyp:hlinkClr xmlns:ahyp="http://schemas.microsoft.com/office/drawing/2018/hyperlinkcolor" xmlns="" val="tx"/>
                              </a:ext>
                            </a:extLst>
                          </a:hlinkClick>
                        </a:rPr>
                        <a:t> </a:t>
                      </a:r>
                      <a:r>
                        <a:rPr lang="en-US" sz="1200" u="sng" dirty="0" err="1">
                          <a:solidFill>
                            <a:schemeClr val="tx1"/>
                          </a:solidFill>
                          <a:effectLst/>
                          <a:hlinkClick r:id="rId9">
                            <a:extLst>
                              <a:ext uri="{A12FA001-AC4F-418D-AE19-62706E023703}">
                                <ahyp:hlinkClr xmlns:ahyp="http://schemas.microsoft.com/office/drawing/2018/hyperlinkcolor" xmlns="" val="tx"/>
                              </a:ext>
                            </a:extLst>
                          </a:hlinkClick>
                        </a:rPr>
                        <a:t>culturala</a:t>
                      </a:r>
                      <a:r>
                        <a:rPr lang="en-US" sz="1200" u="sng" dirty="0">
                          <a:solidFill>
                            <a:schemeClr val="tx1"/>
                          </a:solidFill>
                          <a:effectLst/>
                          <a:hlinkClick r:id="rId9">
                            <a:extLst>
                              <a:ext uri="{A12FA001-AC4F-418D-AE19-62706E023703}">
                                <ahyp:hlinkClr xmlns:ahyp="http://schemas.microsoft.com/office/drawing/2018/hyperlinkcolor" xmlns="" val="tx"/>
                              </a:ext>
                            </a:extLst>
                          </a:hlinkClick>
                        </a:rPr>
                        <a:t> (</a:t>
                      </a:r>
                      <a:r>
                        <a:rPr lang="en-US" sz="1200" u="sng" dirty="0" err="1">
                          <a:solidFill>
                            <a:schemeClr val="tx1"/>
                          </a:solidFill>
                          <a:effectLst/>
                          <a:hlinkClick r:id="rId9">
                            <a:extLst>
                              <a:ext uri="{A12FA001-AC4F-418D-AE19-62706E023703}">
                                <ahyp:hlinkClr xmlns:ahyp="http://schemas.microsoft.com/office/drawing/2018/hyperlinkcolor" xmlns="" val="tx"/>
                              </a:ext>
                            </a:extLst>
                          </a:hlinkClick>
                        </a:rPr>
                        <a:t>istorica</a:t>
                      </a:r>
                      <a:r>
                        <a:rPr lang="en-US" sz="1200" u="sng" dirty="0">
                          <a:solidFill>
                            <a:schemeClr val="tx1"/>
                          </a:solidFill>
                          <a:effectLst/>
                          <a:hlinkClick r:id="rId9">
                            <a:extLst>
                              <a:ext uri="{A12FA001-AC4F-418D-AE19-62706E023703}">
                                <ahyp:hlinkClr xmlns:ahyp="http://schemas.microsoft.com/office/drawing/2018/hyperlinkcolor" xmlns="" val="tx"/>
                              </a:ext>
                            </a:extLst>
                          </a:hlinkClick>
                        </a:rPr>
                        <a:t>)</a:t>
                      </a:r>
                      <a:endParaRPr lang="ro-RO" sz="1400" dirty="0">
                        <a:solidFill>
                          <a:schemeClr val="tx1"/>
                        </a:solidFill>
                        <a:effectLst/>
                        <a:latin typeface="Tahoma" panose="020B0604030504040204" pitchFamily="34" charset="0"/>
                        <a:ea typeface="Times New Roman" panose="02020603050405020304" pitchFamily="18"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437688339"/>
                  </a:ext>
                </a:extLst>
              </a:tr>
              <a:tr h="239346">
                <a:tc>
                  <a:txBody>
                    <a:bodyPr/>
                    <a:lstStyle/>
                    <a:p>
                      <a:pPr marL="540385" marR="71755" indent="-476250">
                        <a:lnSpc>
                          <a:spcPct val="107000"/>
                        </a:lnSpc>
                        <a:spcBef>
                          <a:spcPts val="285"/>
                        </a:spcBef>
                        <a:spcAft>
                          <a:spcPts val="285"/>
                        </a:spcAft>
                      </a:pPr>
                      <a:r>
                        <a:rPr lang="en-US" sz="1200" u="sng" dirty="0">
                          <a:solidFill>
                            <a:schemeClr val="tx1"/>
                          </a:solidFill>
                          <a:effectLst/>
                          <a:hlinkClick r:id="rId10">
                            <a:extLst>
                              <a:ext uri="{A12FA001-AC4F-418D-AE19-62706E023703}">
                                <ahyp:hlinkClr xmlns:ahyp="http://schemas.microsoft.com/office/drawing/2018/hyperlinkcolor" xmlns="" val="tx"/>
                              </a:ext>
                            </a:extLst>
                          </a:hlinkClick>
                        </a:rPr>
                        <a:t>9. </a:t>
                      </a:r>
                      <a:r>
                        <a:rPr lang="en-US" sz="1200" u="sng" dirty="0" err="1">
                          <a:solidFill>
                            <a:schemeClr val="tx1"/>
                          </a:solidFill>
                          <a:effectLst/>
                          <a:hlinkClick r:id="rId10">
                            <a:extLst>
                              <a:ext uri="{A12FA001-AC4F-418D-AE19-62706E023703}">
                                <ahyp:hlinkClr xmlns:ahyp="http://schemas.microsoft.com/office/drawing/2018/hyperlinkcolor" xmlns="" val="tx"/>
                              </a:ext>
                            </a:extLst>
                          </a:hlinkClick>
                        </a:rPr>
                        <a:t>Ruta</a:t>
                      </a:r>
                      <a:r>
                        <a:rPr lang="en-US" sz="1200" u="sng" dirty="0">
                          <a:solidFill>
                            <a:schemeClr val="tx1"/>
                          </a:solidFill>
                          <a:effectLst/>
                          <a:hlinkClick r:id="rId10">
                            <a:extLst>
                              <a:ext uri="{A12FA001-AC4F-418D-AE19-62706E023703}">
                                <ahyp:hlinkClr xmlns:ahyp="http://schemas.microsoft.com/office/drawing/2018/hyperlinkcolor" xmlns="" val="tx"/>
                              </a:ext>
                            </a:extLst>
                          </a:hlinkClick>
                        </a:rPr>
                        <a:t> </a:t>
                      </a:r>
                      <a:r>
                        <a:rPr lang="en-US" sz="1200" u="sng" dirty="0" err="1">
                          <a:solidFill>
                            <a:schemeClr val="tx1"/>
                          </a:solidFill>
                          <a:effectLst/>
                          <a:hlinkClick r:id="rId10">
                            <a:extLst>
                              <a:ext uri="{A12FA001-AC4F-418D-AE19-62706E023703}">
                                <ahyp:hlinkClr xmlns:ahyp="http://schemas.microsoft.com/office/drawing/2018/hyperlinkcolor" xmlns="" val="tx"/>
                              </a:ext>
                            </a:extLst>
                          </a:hlinkClick>
                        </a:rPr>
                        <a:t>farurilor</a:t>
                      </a:r>
                      <a:r>
                        <a:rPr lang="en-US" sz="1200" u="sng" dirty="0">
                          <a:solidFill>
                            <a:schemeClr val="tx1"/>
                          </a:solidFill>
                          <a:effectLst/>
                          <a:hlinkClick r:id="rId10">
                            <a:extLst>
                              <a:ext uri="{A12FA001-AC4F-418D-AE19-62706E023703}">
                                <ahyp:hlinkClr xmlns:ahyp="http://schemas.microsoft.com/office/drawing/2018/hyperlinkcolor" xmlns="" val="tx"/>
                              </a:ext>
                            </a:extLst>
                          </a:hlinkClick>
                        </a:rPr>
                        <a:t> de la </a:t>
                      </a:r>
                      <a:r>
                        <a:rPr lang="en-US" sz="1200" u="sng" dirty="0" err="1">
                          <a:solidFill>
                            <a:schemeClr val="tx1"/>
                          </a:solidFill>
                          <a:effectLst/>
                          <a:hlinkClick r:id="rId10">
                            <a:extLst>
                              <a:ext uri="{A12FA001-AC4F-418D-AE19-62706E023703}">
                                <ahyp:hlinkClr xmlns:ahyp="http://schemas.microsoft.com/office/drawing/2018/hyperlinkcolor" xmlns="" val="tx"/>
                              </a:ext>
                            </a:extLst>
                          </a:hlinkClick>
                        </a:rPr>
                        <a:t>Marea</a:t>
                      </a:r>
                      <a:r>
                        <a:rPr lang="en-US" sz="1200" u="sng" dirty="0">
                          <a:solidFill>
                            <a:schemeClr val="tx1"/>
                          </a:solidFill>
                          <a:effectLst/>
                          <a:hlinkClick r:id="rId10">
                            <a:extLst>
                              <a:ext uri="{A12FA001-AC4F-418D-AE19-62706E023703}">
                                <ahyp:hlinkClr xmlns:ahyp="http://schemas.microsoft.com/office/drawing/2018/hyperlinkcolor" xmlns="" val="tx"/>
                              </a:ext>
                            </a:extLst>
                          </a:hlinkClick>
                        </a:rPr>
                        <a:t> </a:t>
                      </a:r>
                      <a:r>
                        <a:rPr lang="en-US" sz="1200" u="sng" dirty="0" err="1">
                          <a:solidFill>
                            <a:schemeClr val="tx1"/>
                          </a:solidFill>
                          <a:effectLst/>
                          <a:hlinkClick r:id="rId10">
                            <a:extLst>
                              <a:ext uri="{A12FA001-AC4F-418D-AE19-62706E023703}">
                                <ahyp:hlinkClr xmlns:ahyp="http://schemas.microsoft.com/office/drawing/2018/hyperlinkcolor" xmlns="" val="tx"/>
                              </a:ext>
                            </a:extLst>
                          </a:hlinkClick>
                        </a:rPr>
                        <a:t>Neagra</a:t>
                      </a:r>
                      <a:endParaRPr lang="ro-RO" sz="1400" dirty="0">
                        <a:solidFill>
                          <a:schemeClr val="tx1"/>
                        </a:solidFill>
                        <a:effectLst/>
                        <a:latin typeface="Tahoma" panose="020B0604030504040204" pitchFamily="34" charset="0"/>
                        <a:ea typeface="Times New Roman" panose="02020603050405020304" pitchFamily="18"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313631690"/>
                  </a:ext>
                </a:extLst>
              </a:tr>
              <a:tr h="262636">
                <a:tc>
                  <a:txBody>
                    <a:bodyPr/>
                    <a:lstStyle/>
                    <a:p>
                      <a:pPr marL="36195" marR="36195" algn="ctr">
                        <a:lnSpc>
                          <a:spcPct val="107000"/>
                        </a:lnSpc>
                        <a:spcBef>
                          <a:spcPts val="285"/>
                        </a:spcBef>
                        <a:spcAft>
                          <a:spcPts val="285"/>
                        </a:spcAft>
                      </a:pPr>
                      <a:r>
                        <a:rPr lang="en-US" sz="1400" dirty="0" err="1">
                          <a:solidFill>
                            <a:schemeClr val="tx1"/>
                          </a:solidFill>
                          <a:effectLst/>
                        </a:rPr>
                        <a:t>Rutele</a:t>
                      </a:r>
                      <a:r>
                        <a:rPr lang="en-US" sz="1400" dirty="0">
                          <a:solidFill>
                            <a:schemeClr val="tx1"/>
                          </a:solidFill>
                          <a:effectLst/>
                        </a:rPr>
                        <a:t> Cultural </a:t>
                      </a:r>
                      <a:r>
                        <a:rPr lang="en-US" sz="1400" dirty="0" err="1">
                          <a:solidFill>
                            <a:schemeClr val="tx1"/>
                          </a:solidFill>
                          <a:effectLst/>
                        </a:rPr>
                        <a:t>Turistice</a:t>
                      </a:r>
                      <a:r>
                        <a:rPr lang="en-US" sz="1400" dirty="0">
                          <a:solidFill>
                            <a:schemeClr val="tx1"/>
                          </a:solidFill>
                          <a:effectLst/>
                        </a:rPr>
                        <a:t> in </a:t>
                      </a:r>
                      <a:r>
                        <a:rPr lang="en-US" sz="1400" dirty="0" err="1">
                          <a:solidFill>
                            <a:schemeClr val="tx1"/>
                          </a:solidFill>
                          <a:effectLst/>
                        </a:rPr>
                        <a:t>judetul</a:t>
                      </a:r>
                      <a:r>
                        <a:rPr lang="en-US" sz="1400" dirty="0">
                          <a:solidFill>
                            <a:schemeClr val="tx1"/>
                          </a:solidFill>
                          <a:effectLst/>
                        </a:rPr>
                        <a:t> Constanta </a:t>
                      </a:r>
                      <a:r>
                        <a:rPr lang="en-US" sz="1400" dirty="0" err="1">
                          <a:solidFill>
                            <a:schemeClr val="tx1"/>
                          </a:solidFill>
                          <a:effectLst/>
                        </a:rPr>
                        <a:t>recunoscute</a:t>
                      </a:r>
                      <a:r>
                        <a:rPr lang="en-US" sz="1400" dirty="0">
                          <a:solidFill>
                            <a:schemeClr val="tx1"/>
                          </a:solidFill>
                          <a:effectLst/>
                        </a:rPr>
                        <a:t> </a:t>
                      </a:r>
                      <a:r>
                        <a:rPr lang="en-US" sz="1400" dirty="0" err="1">
                          <a:solidFill>
                            <a:schemeClr val="tx1"/>
                          </a:solidFill>
                          <a:effectLst/>
                        </a:rPr>
                        <a:t>si</a:t>
                      </a:r>
                      <a:r>
                        <a:rPr lang="en-US" sz="1400" dirty="0">
                          <a:solidFill>
                            <a:schemeClr val="tx1"/>
                          </a:solidFill>
                          <a:effectLst/>
                        </a:rPr>
                        <a:t> certificate in </a:t>
                      </a:r>
                      <a:r>
                        <a:rPr lang="en-US" sz="1400" dirty="0" err="1">
                          <a:solidFill>
                            <a:schemeClr val="tx1"/>
                          </a:solidFill>
                          <a:effectLst/>
                        </a:rPr>
                        <a:t>sistemul</a:t>
                      </a:r>
                      <a:r>
                        <a:rPr lang="en-US" sz="1400" dirty="0">
                          <a:solidFill>
                            <a:schemeClr val="tx1"/>
                          </a:solidFill>
                          <a:effectLst/>
                        </a:rPr>
                        <a:t> </a:t>
                      </a:r>
                      <a:r>
                        <a:rPr lang="en-US" sz="1400" dirty="0" err="1">
                          <a:solidFill>
                            <a:schemeClr val="tx1"/>
                          </a:solidFill>
                          <a:effectLst/>
                        </a:rPr>
                        <a:t>european</a:t>
                      </a:r>
                      <a:r>
                        <a:rPr lang="en-US" sz="1400" dirty="0">
                          <a:solidFill>
                            <a:schemeClr val="tx1"/>
                          </a:solidFill>
                          <a:effectLst/>
                        </a:rPr>
                        <a:t> la </a:t>
                      </a:r>
                      <a:r>
                        <a:rPr lang="en-US" sz="1400" dirty="0" err="1">
                          <a:solidFill>
                            <a:schemeClr val="tx1"/>
                          </a:solidFill>
                          <a:effectLst/>
                        </a:rPr>
                        <a:t>nivel</a:t>
                      </a:r>
                      <a:r>
                        <a:rPr lang="en-US" sz="1400" dirty="0">
                          <a:solidFill>
                            <a:schemeClr val="tx1"/>
                          </a:solidFill>
                          <a:effectLst/>
                        </a:rPr>
                        <a:t> national</a:t>
                      </a:r>
                      <a:endParaRPr lang="ro-RO" sz="1400" dirty="0">
                        <a:solidFill>
                          <a:schemeClr val="tx1"/>
                        </a:solidFill>
                        <a:effectLst/>
                        <a:latin typeface="Tahoma" panose="020B0604030504040204" pitchFamily="34" charset="0"/>
                        <a:ea typeface="Times New Roman" panose="02020603050405020304" pitchFamily="18"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1449272525"/>
                  </a:ext>
                </a:extLst>
              </a:tr>
              <a:tr h="239346">
                <a:tc>
                  <a:txBody>
                    <a:bodyPr/>
                    <a:lstStyle/>
                    <a:p>
                      <a:pPr marL="540385" marR="71755" indent="-476250">
                        <a:lnSpc>
                          <a:spcPct val="107000"/>
                        </a:lnSpc>
                        <a:spcBef>
                          <a:spcPts val="285"/>
                        </a:spcBef>
                        <a:spcAft>
                          <a:spcPts val="285"/>
                        </a:spcAft>
                      </a:pPr>
                      <a:r>
                        <a:rPr lang="en-US" sz="1200" u="sng" dirty="0">
                          <a:solidFill>
                            <a:schemeClr val="tx1"/>
                          </a:solidFill>
                          <a:effectLst/>
                          <a:hlinkClick r:id="rId11">
                            <a:extLst>
                              <a:ext uri="{A12FA001-AC4F-418D-AE19-62706E023703}">
                                <ahyp:hlinkClr xmlns:ahyp="http://schemas.microsoft.com/office/drawing/2018/hyperlinkcolor" xmlns="" val="tx"/>
                              </a:ext>
                            </a:extLst>
                          </a:hlinkClick>
                        </a:rPr>
                        <a:t>- </a:t>
                      </a:r>
                      <a:r>
                        <a:rPr lang="en-US" sz="1200" u="sng" dirty="0" err="1">
                          <a:solidFill>
                            <a:schemeClr val="tx1"/>
                          </a:solidFill>
                          <a:effectLst/>
                          <a:hlinkClick r:id="rId11">
                            <a:extLst>
                              <a:ext uri="{A12FA001-AC4F-418D-AE19-62706E023703}">
                                <ahyp:hlinkClr xmlns:ahyp="http://schemas.microsoft.com/office/drawing/2018/hyperlinkcolor" xmlns="" val="tx"/>
                              </a:ext>
                            </a:extLst>
                          </a:hlinkClick>
                        </a:rPr>
                        <a:t>Ruta</a:t>
                      </a:r>
                      <a:r>
                        <a:rPr lang="en-US" sz="1200" u="sng" dirty="0">
                          <a:solidFill>
                            <a:schemeClr val="tx1"/>
                          </a:solidFill>
                          <a:effectLst/>
                          <a:hlinkClick r:id="rId11">
                            <a:extLst>
                              <a:ext uri="{A12FA001-AC4F-418D-AE19-62706E023703}">
                                <ahyp:hlinkClr xmlns:ahyp="http://schemas.microsoft.com/office/drawing/2018/hyperlinkcolor" xmlns="" val="tx"/>
                              </a:ext>
                            </a:extLst>
                          </a:hlinkClick>
                        </a:rPr>
                        <a:t> </a:t>
                      </a:r>
                      <a:r>
                        <a:rPr lang="en-US" sz="1200" u="sng" dirty="0" err="1">
                          <a:solidFill>
                            <a:schemeClr val="tx1"/>
                          </a:solidFill>
                          <a:effectLst/>
                          <a:hlinkClick r:id="rId11">
                            <a:extLst>
                              <a:ext uri="{A12FA001-AC4F-418D-AE19-62706E023703}">
                                <ahyp:hlinkClr xmlns:ahyp="http://schemas.microsoft.com/office/drawing/2018/hyperlinkcolor" xmlns="" val="tx"/>
                              </a:ext>
                            </a:extLst>
                          </a:hlinkClick>
                        </a:rPr>
                        <a:t>bisericilor</a:t>
                      </a:r>
                      <a:r>
                        <a:rPr lang="en-US" sz="1200" u="sng" dirty="0">
                          <a:solidFill>
                            <a:schemeClr val="tx1"/>
                          </a:solidFill>
                          <a:effectLst/>
                          <a:hlinkClick r:id="rId11">
                            <a:extLst>
                              <a:ext uri="{A12FA001-AC4F-418D-AE19-62706E023703}">
                                <ahyp:hlinkClr xmlns:ahyp="http://schemas.microsoft.com/office/drawing/2018/hyperlinkcolor" xmlns="" val="tx"/>
                              </a:ext>
                            </a:extLst>
                          </a:hlinkClick>
                        </a:rPr>
                        <a:t> de </a:t>
                      </a:r>
                      <a:r>
                        <a:rPr lang="en-US" sz="1200" u="sng" dirty="0" err="1">
                          <a:solidFill>
                            <a:schemeClr val="tx1"/>
                          </a:solidFill>
                          <a:effectLst/>
                          <a:hlinkClick r:id="rId11">
                            <a:extLst>
                              <a:ext uri="{A12FA001-AC4F-418D-AE19-62706E023703}">
                                <ahyp:hlinkClr xmlns:ahyp="http://schemas.microsoft.com/office/drawing/2018/hyperlinkcolor" xmlns="" val="tx"/>
                              </a:ext>
                            </a:extLst>
                          </a:hlinkClick>
                        </a:rPr>
                        <a:t>lemn</a:t>
                      </a:r>
                      <a:r>
                        <a:rPr lang="en-US" sz="1200" u="sng" dirty="0">
                          <a:solidFill>
                            <a:schemeClr val="tx1"/>
                          </a:solidFill>
                          <a:effectLst/>
                          <a:hlinkClick r:id="rId11">
                            <a:extLst>
                              <a:ext uri="{A12FA001-AC4F-418D-AE19-62706E023703}">
                                <ahyp:hlinkClr xmlns:ahyp="http://schemas.microsoft.com/office/drawing/2018/hyperlinkcolor" xmlns="" val="tx"/>
                              </a:ext>
                            </a:extLst>
                          </a:hlinkClick>
                        </a:rPr>
                        <a:t> din Romania (</a:t>
                      </a:r>
                      <a:r>
                        <a:rPr lang="en-US" sz="1200" u="sng" dirty="0" err="1">
                          <a:solidFill>
                            <a:schemeClr val="tx1"/>
                          </a:solidFill>
                          <a:effectLst/>
                          <a:hlinkClick r:id="rId11">
                            <a:extLst>
                              <a:ext uri="{A12FA001-AC4F-418D-AE19-62706E023703}">
                                <ahyp:hlinkClr xmlns:ahyp="http://schemas.microsoft.com/office/drawing/2018/hyperlinkcolor" xmlns="" val="tx"/>
                              </a:ext>
                            </a:extLst>
                          </a:hlinkClick>
                        </a:rPr>
                        <a:t>ruta</a:t>
                      </a:r>
                      <a:r>
                        <a:rPr lang="en-US" sz="1200" u="sng" dirty="0">
                          <a:solidFill>
                            <a:schemeClr val="tx1"/>
                          </a:solidFill>
                          <a:effectLst/>
                          <a:hlinkClick r:id="rId11">
                            <a:extLst>
                              <a:ext uri="{A12FA001-AC4F-418D-AE19-62706E023703}">
                                <ahyp:hlinkClr xmlns:ahyp="http://schemas.microsoft.com/office/drawing/2018/hyperlinkcolor" xmlns="" val="tx"/>
                              </a:ext>
                            </a:extLst>
                          </a:hlinkClick>
                        </a:rPr>
                        <a:t> nr.1)</a:t>
                      </a:r>
                      <a:endParaRPr lang="ro-RO" sz="1400" dirty="0">
                        <a:solidFill>
                          <a:schemeClr val="tx1"/>
                        </a:solidFill>
                        <a:effectLst/>
                        <a:latin typeface="Tahoma" panose="020B0604030504040204" pitchFamily="34" charset="0"/>
                        <a:ea typeface="Times New Roman" panose="02020603050405020304" pitchFamily="18"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2245585728"/>
                  </a:ext>
                </a:extLst>
              </a:tr>
              <a:tr h="239346">
                <a:tc>
                  <a:txBody>
                    <a:bodyPr/>
                    <a:lstStyle/>
                    <a:p>
                      <a:pPr marL="540385" marR="71755" indent="-476250">
                        <a:lnSpc>
                          <a:spcPct val="107000"/>
                        </a:lnSpc>
                        <a:spcBef>
                          <a:spcPts val="285"/>
                        </a:spcBef>
                        <a:spcAft>
                          <a:spcPts val="285"/>
                        </a:spcAft>
                      </a:pPr>
                      <a:r>
                        <a:rPr lang="en-US" sz="1200" u="sng" dirty="0">
                          <a:solidFill>
                            <a:schemeClr val="tx1"/>
                          </a:solidFill>
                          <a:effectLst/>
                          <a:hlinkClick r:id="rId11">
                            <a:extLst>
                              <a:ext uri="{A12FA001-AC4F-418D-AE19-62706E023703}">
                                <ahyp:hlinkClr xmlns:ahyp="http://schemas.microsoft.com/office/drawing/2018/hyperlinkcolor" xmlns="" val="tx"/>
                              </a:ext>
                            </a:extLst>
                          </a:hlinkClick>
                        </a:rPr>
                        <a:t>- </a:t>
                      </a:r>
                      <a:r>
                        <a:rPr lang="en-US" sz="1200" u="sng" dirty="0" err="1">
                          <a:solidFill>
                            <a:schemeClr val="tx1"/>
                          </a:solidFill>
                          <a:effectLst/>
                          <a:hlinkClick r:id="rId11">
                            <a:extLst>
                              <a:ext uri="{A12FA001-AC4F-418D-AE19-62706E023703}">
                                <ahyp:hlinkClr xmlns:ahyp="http://schemas.microsoft.com/office/drawing/2018/hyperlinkcolor" xmlns="" val="tx"/>
                              </a:ext>
                            </a:extLst>
                          </a:hlinkClick>
                        </a:rPr>
                        <a:t>Ruta</a:t>
                      </a:r>
                      <a:r>
                        <a:rPr lang="en-US" sz="1200" u="sng" dirty="0">
                          <a:solidFill>
                            <a:schemeClr val="tx1"/>
                          </a:solidFill>
                          <a:effectLst/>
                          <a:hlinkClick r:id="rId11">
                            <a:extLst>
                              <a:ext uri="{A12FA001-AC4F-418D-AE19-62706E023703}">
                                <ahyp:hlinkClr xmlns:ahyp="http://schemas.microsoft.com/office/drawing/2018/hyperlinkcolor" xmlns="" val="tx"/>
                              </a:ext>
                            </a:extLst>
                          </a:hlinkClick>
                        </a:rPr>
                        <a:t> </a:t>
                      </a:r>
                      <a:r>
                        <a:rPr lang="en-US" sz="1200" u="sng" dirty="0" err="1">
                          <a:solidFill>
                            <a:schemeClr val="tx1"/>
                          </a:solidFill>
                          <a:effectLst/>
                          <a:hlinkClick r:id="rId11">
                            <a:extLst>
                              <a:ext uri="{A12FA001-AC4F-418D-AE19-62706E023703}">
                                <ahyp:hlinkClr xmlns:ahyp="http://schemas.microsoft.com/office/drawing/2018/hyperlinkcolor" xmlns="" val="tx"/>
                              </a:ext>
                            </a:extLst>
                          </a:hlinkClick>
                        </a:rPr>
                        <a:t>patrimoniului</a:t>
                      </a:r>
                      <a:r>
                        <a:rPr lang="en-US" sz="1200" u="sng" dirty="0">
                          <a:solidFill>
                            <a:schemeClr val="tx1"/>
                          </a:solidFill>
                          <a:effectLst/>
                          <a:hlinkClick r:id="rId11">
                            <a:extLst>
                              <a:ext uri="{A12FA001-AC4F-418D-AE19-62706E023703}">
                                <ahyp:hlinkClr xmlns:ahyp="http://schemas.microsoft.com/office/drawing/2018/hyperlinkcolor" xmlns="" val="tx"/>
                              </a:ext>
                            </a:extLst>
                          </a:hlinkClick>
                        </a:rPr>
                        <a:t> </a:t>
                      </a:r>
                      <a:r>
                        <a:rPr lang="en-US" sz="1200" u="sng" dirty="0" err="1">
                          <a:solidFill>
                            <a:schemeClr val="tx1"/>
                          </a:solidFill>
                          <a:effectLst/>
                          <a:hlinkClick r:id="rId11">
                            <a:extLst>
                              <a:ext uri="{A12FA001-AC4F-418D-AE19-62706E023703}">
                                <ahyp:hlinkClr xmlns:ahyp="http://schemas.microsoft.com/office/drawing/2018/hyperlinkcolor" xmlns="" val="tx"/>
                              </a:ext>
                            </a:extLst>
                          </a:hlinkClick>
                        </a:rPr>
                        <a:t>multietnic</a:t>
                      </a:r>
                      <a:r>
                        <a:rPr lang="en-US" sz="1200" u="sng" dirty="0">
                          <a:solidFill>
                            <a:schemeClr val="tx1"/>
                          </a:solidFill>
                          <a:effectLst/>
                          <a:hlinkClick r:id="rId11">
                            <a:extLst>
                              <a:ext uri="{A12FA001-AC4F-418D-AE19-62706E023703}">
                                <ahyp:hlinkClr xmlns:ahyp="http://schemas.microsoft.com/office/drawing/2018/hyperlinkcolor" xmlns="" val="tx"/>
                              </a:ext>
                            </a:extLst>
                          </a:hlinkClick>
                        </a:rPr>
                        <a:t> din Romania (</a:t>
                      </a:r>
                      <a:r>
                        <a:rPr lang="en-US" sz="1200" u="sng" dirty="0" err="1">
                          <a:solidFill>
                            <a:schemeClr val="tx1"/>
                          </a:solidFill>
                          <a:effectLst/>
                          <a:hlinkClick r:id="rId11">
                            <a:extLst>
                              <a:ext uri="{A12FA001-AC4F-418D-AE19-62706E023703}">
                                <ahyp:hlinkClr xmlns:ahyp="http://schemas.microsoft.com/office/drawing/2018/hyperlinkcolor" xmlns="" val="tx"/>
                              </a:ext>
                            </a:extLst>
                          </a:hlinkClick>
                        </a:rPr>
                        <a:t>ruta</a:t>
                      </a:r>
                      <a:r>
                        <a:rPr lang="en-US" sz="1200" u="sng" dirty="0">
                          <a:solidFill>
                            <a:schemeClr val="tx1"/>
                          </a:solidFill>
                          <a:effectLst/>
                          <a:hlinkClick r:id="rId11">
                            <a:extLst>
                              <a:ext uri="{A12FA001-AC4F-418D-AE19-62706E023703}">
                                <ahyp:hlinkClr xmlns:ahyp="http://schemas.microsoft.com/office/drawing/2018/hyperlinkcolor" xmlns="" val="tx"/>
                              </a:ext>
                            </a:extLst>
                          </a:hlinkClick>
                        </a:rPr>
                        <a:t> nr.5)</a:t>
                      </a:r>
                      <a:endParaRPr lang="ro-RO" sz="1400" dirty="0">
                        <a:solidFill>
                          <a:schemeClr val="tx1"/>
                        </a:solidFill>
                        <a:effectLst/>
                        <a:latin typeface="Tahoma" panose="020B0604030504040204" pitchFamily="34" charset="0"/>
                        <a:ea typeface="Times New Roman" panose="02020603050405020304" pitchFamily="18"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4054713913"/>
                  </a:ext>
                </a:extLst>
              </a:tr>
              <a:tr h="239346">
                <a:tc>
                  <a:txBody>
                    <a:bodyPr/>
                    <a:lstStyle/>
                    <a:p>
                      <a:pPr marL="540385" marR="71755" indent="-476250">
                        <a:lnSpc>
                          <a:spcPct val="107000"/>
                        </a:lnSpc>
                        <a:spcBef>
                          <a:spcPts val="285"/>
                        </a:spcBef>
                        <a:spcAft>
                          <a:spcPts val="285"/>
                        </a:spcAft>
                      </a:pPr>
                      <a:r>
                        <a:rPr lang="en-US" sz="1200" u="sng" dirty="0">
                          <a:solidFill>
                            <a:schemeClr val="tx1"/>
                          </a:solidFill>
                          <a:effectLst/>
                          <a:hlinkClick r:id="rId11">
                            <a:extLst>
                              <a:ext uri="{A12FA001-AC4F-418D-AE19-62706E023703}">
                                <ahyp:hlinkClr xmlns:ahyp="http://schemas.microsoft.com/office/drawing/2018/hyperlinkcolor" xmlns="" val="tx"/>
                              </a:ext>
                            </a:extLst>
                          </a:hlinkClick>
                        </a:rPr>
                        <a:t>- </a:t>
                      </a:r>
                      <a:r>
                        <a:rPr lang="en-US" sz="1200" u="sng" dirty="0" err="1">
                          <a:solidFill>
                            <a:schemeClr val="tx1"/>
                          </a:solidFill>
                          <a:effectLst/>
                          <a:hlinkClick r:id="rId11">
                            <a:extLst>
                              <a:ext uri="{A12FA001-AC4F-418D-AE19-62706E023703}">
                                <ahyp:hlinkClr xmlns:ahyp="http://schemas.microsoft.com/office/drawing/2018/hyperlinkcolor" xmlns="" val="tx"/>
                              </a:ext>
                            </a:extLst>
                          </a:hlinkClick>
                        </a:rPr>
                        <a:t>Ruta</a:t>
                      </a:r>
                      <a:r>
                        <a:rPr lang="en-US" sz="1200" u="sng" dirty="0">
                          <a:solidFill>
                            <a:schemeClr val="tx1"/>
                          </a:solidFill>
                          <a:effectLst/>
                          <a:hlinkClick r:id="rId11">
                            <a:extLst>
                              <a:ext uri="{A12FA001-AC4F-418D-AE19-62706E023703}">
                                <ahyp:hlinkClr xmlns:ahyp="http://schemas.microsoft.com/office/drawing/2018/hyperlinkcolor" xmlns="" val="tx"/>
                              </a:ext>
                            </a:extLst>
                          </a:hlinkClick>
                        </a:rPr>
                        <a:t> </a:t>
                      </a:r>
                      <a:r>
                        <a:rPr lang="en-US" sz="1200" u="sng" dirty="0" err="1">
                          <a:solidFill>
                            <a:schemeClr val="tx1"/>
                          </a:solidFill>
                          <a:effectLst/>
                          <a:hlinkClick r:id="rId11">
                            <a:extLst>
                              <a:ext uri="{A12FA001-AC4F-418D-AE19-62706E023703}">
                                <ahyp:hlinkClr xmlns:ahyp="http://schemas.microsoft.com/office/drawing/2018/hyperlinkcolor" xmlns="" val="tx"/>
                              </a:ext>
                            </a:extLst>
                          </a:hlinkClick>
                        </a:rPr>
                        <a:t>oraselor</a:t>
                      </a:r>
                      <a:r>
                        <a:rPr lang="en-US" sz="1200" u="sng" dirty="0">
                          <a:solidFill>
                            <a:schemeClr val="tx1"/>
                          </a:solidFill>
                          <a:effectLst/>
                          <a:hlinkClick r:id="rId11">
                            <a:extLst>
                              <a:ext uri="{A12FA001-AC4F-418D-AE19-62706E023703}">
                                <ahyp:hlinkClr xmlns:ahyp="http://schemas.microsoft.com/office/drawing/2018/hyperlinkcolor" xmlns="" val="tx"/>
                              </a:ext>
                            </a:extLst>
                          </a:hlinkClick>
                        </a:rPr>
                        <a:t> </a:t>
                      </a:r>
                      <a:r>
                        <a:rPr lang="en-US" sz="1200" u="sng" dirty="0" err="1">
                          <a:solidFill>
                            <a:schemeClr val="tx1"/>
                          </a:solidFill>
                          <a:effectLst/>
                          <a:hlinkClick r:id="rId11">
                            <a:extLst>
                              <a:ext uri="{A12FA001-AC4F-418D-AE19-62706E023703}">
                                <ahyp:hlinkClr xmlns:ahyp="http://schemas.microsoft.com/office/drawing/2018/hyperlinkcolor" xmlns="" val="tx"/>
                              </a:ext>
                            </a:extLst>
                          </a:hlinkClick>
                        </a:rPr>
                        <a:t>si</a:t>
                      </a:r>
                      <a:r>
                        <a:rPr lang="en-US" sz="1200" u="sng" dirty="0">
                          <a:solidFill>
                            <a:schemeClr val="tx1"/>
                          </a:solidFill>
                          <a:effectLst/>
                          <a:hlinkClick r:id="rId11">
                            <a:extLst>
                              <a:ext uri="{A12FA001-AC4F-418D-AE19-62706E023703}">
                                <ahyp:hlinkClr xmlns:ahyp="http://schemas.microsoft.com/office/drawing/2018/hyperlinkcolor" xmlns="" val="tx"/>
                              </a:ext>
                            </a:extLst>
                          </a:hlinkClick>
                        </a:rPr>
                        <a:t> </a:t>
                      </a:r>
                      <a:r>
                        <a:rPr lang="en-US" sz="1200" u="sng" dirty="0" err="1">
                          <a:solidFill>
                            <a:schemeClr val="tx1"/>
                          </a:solidFill>
                          <a:effectLst/>
                          <a:hlinkClick r:id="rId11">
                            <a:extLst>
                              <a:ext uri="{A12FA001-AC4F-418D-AE19-62706E023703}">
                                <ahyp:hlinkClr xmlns:ahyp="http://schemas.microsoft.com/office/drawing/2018/hyperlinkcolor" xmlns="" val="tx"/>
                              </a:ext>
                            </a:extLst>
                          </a:hlinkClick>
                        </a:rPr>
                        <a:t>statiunilor</a:t>
                      </a:r>
                      <a:r>
                        <a:rPr lang="en-US" sz="1200" u="sng" dirty="0">
                          <a:solidFill>
                            <a:schemeClr val="tx1"/>
                          </a:solidFill>
                          <a:effectLst/>
                          <a:hlinkClick r:id="rId11">
                            <a:extLst>
                              <a:ext uri="{A12FA001-AC4F-418D-AE19-62706E023703}">
                                <ahyp:hlinkClr xmlns:ahyp="http://schemas.microsoft.com/office/drawing/2018/hyperlinkcolor" xmlns="" val="tx"/>
                              </a:ext>
                            </a:extLst>
                          </a:hlinkClick>
                        </a:rPr>
                        <a:t> </a:t>
                      </a:r>
                      <a:r>
                        <a:rPr lang="en-US" sz="1200" u="sng" dirty="0" err="1">
                          <a:solidFill>
                            <a:schemeClr val="tx1"/>
                          </a:solidFill>
                          <a:effectLst/>
                          <a:hlinkClick r:id="rId11">
                            <a:extLst>
                              <a:ext uri="{A12FA001-AC4F-418D-AE19-62706E023703}">
                                <ahyp:hlinkClr xmlns:ahyp="http://schemas.microsoft.com/office/drawing/2018/hyperlinkcolor" xmlns="" val="tx"/>
                              </a:ext>
                            </a:extLst>
                          </a:hlinkClick>
                        </a:rPr>
                        <a:t>balneare</a:t>
                      </a:r>
                      <a:r>
                        <a:rPr lang="en-US" sz="1200" u="sng" dirty="0">
                          <a:solidFill>
                            <a:schemeClr val="tx1"/>
                          </a:solidFill>
                          <a:effectLst/>
                          <a:hlinkClick r:id="rId11">
                            <a:extLst>
                              <a:ext uri="{A12FA001-AC4F-418D-AE19-62706E023703}">
                                <ahyp:hlinkClr xmlns:ahyp="http://schemas.microsoft.com/office/drawing/2018/hyperlinkcolor" xmlns="" val="tx"/>
                              </a:ext>
                            </a:extLst>
                          </a:hlinkClick>
                        </a:rPr>
                        <a:t> </a:t>
                      </a:r>
                      <a:r>
                        <a:rPr lang="en-US" sz="1200" u="sng" dirty="0" err="1">
                          <a:solidFill>
                            <a:schemeClr val="tx1"/>
                          </a:solidFill>
                          <a:effectLst/>
                          <a:hlinkClick r:id="rId11">
                            <a:extLst>
                              <a:ext uri="{A12FA001-AC4F-418D-AE19-62706E023703}">
                                <ahyp:hlinkClr xmlns:ahyp="http://schemas.microsoft.com/office/drawing/2018/hyperlinkcolor" xmlns="" val="tx"/>
                              </a:ext>
                            </a:extLst>
                          </a:hlinkClick>
                        </a:rPr>
                        <a:t>istorice</a:t>
                      </a:r>
                      <a:r>
                        <a:rPr lang="en-US" sz="1200" u="sng" dirty="0">
                          <a:solidFill>
                            <a:schemeClr val="tx1"/>
                          </a:solidFill>
                          <a:effectLst/>
                          <a:hlinkClick r:id="rId11">
                            <a:extLst>
                              <a:ext uri="{A12FA001-AC4F-418D-AE19-62706E023703}">
                                <ahyp:hlinkClr xmlns:ahyp="http://schemas.microsoft.com/office/drawing/2018/hyperlinkcolor" xmlns="" val="tx"/>
                              </a:ext>
                            </a:extLst>
                          </a:hlinkClick>
                        </a:rPr>
                        <a:t> din Romania (</a:t>
                      </a:r>
                      <a:r>
                        <a:rPr lang="en-US" sz="1200" u="sng" dirty="0" err="1">
                          <a:solidFill>
                            <a:schemeClr val="tx1"/>
                          </a:solidFill>
                          <a:effectLst/>
                          <a:hlinkClick r:id="rId11">
                            <a:extLst>
                              <a:ext uri="{A12FA001-AC4F-418D-AE19-62706E023703}">
                                <ahyp:hlinkClr xmlns:ahyp="http://schemas.microsoft.com/office/drawing/2018/hyperlinkcolor" xmlns="" val="tx"/>
                              </a:ext>
                            </a:extLst>
                          </a:hlinkClick>
                        </a:rPr>
                        <a:t>ruta</a:t>
                      </a:r>
                      <a:r>
                        <a:rPr lang="en-US" sz="1200" u="sng" dirty="0">
                          <a:solidFill>
                            <a:schemeClr val="tx1"/>
                          </a:solidFill>
                          <a:effectLst/>
                          <a:hlinkClick r:id="rId11">
                            <a:extLst>
                              <a:ext uri="{A12FA001-AC4F-418D-AE19-62706E023703}">
                                <ahyp:hlinkClr xmlns:ahyp="http://schemas.microsoft.com/office/drawing/2018/hyperlinkcolor" xmlns="" val="tx"/>
                              </a:ext>
                            </a:extLst>
                          </a:hlinkClick>
                        </a:rPr>
                        <a:t> nr.7)</a:t>
                      </a:r>
                      <a:endParaRPr lang="ro-RO" sz="1400" dirty="0">
                        <a:solidFill>
                          <a:schemeClr val="tx1"/>
                        </a:solidFill>
                        <a:effectLst/>
                        <a:latin typeface="Tahoma" panose="020B0604030504040204" pitchFamily="34" charset="0"/>
                        <a:ea typeface="Times New Roman" panose="02020603050405020304" pitchFamily="18"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3356947126"/>
                  </a:ext>
                </a:extLst>
              </a:tr>
              <a:tr h="239346">
                <a:tc>
                  <a:txBody>
                    <a:bodyPr/>
                    <a:lstStyle/>
                    <a:p>
                      <a:pPr marL="540385" marR="71755" indent="-476250">
                        <a:lnSpc>
                          <a:spcPct val="107000"/>
                        </a:lnSpc>
                        <a:spcBef>
                          <a:spcPts val="285"/>
                        </a:spcBef>
                        <a:spcAft>
                          <a:spcPts val="285"/>
                        </a:spcAft>
                      </a:pPr>
                      <a:r>
                        <a:rPr lang="en-US" sz="1200" u="sng" dirty="0">
                          <a:solidFill>
                            <a:schemeClr val="tx1"/>
                          </a:solidFill>
                          <a:effectLst/>
                          <a:hlinkClick r:id="rId11">
                            <a:extLst>
                              <a:ext uri="{A12FA001-AC4F-418D-AE19-62706E023703}">
                                <ahyp:hlinkClr xmlns:ahyp="http://schemas.microsoft.com/office/drawing/2018/hyperlinkcolor" xmlns="" val="tx"/>
                              </a:ext>
                            </a:extLst>
                          </a:hlinkClick>
                        </a:rPr>
                        <a:t>- </a:t>
                      </a:r>
                      <a:r>
                        <a:rPr lang="en-US" sz="1200" u="sng" dirty="0" err="1">
                          <a:solidFill>
                            <a:schemeClr val="tx1"/>
                          </a:solidFill>
                          <a:effectLst/>
                          <a:hlinkClick r:id="rId11">
                            <a:extLst>
                              <a:ext uri="{A12FA001-AC4F-418D-AE19-62706E023703}">
                                <ahyp:hlinkClr xmlns:ahyp="http://schemas.microsoft.com/office/drawing/2018/hyperlinkcolor" xmlns="" val="tx"/>
                              </a:ext>
                            </a:extLst>
                          </a:hlinkClick>
                        </a:rPr>
                        <a:t>Ruta</a:t>
                      </a:r>
                      <a:r>
                        <a:rPr lang="en-US" sz="1200" u="sng" dirty="0">
                          <a:solidFill>
                            <a:schemeClr val="tx1"/>
                          </a:solidFill>
                          <a:effectLst/>
                          <a:hlinkClick r:id="rId11">
                            <a:extLst>
                              <a:ext uri="{A12FA001-AC4F-418D-AE19-62706E023703}">
                                <ahyp:hlinkClr xmlns:ahyp="http://schemas.microsoft.com/office/drawing/2018/hyperlinkcolor" xmlns="" val="tx"/>
                              </a:ext>
                            </a:extLst>
                          </a:hlinkClick>
                        </a:rPr>
                        <a:t> </a:t>
                      </a:r>
                      <a:r>
                        <a:rPr lang="en-US" sz="1200" u="sng" dirty="0" err="1">
                          <a:solidFill>
                            <a:schemeClr val="tx1"/>
                          </a:solidFill>
                          <a:effectLst/>
                          <a:hlinkClick r:id="rId11">
                            <a:extLst>
                              <a:ext uri="{A12FA001-AC4F-418D-AE19-62706E023703}">
                                <ahyp:hlinkClr xmlns:ahyp="http://schemas.microsoft.com/office/drawing/2018/hyperlinkcolor" xmlns="" val="tx"/>
                              </a:ext>
                            </a:extLst>
                          </a:hlinkClick>
                        </a:rPr>
                        <a:t>patrimoniului</a:t>
                      </a:r>
                      <a:r>
                        <a:rPr lang="en-US" sz="1200" u="sng" dirty="0">
                          <a:solidFill>
                            <a:schemeClr val="tx1"/>
                          </a:solidFill>
                          <a:effectLst/>
                          <a:hlinkClick r:id="rId11">
                            <a:extLst>
                              <a:ext uri="{A12FA001-AC4F-418D-AE19-62706E023703}">
                                <ahyp:hlinkClr xmlns:ahyp="http://schemas.microsoft.com/office/drawing/2018/hyperlinkcolor" xmlns="" val="tx"/>
                              </a:ext>
                            </a:extLst>
                          </a:hlinkClick>
                        </a:rPr>
                        <a:t> </a:t>
                      </a:r>
                      <a:r>
                        <a:rPr lang="en-US" sz="1200" u="sng" dirty="0" err="1">
                          <a:solidFill>
                            <a:schemeClr val="tx1"/>
                          </a:solidFill>
                          <a:effectLst/>
                          <a:hlinkClick r:id="rId11">
                            <a:extLst>
                              <a:ext uri="{A12FA001-AC4F-418D-AE19-62706E023703}">
                                <ahyp:hlinkClr xmlns:ahyp="http://schemas.microsoft.com/office/drawing/2018/hyperlinkcolor" xmlns="" val="tx"/>
                              </a:ext>
                            </a:extLst>
                          </a:hlinkClick>
                        </a:rPr>
                        <a:t>muzeal</a:t>
                      </a:r>
                      <a:r>
                        <a:rPr lang="en-US" sz="1200" u="sng" dirty="0">
                          <a:solidFill>
                            <a:schemeClr val="tx1"/>
                          </a:solidFill>
                          <a:effectLst/>
                          <a:hlinkClick r:id="rId11">
                            <a:extLst>
                              <a:ext uri="{A12FA001-AC4F-418D-AE19-62706E023703}">
                                <ahyp:hlinkClr xmlns:ahyp="http://schemas.microsoft.com/office/drawing/2018/hyperlinkcolor" xmlns="" val="tx"/>
                              </a:ext>
                            </a:extLst>
                          </a:hlinkClick>
                        </a:rPr>
                        <a:t> din Romania (</a:t>
                      </a:r>
                      <a:r>
                        <a:rPr lang="en-US" sz="1200" u="sng" dirty="0" err="1">
                          <a:solidFill>
                            <a:schemeClr val="tx1"/>
                          </a:solidFill>
                          <a:effectLst/>
                          <a:hlinkClick r:id="rId11">
                            <a:extLst>
                              <a:ext uri="{A12FA001-AC4F-418D-AE19-62706E023703}">
                                <ahyp:hlinkClr xmlns:ahyp="http://schemas.microsoft.com/office/drawing/2018/hyperlinkcolor" xmlns="" val="tx"/>
                              </a:ext>
                            </a:extLst>
                          </a:hlinkClick>
                        </a:rPr>
                        <a:t>ruta</a:t>
                      </a:r>
                      <a:r>
                        <a:rPr lang="en-US" sz="1200" u="sng" dirty="0">
                          <a:solidFill>
                            <a:schemeClr val="tx1"/>
                          </a:solidFill>
                          <a:effectLst/>
                          <a:hlinkClick r:id="rId11">
                            <a:extLst>
                              <a:ext uri="{A12FA001-AC4F-418D-AE19-62706E023703}">
                                <ahyp:hlinkClr xmlns:ahyp="http://schemas.microsoft.com/office/drawing/2018/hyperlinkcolor" xmlns="" val="tx"/>
                              </a:ext>
                            </a:extLst>
                          </a:hlinkClick>
                        </a:rPr>
                        <a:t> nr.11)</a:t>
                      </a:r>
                      <a:endParaRPr lang="ro-RO" sz="1400" dirty="0">
                        <a:solidFill>
                          <a:schemeClr val="tx1"/>
                        </a:solidFill>
                        <a:effectLst/>
                        <a:latin typeface="Tahoma" panose="020B0604030504040204" pitchFamily="34" charset="0"/>
                        <a:ea typeface="Times New Roman" panose="02020603050405020304" pitchFamily="18"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3657958871"/>
                  </a:ext>
                </a:extLst>
              </a:tr>
              <a:tr h="239346">
                <a:tc>
                  <a:txBody>
                    <a:bodyPr/>
                    <a:lstStyle/>
                    <a:p>
                      <a:pPr marL="540385" marR="71755" indent="-476250">
                        <a:lnSpc>
                          <a:spcPct val="107000"/>
                        </a:lnSpc>
                        <a:spcBef>
                          <a:spcPts val="285"/>
                        </a:spcBef>
                        <a:spcAft>
                          <a:spcPts val="285"/>
                        </a:spcAft>
                      </a:pPr>
                      <a:r>
                        <a:rPr lang="en-US" sz="1200" u="sng">
                          <a:solidFill>
                            <a:schemeClr val="tx1"/>
                          </a:solidFill>
                          <a:effectLst/>
                          <a:hlinkClick r:id="rId11">
                            <a:extLst>
                              <a:ext uri="{A12FA001-AC4F-418D-AE19-62706E023703}">
                                <ahyp:hlinkClr xmlns:ahyp="http://schemas.microsoft.com/office/drawing/2018/hyperlinkcolor" xmlns="" val="tx"/>
                              </a:ext>
                            </a:extLst>
                          </a:hlinkClick>
                        </a:rPr>
                        <a:t>- Ruta "Mostenirea Imperiului Roman in Romania" (ruta nr.20)</a:t>
                      </a:r>
                      <a:endParaRPr lang="ro-RO" sz="1400">
                        <a:solidFill>
                          <a:schemeClr val="tx1"/>
                        </a:solidFill>
                        <a:effectLst/>
                        <a:latin typeface="Tahoma" panose="020B0604030504040204" pitchFamily="34" charset="0"/>
                        <a:ea typeface="Times New Roman" panose="02020603050405020304" pitchFamily="18"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1943043469"/>
                  </a:ext>
                </a:extLst>
              </a:tr>
              <a:tr h="262636">
                <a:tc>
                  <a:txBody>
                    <a:bodyPr/>
                    <a:lstStyle/>
                    <a:p>
                      <a:pPr marL="36195" marR="36195" algn="ctr">
                        <a:lnSpc>
                          <a:spcPct val="107000"/>
                        </a:lnSpc>
                        <a:spcBef>
                          <a:spcPts val="285"/>
                        </a:spcBef>
                        <a:spcAft>
                          <a:spcPts val="285"/>
                        </a:spcAft>
                      </a:pPr>
                      <a:r>
                        <a:rPr lang="en-US" sz="1400" dirty="0" err="1">
                          <a:solidFill>
                            <a:schemeClr val="tx1"/>
                          </a:solidFill>
                          <a:effectLst/>
                        </a:rPr>
                        <a:t>Rutele</a:t>
                      </a:r>
                      <a:r>
                        <a:rPr lang="en-US" sz="1400" dirty="0">
                          <a:solidFill>
                            <a:schemeClr val="tx1"/>
                          </a:solidFill>
                          <a:effectLst/>
                        </a:rPr>
                        <a:t> Cultural </a:t>
                      </a:r>
                      <a:r>
                        <a:rPr lang="en-US" sz="1400" dirty="0" err="1">
                          <a:solidFill>
                            <a:schemeClr val="tx1"/>
                          </a:solidFill>
                          <a:effectLst/>
                        </a:rPr>
                        <a:t>Turistice</a:t>
                      </a:r>
                      <a:r>
                        <a:rPr lang="en-US" sz="1400" dirty="0">
                          <a:solidFill>
                            <a:schemeClr val="tx1"/>
                          </a:solidFill>
                          <a:effectLst/>
                        </a:rPr>
                        <a:t> in </a:t>
                      </a:r>
                      <a:r>
                        <a:rPr lang="en-US" sz="1400" dirty="0" err="1">
                          <a:solidFill>
                            <a:schemeClr val="tx1"/>
                          </a:solidFill>
                          <a:effectLst/>
                        </a:rPr>
                        <a:t>judetul</a:t>
                      </a:r>
                      <a:r>
                        <a:rPr lang="en-US" sz="1400" dirty="0">
                          <a:solidFill>
                            <a:schemeClr val="tx1"/>
                          </a:solidFill>
                          <a:effectLst/>
                        </a:rPr>
                        <a:t> Constanta </a:t>
                      </a:r>
                      <a:r>
                        <a:rPr lang="en-US" sz="1400" dirty="0" err="1">
                          <a:solidFill>
                            <a:schemeClr val="tx1"/>
                          </a:solidFill>
                          <a:effectLst/>
                        </a:rPr>
                        <a:t>recunoscute</a:t>
                      </a:r>
                      <a:r>
                        <a:rPr lang="en-US" sz="1400" dirty="0">
                          <a:solidFill>
                            <a:schemeClr val="tx1"/>
                          </a:solidFill>
                          <a:effectLst/>
                        </a:rPr>
                        <a:t> </a:t>
                      </a:r>
                      <a:r>
                        <a:rPr lang="en-US" sz="1400" dirty="0" err="1">
                          <a:solidFill>
                            <a:schemeClr val="tx1"/>
                          </a:solidFill>
                          <a:effectLst/>
                        </a:rPr>
                        <a:t>si</a:t>
                      </a:r>
                      <a:r>
                        <a:rPr lang="en-US" sz="1400" dirty="0">
                          <a:solidFill>
                            <a:schemeClr val="tx1"/>
                          </a:solidFill>
                          <a:effectLst/>
                        </a:rPr>
                        <a:t> certificate in </a:t>
                      </a:r>
                      <a:r>
                        <a:rPr lang="en-US" sz="1400" dirty="0" err="1">
                          <a:solidFill>
                            <a:schemeClr val="tx1"/>
                          </a:solidFill>
                          <a:effectLst/>
                        </a:rPr>
                        <a:t>sistemul</a:t>
                      </a:r>
                      <a:r>
                        <a:rPr lang="en-US" sz="1400" dirty="0">
                          <a:solidFill>
                            <a:schemeClr val="tx1"/>
                          </a:solidFill>
                          <a:effectLst/>
                        </a:rPr>
                        <a:t> </a:t>
                      </a:r>
                      <a:r>
                        <a:rPr lang="en-US" sz="1400" dirty="0" err="1">
                          <a:solidFill>
                            <a:schemeClr val="tx1"/>
                          </a:solidFill>
                          <a:effectLst/>
                        </a:rPr>
                        <a:t>european</a:t>
                      </a:r>
                      <a:r>
                        <a:rPr lang="en-US" sz="1400" dirty="0">
                          <a:solidFill>
                            <a:schemeClr val="tx1"/>
                          </a:solidFill>
                          <a:effectLst/>
                        </a:rPr>
                        <a:t> la </a:t>
                      </a:r>
                      <a:r>
                        <a:rPr lang="en-US" sz="1400" dirty="0" err="1">
                          <a:solidFill>
                            <a:schemeClr val="tx1"/>
                          </a:solidFill>
                          <a:effectLst/>
                        </a:rPr>
                        <a:t>nivel</a:t>
                      </a:r>
                      <a:r>
                        <a:rPr lang="en-US" sz="1400" dirty="0">
                          <a:solidFill>
                            <a:schemeClr val="tx1"/>
                          </a:solidFill>
                          <a:effectLst/>
                        </a:rPr>
                        <a:t> transnational</a:t>
                      </a:r>
                      <a:endParaRPr lang="ro-RO" sz="1400" dirty="0">
                        <a:solidFill>
                          <a:schemeClr val="tx1"/>
                        </a:solidFill>
                        <a:effectLst/>
                        <a:latin typeface="Tahoma" panose="020B0604030504040204" pitchFamily="34" charset="0"/>
                        <a:ea typeface="Times New Roman" panose="02020603050405020304" pitchFamily="18"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2820336755"/>
                  </a:ext>
                </a:extLst>
              </a:tr>
              <a:tr h="239346">
                <a:tc>
                  <a:txBody>
                    <a:bodyPr/>
                    <a:lstStyle/>
                    <a:p>
                      <a:pPr marL="540385" marR="71755" indent="-476250">
                        <a:lnSpc>
                          <a:spcPct val="107000"/>
                        </a:lnSpc>
                        <a:spcBef>
                          <a:spcPts val="285"/>
                        </a:spcBef>
                        <a:spcAft>
                          <a:spcPts val="285"/>
                        </a:spcAft>
                      </a:pPr>
                      <a:r>
                        <a:rPr lang="en-US" sz="1200" u="sng" dirty="0">
                          <a:solidFill>
                            <a:schemeClr val="tx1"/>
                          </a:solidFill>
                          <a:effectLst/>
                          <a:hlinkClick r:id="rId12">
                            <a:extLst>
                              <a:ext uri="{A12FA001-AC4F-418D-AE19-62706E023703}">
                                <ahyp:hlinkClr xmlns:ahyp="http://schemas.microsoft.com/office/drawing/2018/hyperlinkcolor" xmlns="" val="tx"/>
                              </a:ext>
                            </a:extLst>
                          </a:hlinkClick>
                        </a:rPr>
                        <a:t>- </a:t>
                      </a:r>
                      <a:r>
                        <a:rPr lang="en-US" sz="1200" u="sng" dirty="0" err="1">
                          <a:solidFill>
                            <a:schemeClr val="tx1"/>
                          </a:solidFill>
                          <a:effectLst/>
                          <a:hlinkClick r:id="rId12">
                            <a:extLst>
                              <a:ext uri="{A12FA001-AC4F-418D-AE19-62706E023703}">
                                <ahyp:hlinkClr xmlns:ahyp="http://schemas.microsoft.com/office/drawing/2018/hyperlinkcolor" xmlns="" val="tx"/>
                              </a:ext>
                            </a:extLst>
                          </a:hlinkClick>
                        </a:rPr>
                        <a:t>Ruta</a:t>
                      </a:r>
                      <a:r>
                        <a:rPr lang="en-US" sz="1200" u="sng" dirty="0">
                          <a:solidFill>
                            <a:schemeClr val="tx1"/>
                          </a:solidFill>
                          <a:effectLst/>
                          <a:hlinkClick r:id="rId12">
                            <a:extLst>
                              <a:ext uri="{A12FA001-AC4F-418D-AE19-62706E023703}">
                                <ahyp:hlinkClr xmlns:ahyp="http://schemas.microsoft.com/office/drawing/2018/hyperlinkcolor" xmlns="" val="tx"/>
                              </a:ext>
                            </a:extLst>
                          </a:hlinkClick>
                        </a:rPr>
                        <a:t> </a:t>
                      </a:r>
                      <a:r>
                        <a:rPr lang="en-US" sz="1200" u="sng" dirty="0" err="1">
                          <a:solidFill>
                            <a:schemeClr val="tx1"/>
                          </a:solidFill>
                          <a:effectLst/>
                          <a:hlinkClick r:id="rId12">
                            <a:extLst>
                              <a:ext uri="{A12FA001-AC4F-418D-AE19-62706E023703}">
                                <ahyp:hlinkClr xmlns:ahyp="http://schemas.microsoft.com/office/drawing/2018/hyperlinkcolor" xmlns="" val="tx"/>
                              </a:ext>
                            </a:extLst>
                          </a:hlinkClick>
                        </a:rPr>
                        <a:t>bisericilor</a:t>
                      </a:r>
                      <a:r>
                        <a:rPr lang="en-US" sz="1200" u="sng" dirty="0">
                          <a:solidFill>
                            <a:schemeClr val="tx1"/>
                          </a:solidFill>
                          <a:effectLst/>
                          <a:hlinkClick r:id="rId12">
                            <a:extLst>
                              <a:ext uri="{A12FA001-AC4F-418D-AE19-62706E023703}">
                                <ahyp:hlinkClr xmlns:ahyp="http://schemas.microsoft.com/office/drawing/2018/hyperlinkcolor" xmlns="" val="tx"/>
                              </a:ext>
                            </a:extLst>
                          </a:hlinkClick>
                        </a:rPr>
                        <a:t> de </a:t>
                      </a:r>
                      <a:r>
                        <a:rPr lang="en-US" sz="1200" u="sng" dirty="0" err="1">
                          <a:solidFill>
                            <a:schemeClr val="tx1"/>
                          </a:solidFill>
                          <a:effectLst/>
                          <a:hlinkClick r:id="rId12">
                            <a:extLst>
                              <a:ext uri="{A12FA001-AC4F-418D-AE19-62706E023703}">
                                <ahyp:hlinkClr xmlns:ahyp="http://schemas.microsoft.com/office/drawing/2018/hyperlinkcolor" xmlns="" val="tx"/>
                              </a:ext>
                            </a:extLst>
                          </a:hlinkClick>
                        </a:rPr>
                        <a:t>lemn</a:t>
                      </a:r>
                      <a:r>
                        <a:rPr lang="en-US" sz="1200" u="sng" dirty="0">
                          <a:solidFill>
                            <a:schemeClr val="tx1"/>
                          </a:solidFill>
                          <a:effectLst/>
                          <a:hlinkClick r:id="rId12">
                            <a:extLst>
                              <a:ext uri="{A12FA001-AC4F-418D-AE19-62706E023703}">
                                <ahyp:hlinkClr xmlns:ahyp="http://schemas.microsoft.com/office/drawing/2018/hyperlinkcolor" xmlns="" val="tx"/>
                              </a:ext>
                            </a:extLst>
                          </a:hlinkClick>
                        </a:rPr>
                        <a:t> din Romania </a:t>
                      </a:r>
                      <a:r>
                        <a:rPr lang="en-US" sz="1200" u="sng" dirty="0" err="1">
                          <a:solidFill>
                            <a:schemeClr val="tx1"/>
                          </a:solidFill>
                          <a:effectLst/>
                          <a:hlinkClick r:id="rId12">
                            <a:extLst>
                              <a:ext uri="{A12FA001-AC4F-418D-AE19-62706E023703}">
                                <ahyp:hlinkClr xmlns:ahyp="http://schemas.microsoft.com/office/drawing/2018/hyperlinkcolor" xmlns="" val="tx"/>
                              </a:ext>
                            </a:extLst>
                          </a:hlinkClick>
                        </a:rPr>
                        <a:t>si</a:t>
                      </a:r>
                      <a:r>
                        <a:rPr lang="en-US" sz="1200" u="sng" dirty="0">
                          <a:solidFill>
                            <a:schemeClr val="tx1"/>
                          </a:solidFill>
                          <a:effectLst/>
                          <a:hlinkClick r:id="rId12">
                            <a:extLst>
                              <a:ext uri="{A12FA001-AC4F-418D-AE19-62706E023703}">
                                <ahyp:hlinkClr xmlns:ahyp="http://schemas.microsoft.com/office/drawing/2018/hyperlinkcolor" xmlns="" val="tx"/>
                              </a:ext>
                            </a:extLst>
                          </a:hlinkClick>
                        </a:rPr>
                        <a:t> din </a:t>
                      </a:r>
                      <a:r>
                        <a:rPr lang="en-US" sz="1200" u="sng" dirty="0" err="1">
                          <a:solidFill>
                            <a:schemeClr val="tx1"/>
                          </a:solidFill>
                          <a:effectLst/>
                          <a:hlinkClick r:id="rId12">
                            <a:extLst>
                              <a:ext uri="{A12FA001-AC4F-418D-AE19-62706E023703}">
                                <ahyp:hlinkClr xmlns:ahyp="http://schemas.microsoft.com/office/drawing/2018/hyperlinkcolor" xmlns="" val="tx"/>
                              </a:ext>
                            </a:extLst>
                          </a:hlinkClick>
                        </a:rPr>
                        <a:t>Republica</a:t>
                      </a:r>
                      <a:r>
                        <a:rPr lang="en-US" sz="1200" u="sng" dirty="0">
                          <a:solidFill>
                            <a:schemeClr val="tx1"/>
                          </a:solidFill>
                          <a:effectLst/>
                          <a:hlinkClick r:id="rId12">
                            <a:extLst>
                              <a:ext uri="{A12FA001-AC4F-418D-AE19-62706E023703}">
                                <ahyp:hlinkClr xmlns:ahyp="http://schemas.microsoft.com/office/drawing/2018/hyperlinkcolor" xmlns="" val="tx"/>
                              </a:ext>
                            </a:extLst>
                          </a:hlinkClick>
                        </a:rPr>
                        <a:t> Moldova (</a:t>
                      </a:r>
                      <a:r>
                        <a:rPr lang="en-US" sz="1200" u="sng" dirty="0" err="1">
                          <a:solidFill>
                            <a:schemeClr val="tx1"/>
                          </a:solidFill>
                          <a:effectLst/>
                          <a:hlinkClick r:id="rId12">
                            <a:extLst>
                              <a:ext uri="{A12FA001-AC4F-418D-AE19-62706E023703}">
                                <ahyp:hlinkClr xmlns:ahyp="http://schemas.microsoft.com/office/drawing/2018/hyperlinkcolor" xmlns="" val="tx"/>
                              </a:ext>
                            </a:extLst>
                          </a:hlinkClick>
                        </a:rPr>
                        <a:t>ruta</a:t>
                      </a:r>
                      <a:r>
                        <a:rPr lang="en-US" sz="1200" u="sng" dirty="0">
                          <a:solidFill>
                            <a:schemeClr val="tx1"/>
                          </a:solidFill>
                          <a:effectLst/>
                          <a:hlinkClick r:id="rId12">
                            <a:extLst>
                              <a:ext uri="{A12FA001-AC4F-418D-AE19-62706E023703}">
                                <ahyp:hlinkClr xmlns:ahyp="http://schemas.microsoft.com/office/drawing/2018/hyperlinkcolor" xmlns="" val="tx"/>
                              </a:ext>
                            </a:extLst>
                          </a:hlinkClick>
                        </a:rPr>
                        <a:t> nr.2)</a:t>
                      </a:r>
                      <a:endParaRPr lang="ro-RO" sz="1400" dirty="0">
                        <a:solidFill>
                          <a:schemeClr val="tx1"/>
                        </a:solidFill>
                        <a:effectLst/>
                        <a:latin typeface="Tahoma" panose="020B0604030504040204" pitchFamily="34" charset="0"/>
                        <a:ea typeface="Times New Roman" panose="02020603050405020304" pitchFamily="18"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119866279"/>
                  </a:ext>
                </a:extLst>
              </a:tr>
              <a:tr h="239346">
                <a:tc>
                  <a:txBody>
                    <a:bodyPr/>
                    <a:lstStyle/>
                    <a:p>
                      <a:pPr marL="540385" marR="71755" indent="-476250">
                        <a:lnSpc>
                          <a:spcPct val="107000"/>
                        </a:lnSpc>
                        <a:spcBef>
                          <a:spcPts val="285"/>
                        </a:spcBef>
                        <a:spcAft>
                          <a:spcPts val="285"/>
                        </a:spcAft>
                      </a:pPr>
                      <a:r>
                        <a:rPr lang="en-US" sz="1200" u="sng" dirty="0">
                          <a:solidFill>
                            <a:schemeClr val="tx1"/>
                          </a:solidFill>
                          <a:effectLst/>
                          <a:hlinkClick r:id="rId12">
                            <a:extLst>
                              <a:ext uri="{A12FA001-AC4F-418D-AE19-62706E023703}">
                                <ahyp:hlinkClr xmlns:ahyp="http://schemas.microsoft.com/office/drawing/2018/hyperlinkcolor" xmlns="" val="tx"/>
                              </a:ext>
                            </a:extLst>
                          </a:hlinkClick>
                        </a:rPr>
                        <a:t>- </a:t>
                      </a:r>
                      <a:r>
                        <a:rPr lang="en-US" sz="1200" u="sng" dirty="0" err="1">
                          <a:solidFill>
                            <a:schemeClr val="tx1"/>
                          </a:solidFill>
                          <a:effectLst/>
                          <a:hlinkClick r:id="rId12">
                            <a:extLst>
                              <a:ext uri="{A12FA001-AC4F-418D-AE19-62706E023703}">
                                <ahyp:hlinkClr xmlns:ahyp="http://schemas.microsoft.com/office/drawing/2018/hyperlinkcolor" xmlns="" val="tx"/>
                              </a:ext>
                            </a:extLst>
                          </a:hlinkClick>
                        </a:rPr>
                        <a:t>Ruta</a:t>
                      </a:r>
                      <a:r>
                        <a:rPr lang="en-US" sz="1200" u="sng" dirty="0">
                          <a:solidFill>
                            <a:schemeClr val="tx1"/>
                          </a:solidFill>
                          <a:effectLst/>
                          <a:hlinkClick r:id="rId12">
                            <a:extLst>
                              <a:ext uri="{A12FA001-AC4F-418D-AE19-62706E023703}">
                                <ahyp:hlinkClr xmlns:ahyp="http://schemas.microsoft.com/office/drawing/2018/hyperlinkcolor" xmlns="" val="tx"/>
                              </a:ext>
                            </a:extLst>
                          </a:hlinkClick>
                        </a:rPr>
                        <a:t> "Pe </a:t>
                      </a:r>
                      <a:r>
                        <a:rPr lang="en-US" sz="1200" u="sng" dirty="0" err="1">
                          <a:solidFill>
                            <a:schemeClr val="tx1"/>
                          </a:solidFill>
                          <a:effectLst/>
                          <a:hlinkClick r:id="rId12">
                            <a:extLst>
                              <a:ext uri="{A12FA001-AC4F-418D-AE19-62706E023703}">
                                <ahyp:hlinkClr xmlns:ahyp="http://schemas.microsoft.com/office/drawing/2018/hyperlinkcolor" xmlns="" val="tx"/>
                              </a:ext>
                            </a:extLst>
                          </a:hlinkClick>
                        </a:rPr>
                        <a:t>urmele</a:t>
                      </a:r>
                      <a:r>
                        <a:rPr lang="en-US" sz="1200" u="sng" dirty="0">
                          <a:solidFill>
                            <a:schemeClr val="tx1"/>
                          </a:solidFill>
                          <a:effectLst/>
                          <a:hlinkClick r:id="rId12">
                            <a:extLst>
                              <a:ext uri="{A12FA001-AC4F-418D-AE19-62706E023703}">
                                <ahyp:hlinkClr xmlns:ahyp="http://schemas.microsoft.com/office/drawing/2018/hyperlinkcolor" xmlns="" val="tx"/>
                              </a:ext>
                            </a:extLst>
                          </a:hlinkClick>
                        </a:rPr>
                        <a:t> </a:t>
                      </a:r>
                      <a:r>
                        <a:rPr lang="en-US" sz="1200" u="sng" dirty="0" err="1">
                          <a:solidFill>
                            <a:schemeClr val="tx1"/>
                          </a:solidFill>
                          <a:effectLst/>
                          <a:hlinkClick r:id="rId12">
                            <a:extLst>
                              <a:ext uri="{A12FA001-AC4F-418D-AE19-62706E023703}">
                                <ahyp:hlinkClr xmlns:ahyp="http://schemas.microsoft.com/office/drawing/2018/hyperlinkcolor" xmlns="" val="tx"/>
                              </a:ext>
                            </a:extLst>
                          </a:hlinkClick>
                        </a:rPr>
                        <a:t>civilizatiei</a:t>
                      </a:r>
                      <a:r>
                        <a:rPr lang="en-US" sz="1200" u="sng" dirty="0">
                          <a:solidFill>
                            <a:schemeClr val="tx1"/>
                          </a:solidFill>
                          <a:effectLst/>
                          <a:hlinkClick r:id="rId12">
                            <a:extLst>
                              <a:ext uri="{A12FA001-AC4F-418D-AE19-62706E023703}">
                                <ahyp:hlinkClr xmlns:ahyp="http://schemas.microsoft.com/office/drawing/2018/hyperlinkcolor" xmlns="" val="tx"/>
                              </a:ext>
                            </a:extLst>
                          </a:hlinkClick>
                        </a:rPr>
                        <a:t> </a:t>
                      </a:r>
                      <a:r>
                        <a:rPr lang="en-US" sz="1200" u="sng" dirty="0" err="1">
                          <a:solidFill>
                            <a:schemeClr val="tx1"/>
                          </a:solidFill>
                          <a:effectLst/>
                          <a:hlinkClick r:id="rId12">
                            <a:extLst>
                              <a:ext uri="{A12FA001-AC4F-418D-AE19-62706E023703}">
                                <ahyp:hlinkClr xmlns:ahyp="http://schemas.microsoft.com/office/drawing/2018/hyperlinkcolor" xmlns="" val="tx"/>
                              </a:ext>
                            </a:extLst>
                          </a:hlinkClick>
                        </a:rPr>
                        <a:t>stravechii</a:t>
                      </a:r>
                      <a:r>
                        <a:rPr lang="en-US" sz="1200" u="sng" dirty="0">
                          <a:solidFill>
                            <a:schemeClr val="tx1"/>
                          </a:solidFill>
                          <a:effectLst/>
                          <a:hlinkClick r:id="rId12">
                            <a:extLst>
                              <a:ext uri="{A12FA001-AC4F-418D-AE19-62706E023703}">
                                <ahyp:hlinkClr xmlns:ahyp="http://schemas.microsoft.com/office/drawing/2018/hyperlinkcolor" xmlns="" val="tx"/>
                              </a:ext>
                            </a:extLst>
                          </a:hlinkClick>
                        </a:rPr>
                        <a:t> Europe - </a:t>
                      </a:r>
                      <a:r>
                        <a:rPr lang="en-US" sz="1200" u="sng" dirty="0" err="1">
                          <a:solidFill>
                            <a:schemeClr val="tx1"/>
                          </a:solidFill>
                          <a:effectLst/>
                          <a:hlinkClick r:id="rId12">
                            <a:extLst>
                              <a:ext uri="{A12FA001-AC4F-418D-AE19-62706E023703}">
                                <ahyp:hlinkClr xmlns:ahyp="http://schemas.microsoft.com/office/drawing/2018/hyperlinkcolor" xmlns="" val="tx"/>
                              </a:ext>
                            </a:extLst>
                          </a:hlinkClick>
                        </a:rPr>
                        <a:t>Cultura</a:t>
                      </a:r>
                      <a:r>
                        <a:rPr lang="en-US" sz="1200" u="sng" dirty="0">
                          <a:solidFill>
                            <a:schemeClr val="tx1"/>
                          </a:solidFill>
                          <a:effectLst/>
                          <a:hlinkClick r:id="rId12">
                            <a:extLst>
                              <a:ext uri="{A12FA001-AC4F-418D-AE19-62706E023703}">
                                <ahyp:hlinkClr xmlns:ahyp="http://schemas.microsoft.com/office/drawing/2018/hyperlinkcolor" xmlns="" val="tx"/>
                              </a:ext>
                            </a:extLst>
                          </a:hlinkClick>
                        </a:rPr>
                        <a:t> </a:t>
                      </a:r>
                      <a:r>
                        <a:rPr lang="en-US" sz="1200" u="sng" dirty="0" err="1">
                          <a:solidFill>
                            <a:schemeClr val="tx1"/>
                          </a:solidFill>
                          <a:effectLst/>
                          <a:hlinkClick r:id="rId12">
                            <a:extLst>
                              <a:ext uri="{A12FA001-AC4F-418D-AE19-62706E023703}">
                                <ahyp:hlinkClr xmlns:ahyp="http://schemas.microsoft.com/office/drawing/2018/hyperlinkcolor" xmlns="" val="tx"/>
                              </a:ext>
                            </a:extLst>
                          </a:hlinkClick>
                        </a:rPr>
                        <a:t>Hamangia</a:t>
                      </a:r>
                      <a:r>
                        <a:rPr lang="en-US" sz="1200" u="sng" dirty="0">
                          <a:solidFill>
                            <a:schemeClr val="tx1"/>
                          </a:solidFill>
                          <a:effectLst/>
                          <a:hlinkClick r:id="rId12">
                            <a:extLst>
                              <a:ext uri="{A12FA001-AC4F-418D-AE19-62706E023703}">
                                <ahyp:hlinkClr xmlns:ahyp="http://schemas.microsoft.com/office/drawing/2018/hyperlinkcolor" xmlns="" val="tx"/>
                              </a:ext>
                            </a:extLst>
                          </a:hlinkClick>
                        </a:rPr>
                        <a:t>" (</a:t>
                      </a:r>
                      <a:r>
                        <a:rPr lang="en-US" sz="1200" u="sng" dirty="0" err="1">
                          <a:solidFill>
                            <a:schemeClr val="tx1"/>
                          </a:solidFill>
                          <a:effectLst/>
                          <a:hlinkClick r:id="rId12">
                            <a:extLst>
                              <a:ext uri="{A12FA001-AC4F-418D-AE19-62706E023703}">
                                <ahyp:hlinkClr xmlns:ahyp="http://schemas.microsoft.com/office/drawing/2018/hyperlinkcolor" xmlns="" val="tx"/>
                              </a:ext>
                            </a:extLst>
                          </a:hlinkClick>
                        </a:rPr>
                        <a:t>ruta</a:t>
                      </a:r>
                      <a:r>
                        <a:rPr lang="en-US" sz="1200" u="sng" dirty="0">
                          <a:solidFill>
                            <a:schemeClr val="tx1"/>
                          </a:solidFill>
                          <a:effectLst/>
                          <a:hlinkClick r:id="rId12">
                            <a:extLst>
                              <a:ext uri="{A12FA001-AC4F-418D-AE19-62706E023703}">
                                <ahyp:hlinkClr xmlns:ahyp="http://schemas.microsoft.com/office/drawing/2018/hyperlinkcolor" xmlns="" val="tx"/>
                              </a:ext>
                            </a:extLst>
                          </a:hlinkClick>
                        </a:rPr>
                        <a:t> nr.3)</a:t>
                      </a:r>
                      <a:endParaRPr lang="ro-RO" sz="1400" dirty="0">
                        <a:solidFill>
                          <a:schemeClr val="tx1"/>
                        </a:solidFill>
                        <a:effectLst/>
                        <a:latin typeface="Tahoma" panose="020B0604030504040204" pitchFamily="34" charset="0"/>
                        <a:ea typeface="Times New Roman" panose="02020603050405020304" pitchFamily="18" charset="0"/>
                        <a:cs typeface="Times New Roman" panose="02020603050405020304" pitchFamily="18" charset="0"/>
                      </a:endParaRPr>
                    </a:p>
                  </a:txBody>
                  <a:tcPr marL="9525" marR="9525" marT="9525" marB="9525" anchor="ctr"/>
                </a:tc>
                <a:extLst>
                  <a:ext uri="{0D108BD9-81ED-4DB2-BD59-A6C34878D82A}">
                    <a16:rowId xmlns:a16="http://schemas.microsoft.com/office/drawing/2014/main" xmlns="" val="3559892070"/>
                  </a:ext>
                </a:extLst>
              </a:tr>
            </a:tbl>
          </a:graphicData>
        </a:graphic>
      </p:graphicFrame>
    </p:spTree>
    <p:extLst>
      <p:ext uri="{BB962C8B-B14F-4D97-AF65-F5344CB8AC3E}">
        <p14:creationId xmlns:p14="http://schemas.microsoft.com/office/powerpoint/2010/main" val="2585485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A750D2E8-2942-46E0-89A8-B674ADF413F5}"/>
              </a:ext>
            </a:extLst>
          </p:cNvPr>
          <p:cNvSpPr txBox="1"/>
          <p:nvPr/>
        </p:nvSpPr>
        <p:spPr>
          <a:xfrm>
            <a:off x="738909" y="701576"/>
            <a:ext cx="6096000" cy="748923"/>
          </a:xfrm>
          <a:prstGeom prst="rect">
            <a:avLst/>
          </a:prstGeom>
          <a:noFill/>
        </p:spPr>
        <p:txBody>
          <a:bodyPr wrap="square">
            <a:spAutoFit/>
          </a:bodyPr>
          <a:lstStyle/>
          <a:p>
            <a:pPr algn="just">
              <a:spcAft>
                <a:spcPts val="800"/>
              </a:spcAft>
            </a:pPr>
            <a:r>
              <a:rPr lang="de-DE" sz="1800" b="1" dirty="0">
                <a:effectLst/>
                <a:latin typeface="Times New Roman" panose="02020603050405020304" pitchFamily="18" charset="0"/>
                <a:ea typeface="Calibri" panose="020F0502020204030204" pitchFamily="34" charset="0"/>
              </a:rPr>
              <a:t>Archeological Sites and Museums</a:t>
            </a:r>
            <a:endParaRPr lang="ro-RO" sz="1200" dirty="0">
              <a:effectLst/>
              <a:latin typeface="Tahoma" panose="020B0604030504040204" pitchFamily="34" charset="0"/>
              <a:ea typeface="Times New Roman" panose="02020603050405020304" pitchFamily="18" charset="0"/>
            </a:endParaRPr>
          </a:p>
          <a:p>
            <a:pPr algn="just">
              <a:spcAft>
                <a:spcPts val="800"/>
              </a:spcAft>
            </a:pPr>
            <a:r>
              <a:rPr lang="de-DE" sz="1800" b="1" dirty="0">
                <a:effectLst/>
                <a:latin typeface="Times New Roman" panose="02020603050405020304" pitchFamily="18" charset="0"/>
                <a:ea typeface="Calibri" panose="020F0502020204030204" pitchFamily="34" charset="0"/>
              </a:rPr>
              <a:t>11. Ovidiu</a:t>
            </a:r>
            <a:endParaRPr lang="ro-RO" sz="1800" dirty="0">
              <a:effectLst/>
              <a:latin typeface="Tahoma" panose="020B0604030504040204" pitchFamily="34" charset="0"/>
              <a:ea typeface="Times New Roman" panose="02020603050405020304" pitchFamily="18" charset="0"/>
            </a:endParaRPr>
          </a:p>
        </p:txBody>
      </p:sp>
      <p:pic>
        <p:nvPicPr>
          <p:cNvPr id="19458" name="Picture 2" descr="Nu este disponibilă nicio descriere pentru fotografie.">
            <a:extLst>
              <a:ext uri="{FF2B5EF4-FFF2-40B4-BE49-F238E27FC236}">
                <a16:creationId xmlns:a16="http://schemas.microsoft.com/office/drawing/2014/main" xmlns="" id="{905A47FD-A813-E25B-96A4-142C48658420}"/>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82882" y="1828800"/>
            <a:ext cx="5029200" cy="50292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xmlns="" id="{0F76C35C-2E25-5BC2-A370-A6EB1DF6CF99}"/>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212082" y="-1"/>
            <a:ext cx="6979918" cy="5234939"/>
          </a:xfrm>
          <a:prstGeom prst="rect">
            <a:avLst/>
          </a:prstGeom>
        </p:spPr>
      </p:pic>
    </p:spTree>
    <p:extLst>
      <p:ext uri="{BB962C8B-B14F-4D97-AF65-F5344CB8AC3E}">
        <p14:creationId xmlns:p14="http://schemas.microsoft.com/office/powerpoint/2010/main" val="32513344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A70BC902-CFFC-92A2-D146-7DD3C315FCCB}"/>
              </a:ext>
            </a:extLst>
          </p:cNvPr>
          <p:cNvSpPr txBox="1"/>
          <p:nvPr/>
        </p:nvSpPr>
        <p:spPr>
          <a:xfrm>
            <a:off x="0" y="147394"/>
            <a:ext cx="6096000" cy="748923"/>
          </a:xfrm>
          <a:prstGeom prst="rect">
            <a:avLst/>
          </a:prstGeom>
          <a:noFill/>
        </p:spPr>
        <p:txBody>
          <a:bodyPr wrap="square">
            <a:spAutoFit/>
          </a:bodyPr>
          <a:lstStyle/>
          <a:p>
            <a:pPr algn="just">
              <a:spcAft>
                <a:spcPts val="800"/>
              </a:spcAft>
            </a:pPr>
            <a:r>
              <a:rPr lang="de-DE" sz="1800" b="1" dirty="0">
                <a:effectLst/>
                <a:latin typeface="Times New Roman" panose="02020603050405020304" pitchFamily="18" charset="0"/>
                <a:ea typeface="Calibri" panose="020F0502020204030204" pitchFamily="34" charset="0"/>
              </a:rPr>
              <a:t>Archeological Sites and Museums</a:t>
            </a:r>
            <a:endParaRPr lang="ro-RO" sz="1200" dirty="0">
              <a:effectLst/>
              <a:latin typeface="Tahoma" panose="020B0604030504040204" pitchFamily="34" charset="0"/>
              <a:ea typeface="Times New Roman" panose="02020603050405020304" pitchFamily="18" charset="0"/>
            </a:endParaRPr>
          </a:p>
          <a:p>
            <a:pPr algn="just">
              <a:spcAft>
                <a:spcPts val="800"/>
              </a:spcAft>
            </a:pPr>
            <a:r>
              <a:rPr lang="de-DE" sz="1800" b="1" dirty="0">
                <a:effectLst/>
                <a:latin typeface="Times New Roman" panose="02020603050405020304" pitchFamily="18" charset="0"/>
                <a:ea typeface="Calibri" panose="020F0502020204030204" pitchFamily="34" charset="0"/>
              </a:rPr>
              <a:t>12. Histria</a:t>
            </a:r>
            <a:endParaRPr lang="ro-RO" sz="1800" dirty="0">
              <a:effectLst/>
              <a:latin typeface="Tahoma" panose="020B0604030504040204" pitchFamily="34" charset="0"/>
              <a:ea typeface="Times New Roman" panose="02020603050405020304" pitchFamily="18" charset="0"/>
            </a:endParaRPr>
          </a:p>
        </p:txBody>
      </p:sp>
      <p:pic>
        <p:nvPicPr>
          <p:cNvPr id="6" name="Picture 5">
            <a:extLst>
              <a:ext uri="{FF2B5EF4-FFF2-40B4-BE49-F238E27FC236}">
                <a16:creationId xmlns:a16="http://schemas.microsoft.com/office/drawing/2014/main" xmlns="" id="{6F77F68E-9756-D564-8D4E-B40D223522FA}"/>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540020" y="672422"/>
            <a:ext cx="10651980" cy="6185578"/>
          </a:xfrm>
          <a:prstGeom prst="rect">
            <a:avLst/>
          </a:prstGeom>
        </p:spPr>
      </p:pic>
    </p:spTree>
    <p:extLst>
      <p:ext uri="{BB962C8B-B14F-4D97-AF65-F5344CB8AC3E}">
        <p14:creationId xmlns:p14="http://schemas.microsoft.com/office/powerpoint/2010/main" val="40446515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A750D2E8-2942-46E0-89A8-B674ADF413F5}"/>
              </a:ext>
            </a:extLst>
          </p:cNvPr>
          <p:cNvSpPr txBox="1"/>
          <p:nvPr/>
        </p:nvSpPr>
        <p:spPr>
          <a:xfrm>
            <a:off x="738909" y="701576"/>
            <a:ext cx="6096000" cy="748923"/>
          </a:xfrm>
          <a:prstGeom prst="rect">
            <a:avLst/>
          </a:prstGeom>
          <a:noFill/>
        </p:spPr>
        <p:txBody>
          <a:bodyPr wrap="square">
            <a:spAutoFit/>
          </a:bodyPr>
          <a:lstStyle/>
          <a:p>
            <a:pPr algn="just">
              <a:spcAft>
                <a:spcPts val="800"/>
              </a:spcAft>
            </a:pPr>
            <a:r>
              <a:rPr lang="de-DE" sz="1800" b="1" dirty="0">
                <a:effectLst/>
                <a:latin typeface="Times New Roman" panose="02020603050405020304" pitchFamily="18" charset="0"/>
                <a:ea typeface="Calibri" panose="020F0502020204030204" pitchFamily="34" charset="0"/>
              </a:rPr>
              <a:t>Archeological Sites and Museums</a:t>
            </a:r>
            <a:endParaRPr lang="ro-RO" sz="1200" dirty="0">
              <a:effectLst/>
              <a:latin typeface="Tahoma" panose="020B0604030504040204" pitchFamily="34" charset="0"/>
              <a:ea typeface="Times New Roman" panose="02020603050405020304" pitchFamily="18" charset="0"/>
            </a:endParaRPr>
          </a:p>
          <a:p>
            <a:pPr algn="just">
              <a:spcAft>
                <a:spcPts val="800"/>
              </a:spcAft>
            </a:pPr>
            <a:r>
              <a:rPr lang="de-DE" sz="1800" b="1" dirty="0">
                <a:effectLst/>
                <a:latin typeface="Times New Roman" panose="02020603050405020304" pitchFamily="18" charset="0"/>
                <a:ea typeface="Calibri" panose="020F0502020204030204" pitchFamily="34" charset="0"/>
              </a:rPr>
              <a:t>12. Histria</a:t>
            </a:r>
            <a:endParaRPr lang="ro-RO" sz="1800" dirty="0">
              <a:effectLst/>
              <a:latin typeface="Tahoma" panose="020B0604030504040204" pitchFamily="34" charset="0"/>
              <a:ea typeface="Times New Roman" panose="02020603050405020304" pitchFamily="18" charset="0"/>
            </a:endParaRPr>
          </a:p>
        </p:txBody>
      </p:sp>
      <p:pic>
        <p:nvPicPr>
          <p:cNvPr id="20482" name="Picture 4">
            <a:extLst>
              <a:ext uri="{FF2B5EF4-FFF2-40B4-BE49-F238E27FC236}">
                <a16:creationId xmlns:a16="http://schemas.microsoft.com/office/drawing/2014/main" xmlns="" id="{68318BB9-D0FA-0695-0148-55F3CB8D0E58}"/>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1738169"/>
            <a:ext cx="5940425" cy="395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4" name="Picture 4" descr="Muzeul Arheologic Histria | Jurnal de calatorii">
            <a:extLst>
              <a:ext uri="{FF2B5EF4-FFF2-40B4-BE49-F238E27FC236}">
                <a16:creationId xmlns:a16="http://schemas.microsoft.com/office/drawing/2014/main" xmlns="" id="{10DB6D29-FCC6-1FD1-6A84-50ECBAD12AB3}"/>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702425" y="2911626"/>
            <a:ext cx="5254048" cy="3946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39932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0226646-F8C7-A9B8-8D1B-6528B814926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xmlns="" id="{AF095C45-7134-E828-A9C0-AF097A7138A8}"/>
              </a:ext>
            </a:extLst>
          </p:cNvPr>
          <p:cNvSpPr>
            <a:spLocks noGrp="1"/>
          </p:cNvSpPr>
          <p:nvPr>
            <p:ph idx="1"/>
          </p:nvPr>
        </p:nvSpPr>
        <p:spPr/>
        <p:txBody>
          <a:bodyPr/>
          <a:lstStyle/>
          <a:p>
            <a:endParaRPr lang="en-US"/>
          </a:p>
        </p:txBody>
      </p:sp>
      <p:pic>
        <p:nvPicPr>
          <p:cNvPr id="21506" name="Picture 2" descr="Histria ⋆ Ora de Istorie">
            <a:extLst>
              <a:ext uri="{FF2B5EF4-FFF2-40B4-BE49-F238E27FC236}">
                <a16:creationId xmlns:a16="http://schemas.microsoft.com/office/drawing/2014/main" xmlns="" id="{E2DB67DD-7DE6-9344-9A77-4052831A596A}"/>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7528171" cy="4230832"/>
          </a:xfrm>
          <a:prstGeom prst="rect">
            <a:avLst/>
          </a:prstGeom>
          <a:noFill/>
          <a:extLst>
            <a:ext uri="{909E8E84-426E-40DD-AFC4-6F175D3DCCD1}">
              <a14:hiddenFill xmlns:a14="http://schemas.microsoft.com/office/drawing/2010/main">
                <a:solidFill>
                  <a:srgbClr val="FFFFFF"/>
                </a:solidFill>
              </a14:hiddenFill>
            </a:ext>
          </a:extLst>
        </p:spPr>
      </p:pic>
      <p:pic>
        <p:nvPicPr>
          <p:cNvPr id="21508" name="Picture 4" descr="Cetatea Histria, povestea, care s-a scris în trecut pentru viitor">
            <a:extLst>
              <a:ext uri="{FF2B5EF4-FFF2-40B4-BE49-F238E27FC236}">
                <a16:creationId xmlns:a16="http://schemas.microsoft.com/office/drawing/2014/main" xmlns="" id="{1946AB75-8452-A13D-38F0-4B9B268DC4FE}"/>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405128" y="4017818"/>
            <a:ext cx="5786872" cy="28934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15105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A750D2E8-2942-46E0-89A8-B674ADF413F5}"/>
              </a:ext>
            </a:extLst>
          </p:cNvPr>
          <p:cNvSpPr txBox="1"/>
          <p:nvPr/>
        </p:nvSpPr>
        <p:spPr>
          <a:xfrm>
            <a:off x="738909" y="701576"/>
            <a:ext cx="6096000" cy="748923"/>
          </a:xfrm>
          <a:prstGeom prst="rect">
            <a:avLst/>
          </a:prstGeom>
          <a:noFill/>
        </p:spPr>
        <p:txBody>
          <a:bodyPr wrap="square">
            <a:spAutoFit/>
          </a:bodyPr>
          <a:lstStyle/>
          <a:p>
            <a:pPr algn="just">
              <a:spcAft>
                <a:spcPts val="800"/>
              </a:spcAft>
            </a:pPr>
            <a:r>
              <a:rPr lang="de-DE" sz="1800" b="1" dirty="0">
                <a:effectLst/>
                <a:latin typeface="Times New Roman" panose="02020603050405020304" pitchFamily="18" charset="0"/>
                <a:ea typeface="Calibri" panose="020F0502020204030204" pitchFamily="34" charset="0"/>
              </a:rPr>
              <a:t>Archeological Sites and Museums</a:t>
            </a:r>
            <a:endParaRPr lang="ro-RO" sz="1200" dirty="0">
              <a:effectLst/>
              <a:latin typeface="Tahoma" panose="020B0604030504040204" pitchFamily="34" charset="0"/>
              <a:ea typeface="Times New Roman" panose="02020603050405020304" pitchFamily="18" charset="0"/>
            </a:endParaRPr>
          </a:p>
          <a:p>
            <a:pPr algn="just">
              <a:spcAft>
                <a:spcPts val="800"/>
              </a:spcAft>
            </a:pPr>
            <a:r>
              <a:rPr lang="de-DE" sz="1800" b="1" dirty="0">
                <a:effectLst/>
                <a:latin typeface="Times New Roman" panose="02020603050405020304" pitchFamily="18" charset="0"/>
                <a:ea typeface="Calibri" panose="020F0502020204030204" pitchFamily="34" charset="0"/>
              </a:rPr>
              <a:t>13. Enisala</a:t>
            </a:r>
            <a:endParaRPr lang="ro-RO" sz="1800" dirty="0">
              <a:effectLst/>
              <a:latin typeface="Tahoma" panose="020B0604030504040204" pitchFamily="34" charset="0"/>
              <a:ea typeface="Times New Roman" panose="02020603050405020304" pitchFamily="18" charset="0"/>
            </a:endParaRPr>
          </a:p>
        </p:txBody>
      </p:sp>
      <p:pic>
        <p:nvPicPr>
          <p:cNvPr id="22530" name="Picture 3" descr="cetatea-enisala-dobrogea-tulcea">
            <a:extLst>
              <a:ext uri="{FF2B5EF4-FFF2-40B4-BE49-F238E27FC236}">
                <a16:creationId xmlns:a16="http://schemas.microsoft.com/office/drawing/2014/main" xmlns="" id="{98A13F49-017E-A8D8-06BB-654D9A495BE1}"/>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 y="1655040"/>
            <a:ext cx="9310255" cy="5243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xmlns="" id="{C791756F-96DB-0995-897A-AA5731EBF0B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935147" y="-493035"/>
            <a:ext cx="4256853" cy="2389222"/>
          </a:xfrm>
          <a:prstGeom prst="rect">
            <a:avLst/>
          </a:prstGeom>
        </p:spPr>
      </p:pic>
      <p:pic>
        <p:nvPicPr>
          <p:cNvPr id="8" name="Picture 7">
            <a:extLst>
              <a:ext uri="{FF2B5EF4-FFF2-40B4-BE49-F238E27FC236}">
                <a16:creationId xmlns:a16="http://schemas.microsoft.com/office/drawing/2014/main" xmlns="" id="{A4F9059D-87B2-2F33-0E7D-C06D3FD54413}"/>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158985" y="4516038"/>
            <a:ext cx="4033015" cy="2341962"/>
          </a:xfrm>
          <a:prstGeom prst="rect">
            <a:avLst/>
          </a:prstGeom>
        </p:spPr>
      </p:pic>
    </p:spTree>
    <p:extLst>
      <p:ext uri="{BB962C8B-B14F-4D97-AF65-F5344CB8AC3E}">
        <p14:creationId xmlns:p14="http://schemas.microsoft.com/office/powerpoint/2010/main" val="31148820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A750D2E8-2942-46E0-89A8-B674ADF413F5}"/>
              </a:ext>
            </a:extLst>
          </p:cNvPr>
          <p:cNvSpPr txBox="1"/>
          <p:nvPr/>
        </p:nvSpPr>
        <p:spPr>
          <a:xfrm>
            <a:off x="738909" y="701576"/>
            <a:ext cx="6096000" cy="748923"/>
          </a:xfrm>
          <a:prstGeom prst="rect">
            <a:avLst/>
          </a:prstGeom>
          <a:noFill/>
        </p:spPr>
        <p:txBody>
          <a:bodyPr wrap="square">
            <a:spAutoFit/>
          </a:bodyPr>
          <a:lstStyle/>
          <a:p>
            <a:pPr algn="just">
              <a:spcAft>
                <a:spcPts val="800"/>
              </a:spcAft>
            </a:pPr>
            <a:r>
              <a:rPr lang="de-DE" sz="1800" b="1" dirty="0">
                <a:effectLst/>
                <a:latin typeface="Times New Roman" panose="02020603050405020304" pitchFamily="18" charset="0"/>
                <a:ea typeface="Calibri" panose="020F0502020204030204" pitchFamily="34" charset="0"/>
              </a:rPr>
              <a:t>Archeological Sites and Museums</a:t>
            </a:r>
            <a:endParaRPr lang="ro-RO" sz="1200" dirty="0">
              <a:effectLst/>
              <a:latin typeface="Tahoma" panose="020B0604030504040204" pitchFamily="34" charset="0"/>
              <a:ea typeface="Times New Roman" panose="02020603050405020304" pitchFamily="18" charset="0"/>
            </a:endParaRPr>
          </a:p>
          <a:p>
            <a:pPr algn="just">
              <a:spcAft>
                <a:spcPts val="800"/>
              </a:spcAft>
            </a:pPr>
            <a:r>
              <a:rPr lang="de-DE" sz="1800" b="1" dirty="0">
                <a:effectLst/>
                <a:latin typeface="Times New Roman" panose="02020603050405020304" pitchFamily="18" charset="0"/>
                <a:ea typeface="Calibri" panose="020F0502020204030204" pitchFamily="34" charset="0"/>
              </a:rPr>
              <a:t>14. Babadag</a:t>
            </a:r>
            <a:endParaRPr lang="ro-RO" sz="1800" dirty="0">
              <a:effectLst/>
              <a:latin typeface="Tahoma" panose="020B0604030504040204" pitchFamily="34" charset="0"/>
              <a:ea typeface="Times New Roman" panose="02020603050405020304" pitchFamily="18" charset="0"/>
            </a:endParaRPr>
          </a:p>
        </p:txBody>
      </p:sp>
      <p:pic>
        <p:nvPicPr>
          <p:cNvPr id="2" name="Picture 1">
            <a:extLst>
              <a:ext uri="{FF2B5EF4-FFF2-40B4-BE49-F238E27FC236}">
                <a16:creationId xmlns:a16="http://schemas.microsoft.com/office/drawing/2014/main" xmlns="" id="{65D2764B-2AEA-34FF-0CA2-2EEF795EC09A}"/>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2241255"/>
            <a:ext cx="7950344" cy="4616745"/>
          </a:xfrm>
          <a:prstGeom prst="rect">
            <a:avLst/>
          </a:prstGeom>
        </p:spPr>
      </p:pic>
      <p:pic>
        <p:nvPicPr>
          <p:cNvPr id="25602" name="Picture 2" descr="Calatorind spre Babadag - Mediciniștii Călători">
            <a:extLst>
              <a:ext uri="{FF2B5EF4-FFF2-40B4-BE49-F238E27FC236}">
                <a16:creationId xmlns:a16="http://schemas.microsoft.com/office/drawing/2014/main" xmlns="" id="{D8613C82-3B58-29E6-F513-9144E74A21DA}"/>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442364" y="0"/>
            <a:ext cx="5749636" cy="2723216"/>
          </a:xfrm>
          <a:prstGeom prst="rect">
            <a:avLst/>
          </a:prstGeom>
          <a:noFill/>
          <a:extLst>
            <a:ext uri="{909E8E84-426E-40DD-AFC4-6F175D3DCCD1}">
              <a14:hiddenFill xmlns:a14="http://schemas.microsoft.com/office/drawing/2010/main">
                <a:solidFill>
                  <a:srgbClr val="FFFFFF"/>
                </a:solidFill>
              </a14:hiddenFill>
            </a:ext>
          </a:extLst>
        </p:spPr>
      </p:pic>
      <p:pic>
        <p:nvPicPr>
          <p:cNvPr id="25604" name="Picture 4" descr="Muzeul-de-arta-orientala-babadag-tulcea">
            <a:extLst>
              <a:ext uri="{FF2B5EF4-FFF2-40B4-BE49-F238E27FC236}">
                <a16:creationId xmlns:a16="http://schemas.microsoft.com/office/drawing/2014/main" xmlns="" id="{651E49CD-FF08-AD77-208E-299B4617F5C8}"/>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830291" y="3274372"/>
            <a:ext cx="5361709" cy="35762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717550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A750D2E8-2942-46E0-89A8-B674ADF413F5}"/>
              </a:ext>
            </a:extLst>
          </p:cNvPr>
          <p:cNvSpPr txBox="1"/>
          <p:nvPr/>
        </p:nvSpPr>
        <p:spPr>
          <a:xfrm>
            <a:off x="0" y="0"/>
            <a:ext cx="6096000" cy="748923"/>
          </a:xfrm>
          <a:prstGeom prst="rect">
            <a:avLst/>
          </a:prstGeom>
          <a:noFill/>
        </p:spPr>
        <p:txBody>
          <a:bodyPr wrap="square">
            <a:spAutoFit/>
          </a:bodyPr>
          <a:lstStyle/>
          <a:p>
            <a:pPr algn="just">
              <a:spcAft>
                <a:spcPts val="800"/>
              </a:spcAft>
            </a:pPr>
            <a:r>
              <a:rPr lang="de-DE" sz="1800" b="1" dirty="0">
                <a:effectLst/>
                <a:latin typeface="Times New Roman" panose="02020603050405020304" pitchFamily="18" charset="0"/>
                <a:ea typeface="Calibri" panose="020F0502020204030204" pitchFamily="34" charset="0"/>
              </a:rPr>
              <a:t>Archeological Sites and Museums</a:t>
            </a:r>
            <a:endParaRPr lang="ro-RO" sz="1200" dirty="0">
              <a:effectLst/>
              <a:latin typeface="Tahoma" panose="020B0604030504040204" pitchFamily="34" charset="0"/>
              <a:ea typeface="Times New Roman" panose="02020603050405020304" pitchFamily="18" charset="0"/>
            </a:endParaRPr>
          </a:p>
          <a:p>
            <a:pPr algn="just">
              <a:spcAft>
                <a:spcPts val="800"/>
              </a:spcAft>
            </a:pPr>
            <a:r>
              <a:rPr lang="de-DE" sz="1800" b="1" dirty="0">
                <a:effectLst/>
                <a:latin typeface="Times New Roman" panose="02020603050405020304" pitchFamily="18" charset="0"/>
                <a:ea typeface="Calibri" panose="020F0502020204030204" pitchFamily="34" charset="0"/>
              </a:rPr>
              <a:t>15. Murghiol/ Halmyris</a:t>
            </a:r>
            <a:endParaRPr lang="ro-RO" sz="1800" dirty="0">
              <a:effectLst/>
              <a:latin typeface="Tahoma" panose="020B0604030504040204" pitchFamily="34" charset="0"/>
              <a:ea typeface="Times New Roman" panose="02020603050405020304" pitchFamily="18" charset="0"/>
            </a:endParaRPr>
          </a:p>
        </p:txBody>
      </p:sp>
      <p:pic>
        <p:nvPicPr>
          <p:cNvPr id="3" name="Picture 2">
            <a:extLst>
              <a:ext uri="{FF2B5EF4-FFF2-40B4-BE49-F238E27FC236}">
                <a16:creationId xmlns:a16="http://schemas.microsoft.com/office/drawing/2014/main" xmlns="" id="{97C3BD33-AFED-FB48-EA56-186B1A5CA3A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144983" y="3745175"/>
            <a:ext cx="5369676" cy="3022899"/>
          </a:xfrm>
          <a:prstGeom prst="rect">
            <a:avLst/>
          </a:prstGeom>
        </p:spPr>
      </p:pic>
      <p:pic>
        <p:nvPicPr>
          <p:cNvPr id="8" name="Picture 7">
            <a:extLst>
              <a:ext uri="{FF2B5EF4-FFF2-40B4-BE49-F238E27FC236}">
                <a16:creationId xmlns:a16="http://schemas.microsoft.com/office/drawing/2014/main" xmlns="" id="{F7B3C596-01A0-361B-4CA8-DEA69615EB4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5134650"/>
            <a:ext cx="3144982" cy="2097422"/>
          </a:xfrm>
          <a:prstGeom prst="rect">
            <a:avLst/>
          </a:prstGeom>
        </p:spPr>
      </p:pic>
      <p:pic>
        <p:nvPicPr>
          <p:cNvPr id="10" name="Picture 9">
            <a:extLst>
              <a:ext uri="{FF2B5EF4-FFF2-40B4-BE49-F238E27FC236}">
                <a16:creationId xmlns:a16="http://schemas.microsoft.com/office/drawing/2014/main" xmlns="" id="{51829742-1F16-071A-73AB-CB694F7264F6}"/>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0" y="748923"/>
            <a:ext cx="4476443" cy="2599459"/>
          </a:xfrm>
          <a:prstGeom prst="rect">
            <a:avLst/>
          </a:prstGeom>
        </p:spPr>
      </p:pic>
      <p:pic>
        <p:nvPicPr>
          <p:cNvPr id="1028" name="Picture 4">
            <a:extLst>
              <a:ext uri="{FF2B5EF4-FFF2-40B4-BE49-F238E27FC236}">
                <a16:creationId xmlns:a16="http://schemas.microsoft.com/office/drawing/2014/main" xmlns="" id="{923007F2-C608-06EC-C1A9-D339149D75F8}"/>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6570724" y="0"/>
            <a:ext cx="5621276" cy="3745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762824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1D2634F0-6A07-D215-7019-CBA21C001DBE}"/>
              </a:ext>
            </a:extLst>
          </p:cNvPr>
          <p:cNvSpPr txBox="1"/>
          <p:nvPr/>
        </p:nvSpPr>
        <p:spPr>
          <a:xfrm>
            <a:off x="152400" y="172794"/>
            <a:ext cx="6096000" cy="748923"/>
          </a:xfrm>
          <a:prstGeom prst="rect">
            <a:avLst/>
          </a:prstGeom>
          <a:noFill/>
        </p:spPr>
        <p:txBody>
          <a:bodyPr wrap="square">
            <a:spAutoFit/>
          </a:bodyPr>
          <a:lstStyle/>
          <a:p>
            <a:pPr algn="just">
              <a:spcAft>
                <a:spcPts val="800"/>
              </a:spcAft>
            </a:pPr>
            <a:r>
              <a:rPr lang="de-DE" sz="1800" b="1" dirty="0">
                <a:effectLst/>
                <a:latin typeface="Times New Roman" panose="02020603050405020304" pitchFamily="18" charset="0"/>
                <a:ea typeface="Calibri" panose="020F0502020204030204" pitchFamily="34" charset="0"/>
              </a:rPr>
              <a:t>Archeological Sites and Museums</a:t>
            </a:r>
            <a:endParaRPr lang="ro-RO" sz="1200" dirty="0">
              <a:effectLst/>
              <a:latin typeface="Tahoma" panose="020B0604030504040204" pitchFamily="34" charset="0"/>
              <a:ea typeface="Times New Roman" panose="02020603050405020304" pitchFamily="18" charset="0"/>
            </a:endParaRPr>
          </a:p>
          <a:p>
            <a:pPr algn="just">
              <a:spcAft>
                <a:spcPts val="800"/>
              </a:spcAft>
            </a:pPr>
            <a:r>
              <a:rPr lang="de-DE" sz="1800" b="1" dirty="0">
                <a:effectLst/>
                <a:latin typeface="Times New Roman" panose="02020603050405020304" pitchFamily="18" charset="0"/>
                <a:ea typeface="Calibri" panose="020F0502020204030204" pitchFamily="34" charset="0"/>
              </a:rPr>
              <a:t>16. Tulcea</a:t>
            </a:r>
            <a:endParaRPr lang="ro-RO" sz="1800" dirty="0">
              <a:effectLst/>
              <a:latin typeface="Tahoma" panose="020B0604030504040204" pitchFamily="34" charset="0"/>
              <a:ea typeface="Times New Roman" panose="02020603050405020304" pitchFamily="18" charset="0"/>
            </a:endParaRPr>
          </a:p>
        </p:txBody>
      </p:sp>
      <p:pic>
        <p:nvPicPr>
          <p:cNvPr id="7" name="Picture 6">
            <a:extLst>
              <a:ext uri="{FF2B5EF4-FFF2-40B4-BE49-F238E27FC236}">
                <a16:creationId xmlns:a16="http://schemas.microsoft.com/office/drawing/2014/main" xmlns="" id="{8C6F5AFC-CF7F-7210-6A35-375257F3B7EA}"/>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23454" y="4282577"/>
            <a:ext cx="6370782" cy="2575423"/>
          </a:xfrm>
          <a:prstGeom prst="rect">
            <a:avLst/>
          </a:prstGeom>
        </p:spPr>
      </p:pic>
      <p:pic>
        <p:nvPicPr>
          <p:cNvPr id="9" name="Picture 8">
            <a:extLst>
              <a:ext uri="{FF2B5EF4-FFF2-40B4-BE49-F238E27FC236}">
                <a16:creationId xmlns:a16="http://schemas.microsoft.com/office/drawing/2014/main" xmlns="" id="{4FE842E5-8A22-C9CC-79F5-B92DCFF226E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808845" y="2048532"/>
            <a:ext cx="2978727" cy="2234045"/>
          </a:xfrm>
          <a:prstGeom prst="rect">
            <a:avLst/>
          </a:prstGeom>
        </p:spPr>
      </p:pic>
      <p:pic>
        <p:nvPicPr>
          <p:cNvPr id="13" name="Picture 12">
            <a:extLst>
              <a:ext uri="{FF2B5EF4-FFF2-40B4-BE49-F238E27FC236}">
                <a16:creationId xmlns:a16="http://schemas.microsoft.com/office/drawing/2014/main" xmlns="" id="{43349788-053B-98F8-818F-340AE2ECD8F9}"/>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636327" y="2691819"/>
            <a:ext cx="5555673" cy="4166181"/>
          </a:xfrm>
          <a:prstGeom prst="rect">
            <a:avLst/>
          </a:prstGeom>
        </p:spPr>
      </p:pic>
      <p:pic>
        <p:nvPicPr>
          <p:cNvPr id="15" name="Picture 14">
            <a:extLst>
              <a:ext uri="{FF2B5EF4-FFF2-40B4-BE49-F238E27FC236}">
                <a16:creationId xmlns:a16="http://schemas.microsoft.com/office/drawing/2014/main" xmlns="" id="{ED967444-2DC9-6F9A-C24D-C25993120756}"/>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471320" y="0"/>
            <a:ext cx="5720680" cy="2575423"/>
          </a:xfrm>
          <a:prstGeom prst="rect">
            <a:avLst/>
          </a:prstGeom>
        </p:spPr>
      </p:pic>
      <p:pic>
        <p:nvPicPr>
          <p:cNvPr id="17" name="Picture 16">
            <a:extLst>
              <a:ext uri="{FF2B5EF4-FFF2-40B4-BE49-F238E27FC236}">
                <a16:creationId xmlns:a16="http://schemas.microsoft.com/office/drawing/2014/main" xmlns="" id="{F3274047-6597-CB27-E296-A5E4854F63EE}"/>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0" y="1253152"/>
            <a:ext cx="3847176" cy="2234045"/>
          </a:xfrm>
          <a:prstGeom prst="rect">
            <a:avLst/>
          </a:prstGeom>
        </p:spPr>
      </p:pic>
    </p:spTree>
    <p:extLst>
      <p:ext uri="{BB962C8B-B14F-4D97-AF65-F5344CB8AC3E}">
        <p14:creationId xmlns:p14="http://schemas.microsoft.com/office/powerpoint/2010/main" val="30981782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0A022137-E31A-5A27-CE68-EAEBB3CD6CC0}"/>
              </a:ext>
            </a:extLst>
          </p:cNvPr>
          <p:cNvSpPr txBox="1"/>
          <p:nvPr/>
        </p:nvSpPr>
        <p:spPr>
          <a:xfrm>
            <a:off x="124691" y="0"/>
            <a:ext cx="6096000" cy="748923"/>
          </a:xfrm>
          <a:prstGeom prst="rect">
            <a:avLst/>
          </a:prstGeom>
          <a:noFill/>
        </p:spPr>
        <p:txBody>
          <a:bodyPr wrap="square">
            <a:spAutoFit/>
          </a:bodyPr>
          <a:lstStyle/>
          <a:p>
            <a:pPr algn="just">
              <a:spcAft>
                <a:spcPts val="800"/>
              </a:spcAft>
            </a:pPr>
            <a:r>
              <a:rPr lang="de-DE" sz="1800" b="1" dirty="0">
                <a:effectLst/>
                <a:latin typeface="Times New Roman" panose="02020603050405020304" pitchFamily="18" charset="0"/>
                <a:ea typeface="Calibri" panose="020F0502020204030204" pitchFamily="34" charset="0"/>
              </a:rPr>
              <a:t>Archeological Sites and Museums</a:t>
            </a:r>
            <a:endParaRPr lang="ro-RO" sz="1200" dirty="0">
              <a:effectLst/>
              <a:latin typeface="Tahoma" panose="020B0604030504040204" pitchFamily="34" charset="0"/>
              <a:ea typeface="Times New Roman" panose="02020603050405020304" pitchFamily="18" charset="0"/>
            </a:endParaRPr>
          </a:p>
          <a:p>
            <a:pPr algn="just">
              <a:spcAft>
                <a:spcPts val="800"/>
              </a:spcAft>
            </a:pPr>
            <a:r>
              <a:rPr lang="de-DE" sz="1800" b="1" dirty="0">
                <a:effectLst/>
                <a:latin typeface="Times New Roman" panose="02020603050405020304" pitchFamily="18" charset="0"/>
                <a:ea typeface="Calibri" panose="020F0502020204030204" pitchFamily="34" charset="0"/>
              </a:rPr>
              <a:t>17. Argamum</a:t>
            </a:r>
            <a:endParaRPr lang="ro-RO" sz="1800" dirty="0">
              <a:effectLst/>
              <a:latin typeface="Tahoma" panose="020B0604030504040204" pitchFamily="34" charset="0"/>
              <a:ea typeface="Times New Roman" panose="02020603050405020304" pitchFamily="18" charset="0"/>
            </a:endParaRPr>
          </a:p>
        </p:txBody>
      </p:sp>
      <p:pic>
        <p:nvPicPr>
          <p:cNvPr id="7" name="Picture 6">
            <a:extLst>
              <a:ext uri="{FF2B5EF4-FFF2-40B4-BE49-F238E27FC236}">
                <a16:creationId xmlns:a16="http://schemas.microsoft.com/office/drawing/2014/main" xmlns="" id="{C3386B9A-F1A1-64DE-CC66-70DD8EA95A45}"/>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24691" y="809625"/>
            <a:ext cx="7867650" cy="2619375"/>
          </a:xfrm>
          <a:prstGeom prst="rect">
            <a:avLst/>
          </a:prstGeom>
        </p:spPr>
      </p:pic>
      <p:pic>
        <p:nvPicPr>
          <p:cNvPr id="9" name="Picture 8">
            <a:extLst>
              <a:ext uri="{FF2B5EF4-FFF2-40B4-BE49-F238E27FC236}">
                <a16:creationId xmlns:a16="http://schemas.microsoft.com/office/drawing/2014/main" xmlns="" id="{4FDC42CB-1AE0-4EED-4BB7-E99CDB1C621D}"/>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307037" y="3429000"/>
            <a:ext cx="4572000" cy="3429000"/>
          </a:xfrm>
          <a:prstGeom prst="rect">
            <a:avLst/>
          </a:prstGeom>
        </p:spPr>
      </p:pic>
      <p:pic>
        <p:nvPicPr>
          <p:cNvPr id="23554" name="Picture 2" descr="Argamum fortress aerial stock footage. Video of fortress - 43491136">
            <a:extLst>
              <a:ext uri="{FF2B5EF4-FFF2-40B4-BE49-F238E27FC236}">
                <a16:creationId xmlns:a16="http://schemas.microsoft.com/office/drawing/2014/main" xmlns="" id="{BA2D23C7-AAA7-38E8-2AA8-3E838A15C109}"/>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8069037" y="0"/>
            <a:ext cx="4122963" cy="230885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xmlns="" id="{42D8AE28-0B83-38BF-2DB4-66D8E68056CC}"/>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97490" y="3489702"/>
            <a:ext cx="5401107" cy="3136409"/>
          </a:xfrm>
          <a:prstGeom prst="rect">
            <a:avLst/>
          </a:prstGeom>
        </p:spPr>
      </p:pic>
    </p:spTree>
    <p:extLst>
      <p:ext uri="{BB962C8B-B14F-4D97-AF65-F5344CB8AC3E}">
        <p14:creationId xmlns:p14="http://schemas.microsoft.com/office/powerpoint/2010/main" val="321180086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0912E325-2D6A-1DEC-2402-8F54D203AD13}"/>
              </a:ext>
            </a:extLst>
          </p:cNvPr>
          <p:cNvSpPr txBox="1"/>
          <p:nvPr/>
        </p:nvSpPr>
        <p:spPr>
          <a:xfrm>
            <a:off x="152400" y="172794"/>
            <a:ext cx="6096000" cy="748923"/>
          </a:xfrm>
          <a:prstGeom prst="rect">
            <a:avLst/>
          </a:prstGeom>
          <a:noFill/>
        </p:spPr>
        <p:txBody>
          <a:bodyPr wrap="square">
            <a:spAutoFit/>
          </a:bodyPr>
          <a:lstStyle/>
          <a:p>
            <a:pPr algn="just">
              <a:spcAft>
                <a:spcPts val="800"/>
              </a:spcAft>
            </a:pPr>
            <a:r>
              <a:rPr lang="de-DE" sz="1800" b="1" dirty="0">
                <a:effectLst/>
                <a:latin typeface="Times New Roman" panose="02020603050405020304" pitchFamily="18" charset="0"/>
                <a:ea typeface="Calibri" panose="020F0502020204030204" pitchFamily="34" charset="0"/>
              </a:rPr>
              <a:t>Archeological Sites and Museums</a:t>
            </a:r>
            <a:endParaRPr lang="ro-RO" sz="1200" dirty="0">
              <a:effectLst/>
              <a:latin typeface="Tahoma" panose="020B0604030504040204" pitchFamily="34" charset="0"/>
              <a:ea typeface="Times New Roman" panose="02020603050405020304" pitchFamily="18" charset="0"/>
            </a:endParaRPr>
          </a:p>
          <a:p>
            <a:pPr algn="just">
              <a:spcAft>
                <a:spcPts val="800"/>
              </a:spcAft>
            </a:pPr>
            <a:r>
              <a:rPr lang="de-DE" sz="1800" b="1" dirty="0">
                <a:effectLst/>
                <a:latin typeface="Times New Roman" panose="02020603050405020304" pitchFamily="18" charset="0"/>
                <a:ea typeface="Calibri" panose="020F0502020204030204" pitchFamily="34" charset="0"/>
              </a:rPr>
              <a:t>18. Sulina</a:t>
            </a:r>
            <a:endParaRPr lang="ro-RO" sz="1800" dirty="0">
              <a:effectLst/>
              <a:latin typeface="Tahoma" panose="020B0604030504040204" pitchFamily="34" charset="0"/>
              <a:ea typeface="Times New Roman" panose="02020603050405020304" pitchFamily="18" charset="0"/>
            </a:endParaRPr>
          </a:p>
        </p:txBody>
      </p:sp>
      <p:pic>
        <p:nvPicPr>
          <p:cNvPr id="6" name="Picture 5">
            <a:extLst>
              <a:ext uri="{FF2B5EF4-FFF2-40B4-BE49-F238E27FC236}">
                <a16:creationId xmlns:a16="http://schemas.microsoft.com/office/drawing/2014/main" xmlns="" id="{F744C33F-24DC-4402-AD46-2F839A2AB87A}"/>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3275256"/>
            <a:ext cx="5872162" cy="3409950"/>
          </a:xfrm>
          <a:prstGeom prst="rect">
            <a:avLst/>
          </a:prstGeom>
        </p:spPr>
      </p:pic>
      <p:pic>
        <p:nvPicPr>
          <p:cNvPr id="24578" name="Picture 2" descr="Sulina - Wikipedia">
            <a:extLst>
              <a:ext uri="{FF2B5EF4-FFF2-40B4-BE49-F238E27FC236}">
                <a16:creationId xmlns:a16="http://schemas.microsoft.com/office/drawing/2014/main" xmlns="" id="{69F94DAC-18C9-E7A9-C5A1-FE596D8BB3CA}"/>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110836" y="921717"/>
            <a:ext cx="3089564" cy="2317173"/>
          </a:xfrm>
          <a:prstGeom prst="rect">
            <a:avLst/>
          </a:prstGeom>
          <a:noFill/>
          <a:extLst>
            <a:ext uri="{909E8E84-426E-40DD-AFC4-6F175D3DCCD1}">
              <a14:hiddenFill xmlns:a14="http://schemas.microsoft.com/office/drawing/2010/main">
                <a:solidFill>
                  <a:srgbClr val="FFFFFF"/>
                </a:solidFill>
              </a14:hiddenFill>
            </a:ext>
          </a:extLst>
        </p:spPr>
      </p:pic>
      <p:pic>
        <p:nvPicPr>
          <p:cNvPr id="24580" name="Picture 4" descr="Cel mai estic punct romanesc / Orasul de la capatul Uniunii Europene -  Francrocar - Blog">
            <a:extLst>
              <a:ext uri="{FF2B5EF4-FFF2-40B4-BE49-F238E27FC236}">
                <a16:creationId xmlns:a16="http://schemas.microsoft.com/office/drawing/2014/main" xmlns="" id="{08261355-6278-54A1-BCD8-FBB4793C4F3A}"/>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692236" y="161448"/>
            <a:ext cx="5715000" cy="3095625"/>
          </a:xfrm>
          <a:prstGeom prst="rect">
            <a:avLst/>
          </a:prstGeom>
          <a:noFill/>
          <a:extLst>
            <a:ext uri="{909E8E84-426E-40DD-AFC4-6F175D3DCCD1}">
              <a14:hiddenFill xmlns:a14="http://schemas.microsoft.com/office/drawing/2010/main">
                <a:solidFill>
                  <a:srgbClr val="FFFFFF"/>
                </a:solidFill>
              </a14:hiddenFill>
            </a:ext>
          </a:extLst>
        </p:spPr>
      </p:pic>
      <p:pic>
        <p:nvPicPr>
          <p:cNvPr id="24582" name="Picture 6" descr="Cimitirul multietnic din Sulina - povești cu pirați, prințese și tineri  îndrăgostiți - Descopera Dobrogea">
            <a:extLst>
              <a:ext uri="{FF2B5EF4-FFF2-40B4-BE49-F238E27FC236}">
                <a16:creationId xmlns:a16="http://schemas.microsoft.com/office/drawing/2014/main" xmlns="" id="{B4112D4B-AF5A-244F-BEFE-A1DE264BDB4A}"/>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6319840" y="3275256"/>
            <a:ext cx="4127500" cy="3095625"/>
          </a:xfrm>
          <a:prstGeom prst="rect">
            <a:avLst/>
          </a:prstGeom>
          <a:noFill/>
          <a:extLst>
            <a:ext uri="{909E8E84-426E-40DD-AFC4-6F175D3DCCD1}">
              <a14:hiddenFill xmlns:a14="http://schemas.microsoft.com/office/drawing/2010/main">
                <a:solidFill>
                  <a:srgbClr val="FFFFFF"/>
                </a:solidFill>
              </a14:hiddenFill>
            </a:ext>
          </a:extLst>
        </p:spPr>
      </p:pic>
      <p:pic>
        <p:nvPicPr>
          <p:cNvPr id="24584" name="Picture 8" descr="Cimitirul din Sulina: Poveşti cu piraţi, prinţese şi îndrăgostiţi care  sfârşesc tragic – GALERIE FOTO : Europa FM">
            <a:extLst>
              <a:ext uri="{FF2B5EF4-FFF2-40B4-BE49-F238E27FC236}">
                <a16:creationId xmlns:a16="http://schemas.microsoft.com/office/drawing/2014/main" xmlns="" id="{8581410E-C01D-B9D2-4140-8E6D7AE78F37}"/>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9541452" y="837722"/>
            <a:ext cx="2619375" cy="174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81132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harta trasee in delta dunarii">
            <a:hlinkClick r:id="rId2"/>
            <a:extLst>
              <a:ext uri="{FF2B5EF4-FFF2-40B4-BE49-F238E27FC236}">
                <a16:creationId xmlns:a16="http://schemas.microsoft.com/office/drawing/2014/main" xmlns="" id="{D74C0CDF-BEF5-43F0-AF90-B0BAF75EF9E6}"/>
              </a:ext>
            </a:extLst>
          </p:cNvPr>
          <p:cNvPicPr/>
          <p:nvPr/>
        </p:nvPicPr>
        <p:blipFill>
          <a:blip r:embed="rId3">
            <a:extLst>
              <a:ext uri="{28A0092B-C50C-407E-A947-70E740481C1C}">
                <a14:useLocalDpi xmlns:a14="http://schemas.microsoft.com/office/drawing/2010/main"/>
              </a:ext>
            </a:extLst>
          </a:blip>
          <a:srcRect/>
          <a:stretch>
            <a:fillRect/>
          </a:stretch>
        </p:blipFill>
        <p:spPr bwMode="auto">
          <a:xfrm>
            <a:off x="8296106" y="137160"/>
            <a:ext cx="3808730" cy="3291840"/>
          </a:xfrm>
          <a:prstGeom prst="rect">
            <a:avLst/>
          </a:prstGeom>
          <a:noFill/>
          <a:ln>
            <a:noFill/>
          </a:ln>
        </p:spPr>
      </p:pic>
      <p:sp>
        <p:nvSpPr>
          <p:cNvPr id="10" name="TextBox 9">
            <a:extLst>
              <a:ext uri="{FF2B5EF4-FFF2-40B4-BE49-F238E27FC236}">
                <a16:creationId xmlns:a16="http://schemas.microsoft.com/office/drawing/2014/main" xmlns="" id="{19358325-3CFA-4725-AC44-AA62C71F1B1D}"/>
              </a:ext>
            </a:extLst>
          </p:cNvPr>
          <p:cNvSpPr txBox="1"/>
          <p:nvPr/>
        </p:nvSpPr>
        <p:spPr>
          <a:xfrm>
            <a:off x="161682" y="0"/>
            <a:ext cx="8019014" cy="7150675"/>
          </a:xfrm>
          <a:prstGeom prst="rect">
            <a:avLst/>
          </a:prstGeom>
          <a:noFill/>
        </p:spPr>
        <p:txBody>
          <a:bodyPr wrap="square">
            <a:spAutoFit/>
          </a:bodyPr>
          <a:lstStyle/>
          <a:p>
            <a:pPr algn="just">
              <a:spcAft>
                <a:spcPts val="800"/>
              </a:spcAft>
            </a:pPr>
            <a:r>
              <a:rPr lang="en-GB" dirty="0">
                <a:effectLst/>
                <a:latin typeface="Times New Roman" panose="02020603050405020304" pitchFamily="18" charset="0"/>
                <a:ea typeface="Times New Roman" panose="02020603050405020304" pitchFamily="18" charset="0"/>
              </a:rPr>
              <a:t>For the Danube Delta we have 19 routes:</a:t>
            </a:r>
            <a:endParaRPr lang="ro-RO" dirty="0">
              <a:effectLst/>
              <a:latin typeface="Tahoma" panose="020B0604030504040204" pitchFamily="34" charset="0"/>
              <a:ea typeface="Times New Roman" panose="02020603050405020304" pitchFamily="18" charset="0"/>
            </a:endParaRPr>
          </a:p>
          <a:p>
            <a:r>
              <a:rPr lang="en-US" sz="1400" b="1" dirty="0" err="1">
                <a:solidFill>
                  <a:srgbClr val="333333"/>
                </a:solidFill>
                <a:effectLst/>
                <a:highlight>
                  <a:srgbClr val="FFFF00"/>
                </a:highlight>
                <a:latin typeface="Helvetica" panose="020B0604020202020204" pitchFamily="34" charset="0"/>
                <a:ea typeface="Calibri" panose="020F0502020204030204" pitchFamily="34" charset="0"/>
              </a:rPr>
              <a:t>Traseul</a:t>
            </a:r>
            <a:r>
              <a:rPr lang="en-US" sz="1400" b="1" dirty="0">
                <a:solidFill>
                  <a:srgbClr val="333333"/>
                </a:solidFill>
                <a:effectLst/>
                <a:highlight>
                  <a:srgbClr val="FFFF00"/>
                </a:highlight>
                <a:latin typeface="Helvetica" panose="020B0604020202020204" pitchFamily="34" charset="0"/>
                <a:ea typeface="Calibri" panose="020F0502020204030204" pitchFamily="34" charset="0"/>
              </a:rPr>
              <a:t> nr. 1</a:t>
            </a:r>
            <a:r>
              <a:rPr lang="en-US" sz="1400" dirty="0">
                <a:solidFill>
                  <a:srgbClr val="333333"/>
                </a:solidFill>
                <a:effectLst/>
                <a:latin typeface="Helvetica" panose="020B0604020202020204" pitchFamily="34" charset="0"/>
                <a:ea typeface="Calibri" panose="020F0502020204030204" pitchFamily="34" charset="0"/>
              </a:rPr>
              <a:t/>
            </a:r>
            <a:br>
              <a:rPr lang="en-US" sz="1400" dirty="0">
                <a:solidFill>
                  <a:srgbClr val="333333"/>
                </a:solidFill>
                <a:effectLst/>
                <a:latin typeface="Helvetica" panose="020B0604020202020204" pitchFamily="34" charset="0"/>
                <a:ea typeface="Calibri" panose="020F0502020204030204" pitchFamily="34" charset="0"/>
              </a:rPr>
            </a:br>
            <a:r>
              <a:rPr lang="en-US" sz="1400" dirty="0" err="1">
                <a:solidFill>
                  <a:srgbClr val="333333"/>
                </a:solidFill>
                <a:effectLst/>
                <a:latin typeface="Helvetica" panose="020B0604020202020204" pitchFamily="34" charset="0"/>
                <a:ea typeface="Calibri" panose="020F0502020204030204" pitchFamily="34" charset="0"/>
              </a:rPr>
              <a:t>Tulcea</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Canalul</a:t>
            </a:r>
            <a:r>
              <a:rPr lang="en-US" sz="1400" dirty="0">
                <a:solidFill>
                  <a:srgbClr val="333333"/>
                </a:solidFill>
                <a:effectLst/>
                <a:latin typeface="Helvetica" panose="020B0604020202020204" pitchFamily="34" charset="0"/>
                <a:ea typeface="Calibri" panose="020F0502020204030204" pitchFamily="34" charset="0"/>
              </a:rPr>
              <a:t> Mila 35 - </a:t>
            </a:r>
            <a:r>
              <a:rPr lang="en-US" sz="1400" dirty="0" err="1">
                <a:solidFill>
                  <a:srgbClr val="333333"/>
                </a:solidFill>
                <a:effectLst/>
                <a:latin typeface="Helvetica" panose="020B0604020202020204" pitchFamily="34" charset="0"/>
                <a:ea typeface="Calibri" panose="020F0502020204030204" pitchFamily="34" charset="0"/>
              </a:rPr>
              <a:t>Girla</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Sireasa</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Girla</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Sontea</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Canalul</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Olguta</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Dunarea</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Veche</a:t>
            </a:r>
            <a:r>
              <a:rPr lang="en-US" sz="1400" dirty="0">
                <a:solidFill>
                  <a:srgbClr val="333333"/>
                </a:solidFill>
                <a:effectLst/>
                <a:latin typeface="Helvetica" panose="020B0604020202020204" pitchFamily="34" charset="0"/>
                <a:ea typeface="Calibri" panose="020F0502020204030204" pitchFamily="34" charset="0"/>
              </a:rPr>
              <a:t> - Mila 23 sat - </a:t>
            </a:r>
            <a:r>
              <a:rPr lang="en-US" sz="1400" dirty="0" err="1">
                <a:solidFill>
                  <a:srgbClr val="333333"/>
                </a:solidFill>
                <a:effectLst/>
                <a:latin typeface="Helvetica" panose="020B0604020202020204" pitchFamily="34" charset="0"/>
                <a:ea typeface="Calibri" panose="020F0502020204030204" pitchFamily="34" charset="0"/>
              </a:rPr>
              <a:t>Crisan</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Maliuc</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Tulcea</a:t>
            </a:r>
            <a:r>
              <a:rPr lang="en-US" sz="1400" dirty="0">
                <a:solidFill>
                  <a:srgbClr val="333333"/>
                </a:solidFill>
                <a:effectLst/>
                <a:latin typeface="Helvetica" panose="020B0604020202020204" pitchFamily="34" charset="0"/>
                <a:ea typeface="Calibri" panose="020F0502020204030204" pitchFamily="34" charset="0"/>
              </a:rPr>
              <a:t/>
            </a:r>
            <a:br>
              <a:rPr lang="en-US" sz="1400" dirty="0">
                <a:solidFill>
                  <a:srgbClr val="333333"/>
                </a:solidFill>
                <a:effectLst/>
                <a:latin typeface="Helvetica" panose="020B0604020202020204" pitchFamily="34" charset="0"/>
                <a:ea typeface="Calibri" panose="020F0502020204030204" pitchFamily="34" charset="0"/>
              </a:rPr>
            </a:br>
            <a:r>
              <a:rPr lang="en-US" sz="1400" b="1" dirty="0" err="1">
                <a:solidFill>
                  <a:srgbClr val="333333"/>
                </a:solidFill>
                <a:effectLst/>
                <a:highlight>
                  <a:srgbClr val="FFFF00"/>
                </a:highlight>
                <a:latin typeface="Helvetica" panose="020B0604020202020204" pitchFamily="34" charset="0"/>
                <a:ea typeface="Calibri" panose="020F0502020204030204" pitchFamily="34" charset="0"/>
              </a:rPr>
              <a:t>Traseul</a:t>
            </a:r>
            <a:r>
              <a:rPr lang="en-US" sz="1400" b="1" dirty="0">
                <a:solidFill>
                  <a:srgbClr val="333333"/>
                </a:solidFill>
                <a:effectLst/>
                <a:highlight>
                  <a:srgbClr val="FFFF00"/>
                </a:highlight>
                <a:latin typeface="Helvetica" panose="020B0604020202020204" pitchFamily="34" charset="0"/>
                <a:ea typeface="Calibri" panose="020F0502020204030204" pitchFamily="34" charset="0"/>
              </a:rPr>
              <a:t> nr. 2</a:t>
            </a:r>
            <a:r>
              <a:rPr lang="en-US" sz="1400" dirty="0">
                <a:solidFill>
                  <a:srgbClr val="333333"/>
                </a:solidFill>
                <a:effectLst/>
                <a:latin typeface="Helvetica" panose="020B0604020202020204" pitchFamily="34" charset="0"/>
                <a:ea typeface="Calibri" panose="020F0502020204030204" pitchFamily="34" charset="0"/>
              </a:rPr>
              <a:t/>
            </a:r>
            <a:br>
              <a:rPr lang="en-US" sz="1400" dirty="0">
                <a:solidFill>
                  <a:srgbClr val="333333"/>
                </a:solidFill>
                <a:effectLst/>
                <a:latin typeface="Helvetica" panose="020B0604020202020204" pitchFamily="34" charset="0"/>
                <a:ea typeface="Calibri" panose="020F0502020204030204" pitchFamily="34" charset="0"/>
              </a:rPr>
            </a:br>
            <a:r>
              <a:rPr lang="en-US" sz="1400" dirty="0" err="1">
                <a:solidFill>
                  <a:srgbClr val="333333"/>
                </a:solidFill>
                <a:effectLst/>
                <a:latin typeface="Helvetica" panose="020B0604020202020204" pitchFamily="34" charset="0"/>
                <a:ea typeface="Calibri" panose="020F0502020204030204" pitchFamily="34" charset="0"/>
              </a:rPr>
              <a:t>Tulcea</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Canalul</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Litcov</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Canalul</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Crisan</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Caraorman</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Hotelul</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Lebada</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Maliuc</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Tulcea</a:t>
            </a:r>
            <a:r>
              <a:rPr lang="en-US" sz="1400" dirty="0">
                <a:solidFill>
                  <a:srgbClr val="333333"/>
                </a:solidFill>
                <a:effectLst/>
                <a:latin typeface="Helvetica" panose="020B0604020202020204" pitchFamily="34" charset="0"/>
                <a:ea typeface="Calibri" panose="020F0502020204030204" pitchFamily="34" charset="0"/>
              </a:rPr>
              <a:t/>
            </a:r>
            <a:br>
              <a:rPr lang="en-US" sz="1400" dirty="0">
                <a:solidFill>
                  <a:srgbClr val="333333"/>
                </a:solidFill>
                <a:effectLst/>
                <a:latin typeface="Helvetica" panose="020B0604020202020204" pitchFamily="34" charset="0"/>
                <a:ea typeface="Calibri" panose="020F0502020204030204" pitchFamily="34" charset="0"/>
              </a:rPr>
            </a:br>
            <a:r>
              <a:rPr lang="en-US" sz="1400" b="1" dirty="0" err="1">
                <a:solidFill>
                  <a:srgbClr val="333333"/>
                </a:solidFill>
                <a:effectLst/>
                <a:highlight>
                  <a:srgbClr val="FFFF00"/>
                </a:highlight>
                <a:latin typeface="Helvetica" panose="020B0604020202020204" pitchFamily="34" charset="0"/>
                <a:ea typeface="Calibri" panose="020F0502020204030204" pitchFamily="34" charset="0"/>
              </a:rPr>
              <a:t>Traseul</a:t>
            </a:r>
            <a:r>
              <a:rPr lang="en-US" sz="1400" b="1" dirty="0">
                <a:solidFill>
                  <a:srgbClr val="333333"/>
                </a:solidFill>
                <a:effectLst/>
                <a:highlight>
                  <a:srgbClr val="FFFF00"/>
                </a:highlight>
                <a:latin typeface="Helvetica" panose="020B0604020202020204" pitchFamily="34" charset="0"/>
                <a:ea typeface="Calibri" panose="020F0502020204030204" pitchFamily="34" charset="0"/>
              </a:rPr>
              <a:t> nr. 3</a:t>
            </a:r>
            <a:r>
              <a:rPr lang="en-US" sz="1400" dirty="0">
                <a:solidFill>
                  <a:srgbClr val="333333"/>
                </a:solidFill>
                <a:effectLst/>
                <a:latin typeface="Helvetica" panose="020B0604020202020204" pitchFamily="34" charset="0"/>
                <a:ea typeface="Calibri" panose="020F0502020204030204" pitchFamily="34" charset="0"/>
              </a:rPr>
              <a:t/>
            </a:r>
            <a:br>
              <a:rPr lang="en-US" sz="1400" dirty="0">
                <a:solidFill>
                  <a:srgbClr val="333333"/>
                </a:solidFill>
                <a:effectLst/>
                <a:latin typeface="Helvetica" panose="020B0604020202020204" pitchFamily="34" charset="0"/>
                <a:ea typeface="Calibri" panose="020F0502020204030204" pitchFamily="34" charset="0"/>
              </a:rPr>
            </a:br>
            <a:r>
              <a:rPr lang="en-US" sz="1400" dirty="0" err="1">
                <a:solidFill>
                  <a:srgbClr val="333333"/>
                </a:solidFill>
                <a:effectLst/>
                <a:latin typeface="Helvetica" panose="020B0604020202020204" pitchFamily="34" charset="0"/>
                <a:ea typeface="Calibri" panose="020F0502020204030204" pitchFamily="34" charset="0"/>
              </a:rPr>
              <a:t>Tulcea</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Maliuc</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Hotelul</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Lebada</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Canalul</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Crisan</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Caraorman</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Lacul</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Puiu</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Popas</a:t>
            </a:r>
            <a:r>
              <a:rPr lang="en-US" sz="1400" dirty="0">
                <a:solidFill>
                  <a:srgbClr val="333333"/>
                </a:solidFill>
                <a:effectLst/>
                <a:latin typeface="Helvetica" panose="020B0604020202020204" pitchFamily="34" charset="0"/>
                <a:ea typeface="Calibri" panose="020F0502020204030204" pitchFamily="34" charset="0"/>
              </a:rPr>
              <a:t> BTT </a:t>
            </a:r>
            <a:r>
              <a:rPr lang="en-US" sz="1400" dirty="0" err="1">
                <a:solidFill>
                  <a:srgbClr val="333333"/>
                </a:solidFill>
                <a:effectLst/>
                <a:latin typeface="Helvetica" panose="020B0604020202020204" pitchFamily="34" charset="0"/>
                <a:ea typeface="Calibri" panose="020F0502020204030204" pitchFamily="34" charset="0"/>
              </a:rPr>
              <a:t>Rosu</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Lacul</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Rosu</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Împutita</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Canalul</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Busurca</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Sulina</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Tulcea</a:t>
            </a:r>
            <a:r>
              <a:rPr lang="en-US" sz="1400" dirty="0">
                <a:solidFill>
                  <a:srgbClr val="333333"/>
                </a:solidFill>
                <a:effectLst/>
                <a:latin typeface="Helvetica" panose="020B0604020202020204" pitchFamily="34" charset="0"/>
                <a:ea typeface="Calibri" panose="020F0502020204030204" pitchFamily="34" charset="0"/>
              </a:rPr>
              <a:t/>
            </a:r>
            <a:br>
              <a:rPr lang="en-US" sz="1400" dirty="0">
                <a:solidFill>
                  <a:srgbClr val="333333"/>
                </a:solidFill>
                <a:effectLst/>
                <a:latin typeface="Helvetica" panose="020B0604020202020204" pitchFamily="34" charset="0"/>
                <a:ea typeface="Calibri" panose="020F0502020204030204" pitchFamily="34" charset="0"/>
              </a:rPr>
            </a:br>
            <a:r>
              <a:rPr lang="en-US" sz="1400" b="1" dirty="0" err="1">
                <a:solidFill>
                  <a:srgbClr val="333333"/>
                </a:solidFill>
                <a:effectLst/>
                <a:highlight>
                  <a:srgbClr val="FFFF00"/>
                </a:highlight>
                <a:latin typeface="Helvetica" panose="020B0604020202020204" pitchFamily="34" charset="0"/>
                <a:ea typeface="Calibri" panose="020F0502020204030204" pitchFamily="34" charset="0"/>
              </a:rPr>
              <a:t>Traseul</a:t>
            </a:r>
            <a:r>
              <a:rPr lang="en-US" sz="1400" b="1" dirty="0">
                <a:solidFill>
                  <a:srgbClr val="333333"/>
                </a:solidFill>
                <a:effectLst/>
                <a:highlight>
                  <a:srgbClr val="FFFF00"/>
                </a:highlight>
                <a:latin typeface="Helvetica" panose="020B0604020202020204" pitchFamily="34" charset="0"/>
                <a:ea typeface="Calibri" panose="020F0502020204030204" pitchFamily="34" charset="0"/>
              </a:rPr>
              <a:t> nr. 4</a:t>
            </a:r>
            <a:r>
              <a:rPr lang="en-US" sz="1400" dirty="0">
                <a:solidFill>
                  <a:srgbClr val="333333"/>
                </a:solidFill>
                <a:effectLst/>
                <a:latin typeface="Helvetica" panose="020B0604020202020204" pitchFamily="34" charset="0"/>
                <a:ea typeface="Calibri" panose="020F0502020204030204" pitchFamily="34" charset="0"/>
              </a:rPr>
              <a:t/>
            </a:r>
            <a:br>
              <a:rPr lang="en-US" sz="1400" dirty="0">
                <a:solidFill>
                  <a:srgbClr val="333333"/>
                </a:solidFill>
                <a:effectLst/>
                <a:latin typeface="Helvetica" panose="020B0604020202020204" pitchFamily="34" charset="0"/>
                <a:ea typeface="Calibri" panose="020F0502020204030204" pitchFamily="34" charset="0"/>
              </a:rPr>
            </a:br>
            <a:r>
              <a:rPr lang="en-US" sz="1400" dirty="0" err="1">
                <a:solidFill>
                  <a:srgbClr val="333333"/>
                </a:solidFill>
                <a:effectLst/>
                <a:latin typeface="Helvetica" panose="020B0604020202020204" pitchFamily="34" charset="0"/>
                <a:ea typeface="Calibri" panose="020F0502020204030204" pitchFamily="34" charset="0"/>
              </a:rPr>
              <a:t>Murighiol</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Canalul</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Dunavat</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Canalul</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Dranov</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Golful</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Holbina</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Lacul</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Razim</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Gura</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Portitei</a:t>
            </a:r>
            <a:r>
              <a:rPr lang="en-US" sz="1400" dirty="0">
                <a:solidFill>
                  <a:srgbClr val="333333"/>
                </a:solidFill>
                <a:effectLst/>
                <a:latin typeface="Helvetica" panose="020B0604020202020204" pitchFamily="34" charset="0"/>
                <a:ea typeface="Calibri" panose="020F0502020204030204" pitchFamily="34" charset="0"/>
              </a:rPr>
              <a:t/>
            </a:r>
            <a:br>
              <a:rPr lang="en-US" sz="1400" dirty="0">
                <a:solidFill>
                  <a:srgbClr val="333333"/>
                </a:solidFill>
                <a:effectLst/>
                <a:latin typeface="Helvetica" panose="020B0604020202020204" pitchFamily="34" charset="0"/>
                <a:ea typeface="Calibri" panose="020F0502020204030204" pitchFamily="34" charset="0"/>
              </a:rPr>
            </a:br>
            <a:r>
              <a:rPr lang="en-US" sz="1400" b="1" dirty="0" err="1">
                <a:solidFill>
                  <a:srgbClr val="333333"/>
                </a:solidFill>
                <a:effectLst/>
                <a:highlight>
                  <a:srgbClr val="FFFF00"/>
                </a:highlight>
                <a:latin typeface="Helvetica" panose="020B0604020202020204" pitchFamily="34" charset="0"/>
                <a:ea typeface="Calibri" panose="020F0502020204030204" pitchFamily="34" charset="0"/>
              </a:rPr>
              <a:t>Traseul</a:t>
            </a:r>
            <a:r>
              <a:rPr lang="en-US" sz="1400" b="1" dirty="0">
                <a:solidFill>
                  <a:srgbClr val="333333"/>
                </a:solidFill>
                <a:effectLst/>
                <a:highlight>
                  <a:srgbClr val="FFFF00"/>
                </a:highlight>
                <a:latin typeface="Helvetica" panose="020B0604020202020204" pitchFamily="34" charset="0"/>
                <a:ea typeface="Calibri" panose="020F0502020204030204" pitchFamily="34" charset="0"/>
              </a:rPr>
              <a:t> nr. 5</a:t>
            </a:r>
            <a:r>
              <a:rPr lang="en-US" sz="1400" dirty="0">
                <a:solidFill>
                  <a:srgbClr val="333333"/>
                </a:solidFill>
                <a:effectLst/>
                <a:latin typeface="Helvetica" panose="020B0604020202020204" pitchFamily="34" charset="0"/>
                <a:ea typeface="Calibri" panose="020F0502020204030204" pitchFamily="34" charset="0"/>
              </a:rPr>
              <a:t/>
            </a:r>
            <a:br>
              <a:rPr lang="en-US" sz="1400" dirty="0">
                <a:solidFill>
                  <a:srgbClr val="333333"/>
                </a:solidFill>
                <a:effectLst/>
                <a:latin typeface="Helvetica" panose="020B0604020202020204" pitchFamily="34" charset="0"/>
                <a:ea typeface="Calibri" panose="020F0502020204030204" pitchFamily="34" charset="0"/>
              </a:rPr>
            </a:br>
            <a:r>
              <a:rPr lang="en-US" sz="1400" dirty="0" err="1">
                <a:solidFill>
                  <a:srgbClr val="333333"/>
                </a:solidFill>
                <a:effectLst/>
                <a:latin typeface="Helvetica" panose="020B0604020202020204" pitchFamily="34" charset="0"/>
                <a:ea typeface="Calibri" panose="020F0502020204030204" pitchFamily="34" charset="0"/>
              </a:rPr>
              <a:t>Jurilovca</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Gura</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Portitei</a:t>
            </a:r>
            <a:r>
              <a:rPr lang="en-US" sz="1400" dirty="0">
                <a:solidFill>
                  <a:srgbClr val="333333"/>
                </a:solidFill>
                <a:effectLst/>
                <a:latin typeface="Helvetica" panose="020B0604020202020204" pitchFamily="34" charset="0"/>
                <a:ea typeface="Calibri" panose="020F0502020204030204" pitchFamily="34" charset="0"/>
              </a:rPr>
              <a:t/>
            </a:r>
            <a:br>
              <a:rPr lang="en-US" sz="1400" dirty="0">
                <a:solidFill>
                  <a:srgbClr val="333333"/>
                </a:solidFill>
                <a:effectLst/>
                <a:latin typeface="Helvetica" panose="020B0604020202020204" pitchFamily="34" charset="0"/>
                <a:ea typeface="Calibri" panose="020F0502020204030204" pitchFamily="34" charset="0"/>
              </a:rPr>
            </a:br>
            <a:r>
              <a:rPr lang="en-US" sz="1400" b="1" dirty="0" err="1">
                <a:solidFill>
                  <a:srgbClr val="333333"/>
                </a:solidFill>
                <a:effectLst/>
                <a:highlight>
                  <a:srgbClr val="FFFF00"/>
                </a:highlight>
                <a:latin typeface="Helvetica" panose="020B0604020202020204" pitchFamily="34" charset="0"/>
                <a:ea typeface="Calibri" panose="020F0502020204030204" pitchFamily="34" charset="0"/>
              </a:rPr>
              <a:t>Traseul</a:t>
            </a:r>
            <a:r>
              <a:rPr lang="en-US" sz="1400" b="1" dirty="0">
                <a:solidFill>
                  <a:srgbClr val="333333"/>
                </a:solidFill>
                <a:effectLst/>
                <a:highlight>
                  <a:srgbClr val="FFFF00"/>
                </a:highlight>
                <a:latin typeface="Helvetica" panose="020B0604020202020204" pitchFamily="34" charset="0"/>
                <a:ea typeface="Calibri" panose="020F0502020204030204" pitchFamily="34" charset="0"/>
              </a:rPr>
              <a:t> nr. 6</a:t>
            </a:r>
            <a:r>
              <a:rPr lang="en-US" sz="1400" dirty="0">
                <a:solidFill>
                  <a:srgbClr val="333333"/>
                </a:solidFill>
                <a:effectLst/>
                <a:latin typeface="Helvetica" panose="020B0604020202020204" pitchFamily="34" charset="0"/>
                <a:ea typeface="Calibri" panose="020F0502020204030204" pitchFamily="34" charset="0"/>
              </a:rPr>
              <a:t/>
            </a:r>
            <a:br>
              <a:rPr lang="en-US" sz="1400" dirty="0">
                <a:solidFill>
                  <a:srgbClr val="333333"/>
                </a:solidFill>
                <a:effectLst/>
                <a:latin typeface="Helvetica" panose="020B0604020202020204" pitchFamily="34" charset="0"/>
                <a:ea typeface="Calibri" panose="020F0502020204030204" pitchFamily="34" charset="0"/>
              </a:rPr>
            </a:br>
            <a:r>
              <a:rPr lang="en-US" sz="1400" dirty="0" err="1">
                <a:solidFill>
                  <a:srgbClr val="333333"/>
                </a:solidFill>
                <a:effectLst/>
                <a:latin typeface="Helvetica" panose="020B0604020202020204" pitchFamily="34" charset="0"/>
                <a:ea typeface="Calibri" panose="020F0502020204030204" pitchFamily="34" charset="0"/>
              </a:rPr>
              <a:t>Hotelul</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Lebada</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Dunarea</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Veche</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Canalul</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Eracle</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Girla</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Lopatna</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Canalul</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Lopatna</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Lacul</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Trei</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Iezere</a:t>
            </a:r>
            <a:r>
              <a:rPr lang="en-US" sz="1400" dirty="0">
                <a:solidFill>
                  <a:srgbClr val="333333"/>
                </a:solidFill>
                <a:effectLst/>
                <a:latin typeface="Helvetica" panose="020B0604020202020204" pitchFamily="34" charset="0"/>
                <a:ea typeface="Calibri" panose="020F0502020204030204" pitchFamily="34" charset="0"/>
              </a:rPr>
              <a:t/>
            </a:r>
            <a:br>
              <a:rPr lang="en-US" sz="1400" dirty="0">
                <a:solidFill>
                  <a:srgbClr val="333333"/>
                </a:solidFill>
                <a:effectLst/>
                <a:latin typeface="Helvetica" panose="020B0604020202020204" pitchFamily="34" charset="0"/>
                <a:ea typeface="Calibri" panose="020F0502020204030204" pitchFamily="34" charset="0"/>
              </a:rPr>
            </a:br>
            <a:r>
              <a:rPr lang="en-US" sz="1400" b="1" dirty="0" err="1">
                <a:solidFill>
                  <a:srgbClr val="333333"/>
                </a:solidFill>
                <a:effectLst/>
                <a:highlight>
                  <a:srgbClr val="FFFF00"/>
                </a:highlight>
                <a:latin typeface="Helvetica" panose="020B0604020202020204" pitchFamily="34" charset="0"/>
                <a:ea typeface="Calibri" panose="020F0502020204030204" pitchFamily="34" charset="0"/>
              </a:rPr>
              <a:t>Traseul</a:t>
            </a:r>
            <a:r>
              <a:rPr lang="en-US" sz="1400" b="1" dirty="0">
                <a:solidFill>
                  <a:srgbClr val="333333"/>
                </a:solidFill>
                <a:effectLst/>
                <a:highlight>
                  <a:srgbClr val="FFFF00"/>
                </a:highlight>
                <a:latin typeface="Helvetica" panose="020B0604020202020204" pitchFamily="34" charset="0"/>
                <a:ea typeface="Calibri" panose="020F0502020204030204" pitchFamily="34" charset="0"/>
              </a:rPr>
              <a:t> nr. 7</a:t>
            </a:r>
            <a:r>
              <a:rPr lang="en-US" sz="1400" dirty="0">
                <a:solidFill>
                  <a:srgbClr val="333333"/>
                </a:solidFill>
                <a:effectLst/>
                <a:latin typeface="Helvetica" panose="020B0604020202020204" pitchFamily="34" charset="0"/>
                <a:ea typeface="Calibri" panose="020F0502020204030204" pitchFamily="34" charset="0"/>
              </a:rPr>
              <a:t/>
            </a:r>
            <a:br>
              <a:rPr lang="en-US" sz="1400" dirty="0">
                <a:solidFill>
                  <a:srgbClr val="333333"/>
                </a:solidFill>
                <a:effectLst/>
                <a:latin typeface="Helvetica" panose="020B0604020202020204" pitchFamily="34" charset="0"/>
                <a:ea typeface="Calibri" panose="020F0502020204030204" pitchFamily="34" charset="0"/>
              </a:rPr>
            </a:br>
            <a:r>
              <a:rPr lang="en-US" sz="1400" dirty="0" err="1">
                <a:solidFill>
                  <a:srgbClr val="333333"/>
                </a:solidFill>
                <a:effectLst/>
                <a:latin typeface="Helvetica" panose="020B0604020202020204" pitchFamily="34" charset="0"/>
                <a:ea typeface="Calibri" panose="020F0502020204030204" pitchFamily="34" charset="0"/>
              </a:rPr>
              <a:t>Hotelul</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Lebada</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Dunarea</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Veche</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Canalul</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Magearu</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Dunarea</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Veche</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Bratul</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Sulina</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Hotelul</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Lebada</a:t>
            </a:r>
            <a:r>
              <a:rPr lang="en-US" sz="1400" dirty="0">
                <a:solidFill>
                  <a:srgbClr val="333333"/>
                </a:solidFill>
                <a:effectLst/>
                <a:latin typeface="Helvetica" panose="020B0604020202020204" pitchFamily="34" charset="0"/>
                <a:ea typeface="Calibri" panose="020F0502020204030204" pitchFamily="34" charset="0"/>
              </a:rPr>
              <a:t/>
            </a:r>
            <a:br>
              <a:rPr lang="en-US" sz="1400" dirty="0">
                <a:solidFill>
                  <a:srgbClr val="333333"/>
                </a:solidFill>
                <a:effectLst/>
                <a:latin typeface="Helvetica" panose="020B0604020202020204" pitchFamily="34" charset="0"/>
                <a:ea typeface="Calibri" panose="020F0502020204030204" pitchFamily="34" charset="0"/>
              </a:rPr>
            </a:br>
            <a:r>
              <a:rPr lang="en-US" sz="1400" b="1" dirty="0" err="1">
                <a:solidFill>
                  <a:srgbClr val="333333"/>
                </a:solidFill>
                <a:effectLst/>
                <a:highlight>
                  <a:srgbClr val="FFFF00"/>
                </a:highlight>
                <a:latin typeface="Helvetica" panose="020B0604020202020204" pitchFamily="34" charset="0"/>
                <a:ea typeface="Calibri" panose="020F0502020204030204" pitchFamily="34" charset="0"/>
              </a:rPr>
              <a:t>Traseul</a:t>
            </a:r>
            <a:r>
              <a:rPr lang="en-US" sz="1400" b="1" dirty="0">
                <a:solidFill>
                  <a:srgbClr val="333333"/>
                </a:solidFill>
                <a:effectLst/>
                <a:highlight>
                  <a:srgbClr val="FFFF00"/>
                </a:highlight>
                <a:latin typeface="Helvetica" panose="020B0604020202020204" pitchFamily="34" charset="0"/>
                <a:ea typeface="Calibri" panose="020F0502020204030204" pitchFamily="34" charset="0"/>
              </a:rPr>
              <a:t> nr. 8</a:t>
            </a:r>
            <a:r>
              <a:rPr lang="en-US" sz="1400" dirty="0">
                <a:solidFill>
                  <a:srgbClr val="333333"/>
                </a:solidFill>
                <a:effectLst/>
                <a:highlight>
                  <a:srgbClr val="FFFF00"/>
                </a:highlight>
                <a:latin typeface="Helvetica" panose="020B0604020202020204" pitchFamily="34" charset="0"/>
                <a:ea typeface="Calibri" panose="020F0502020204030204" pitchFamily="34" charset="0"/>
              </a:rPr>
              <a:t/>
            </a:r>
            <a:br>
              <a:rPr lang="en-US" sz="1400" dirty="0">
                <a:solidFill>
                  <a:srgbClr val="333333"/>
                </a:solidFill>
                <a:effectLst/>
                <a:highlight>
                  <a:srgbClr val="FFFF00"/>
                </a:highlight>
                <a:latin typeface="Helvetica" panose="020B0604020202020204" pitchFamily="34" charset="0"/>
                <a:ea typeface="Calibri" panose="020F0502020204030204" pitchFamily="34" charset="0"/>
              </a:rPr>
            </a:br>
            <a:r>
              <a:rPr lang="en-US" sz="1400" dirty="0" err="1">
                <a:solidFill>
                  <a:srgbClr val="333333"/>
                </a:solidFill>
                <a:effectLst/>
                <a:latin typeface="Helvetica" panose="020B0604020202020204" pitchFamily="34" charset="0"/>
                <a:ea typeface="Calibri" panose="020F0502020204030204" pitchFamily="34" charset="0"/>
              </a:rPr>
              <a:t>Traseul</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turistic</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Tulcea</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Chilia</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Veche</a:t>
            </a:r>
            <a:r>
              <a:rPr lang="en-US" sz="1400" dirty="0">
                <a:solidFill>
                  <a:srgbClr val="333333"/>
                </a:solidFill>
                <a:effectLst/>
                <a:latin typeface="Helvetica" panose="020B0604020202020204" pitchFamily="34" charset="0"/>
                <a:ea typeface="Calibri" panose="020F0502020204030204" pitchFamily="34" charset="0"/>
              </a:rPr>
              <a:t> pe </a:t>
            </a:r>
            <a:r>
              <a:rPr lang="en-US" sz="1400" dirty="0" err="1">
                <a:solidFill>
                  <a:srgbClr val="333333"/>
                </a:solidFill>
                <a:effectLst/>
                <a:latin typeface="Helvetica" panose="020B0604020202020204" pitchFamily="34" charset="0"/>
                <a:ea typeface="Calibri" panose="020F0502020204030204" pitchFamily="34" charset="0"/>
              </a:rPr>
              <a:t>ruta</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mun</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Tulcea</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canalele</a:t>
            </a:r>
            <a:r>
              <a:rPr lang="en-US" sz="1400" dirty="0">
                <a:solidFill>
                  <a:srgbClr val="333333"/>
                </a:solidFill>
                <a:effectLst/>
                <a:latin typeface="Helvetica" panose="020B0604020202020204" pitchFamily="34" charset="0"/>
                <a:ea typeface="Calibri" panose="020F0502020204030204" pitchFamily="34" charset="0"/>
              </a:rPr>
              <a:t>: Mila 36 – </a:t>
            </a:r>
            <a:r>
              <a:rPr lang="en-US" sz="1400" dirty="0" err="1">
                <a:solidFill>
                  <a:srgbClr val="333333"/>
                </a:solidFill>
                <a:effectLst/>
                <a:latin typeface="Helvetica" panose="020B0604020202020204" pitchFamily="34" charset="0"/>
                <a:ea typeface="Calibri" panose="020F0502020204030204" pitchFamily="34" charset="0"/>
              </a:rPr>
              <a:t>Sireasa</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Sontea</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Razboinita</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Stipoc</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Pardina</a:t>
            </a:r>
            <a:r>
              <a:rPr lang="en-US" sz="1400" dirty="0">
                <a:solidFill>
                  <a:srgbClr val="333333"/>
                </a:solidFill>
                <a:effectLst/>
                <a:latin typeface="Helvetica" panose="020B0604020202020204" pitchFamily="34" charset="0"/>
                <a:ea typeface="Calibri" panose="020F0502020204030204" pitchFamily="34" charset="0"/>
              </a:rPr>
              <a:t> - loc. </a:t>
            </a:r>
            <a:r>
              <a:rPr lang="en-US" sz="1400" dirty="0" err="1">
                <a:solidFill>
                  <a:srgbClr val="333333"/>
                </a:solidFill>
                <a:effectLst/>
                <a:latin typeface="Helvetica" panose="020B0604020202020204" pitchFamily="34" charset="0"/>
                <a:ea typeface="Calibri" panose="020F0502020204030204" pitchFamily="34" charset="0"/>
              </a:rPr>
              <a:t>Chilia</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Veche</a:t>
            </a:r>
            <a:endParaRPr lang="en-US" sz="1400" dirty="0">
              <a:solidFill>
                <a:srgbClr val="333333"/>
              </a:solidFill>
              <a:effectLst/>
              <a:latin typeface="Helvetica" panose="020B0604020202020204" pitchFamily="34" charset="0"/>
              <a:ea typeface="Calibri" panose="020F0502020204030204" pitchFamily="34" charset="0"/>
            </a:endParaRPr>
          </a:p>
          <a:p>
            <a:r>
              <a:rPr lang="en-US" sz="1400" b="1" dirty="0" err="1">
                <a:solidFill>
                  <a:srgbClr val="333333"/>
                </a:solidFill>
                <a:effectLst/>
                <a:highlight>
                  <a:srgbClr val="FFFF00"/>
                </a:highlight>
                <a:latin typeface="Helvetica" panose="020B0604020202020204" pitchFamily="34" charset="0"/>
                <a:ea typeface="Calibri" panose="020F0502020204030204" pitchFamily="34" charset="0"/>
              </a:rPr>
              <a:t>Traseul</a:t>
            </a:r>
            <a:r>
              <a:rPr lang="en-US" sz="1400" b="1" dirty="0">
                <a:solidFill>
                  <a:srgbClr val="333333"/>
                </a:solidFill>
                <a:effectLst/>
                <a:highlight>
                  <a:srgbClr val="FFFF00"/>
                </a:highlight>
                <a:latin typeface="Helvetica" panose="020B0604020202020204" pitchFamily="34" charset="0"/>
                <a:ea typeface="Calibri" panose="020F0502020204030204" pitchFamily="34" charset="0"/>
              </a:rPr>
              <a:t> nr. 9</a:t>
            </a:r>
            <a:r>
              <a:rPr lang="en-US" sz="1400" dirty="0">
                <a:solidFill>
                  <a:srgbClr val="333333"/>
                </a:solidFill>
                <a:effectLst/>
                <a:latin typeface="Helvetica" panose="020B0604020202020204" pitchFamily="34" charset="0"/>
                <a:ea typeface="Calibri" panose="020F0502020204030204" pitchFamily="34" charset="0"/>
              </a:rPr>
              <a:t/>
            </a:r>
            <a:br>
              <a:rPr lang="en-US" sz="1400" dirty="0">
                <a:solidFill>
                  <a:srgbClr val="333333"/>
                </a:solidFill>
                <a:effectLst/>
                <a:latin typeface="Helvetica" panose="020B0604020202020204" pitchFamily="34" charset="0"/>
                <a:ea typeface="Calibri" panose="020F0502020204030204" pitchFamily="34" charset="0"/>
              </a:rPr>
            </a:br>
            <a:r>
              <a:rPr lang="en-US" sz="1400" dirty="0">
                <a:solidFill>
                  <a:srgbClr val="333333"/>
                </a:solidFill>
                <a:effectLst/>
                <a:latin typeface="Helvetica" panose="020B0604020202020204" pitchFamily="34" charset="0"/>
                <a:ea typeface="Calibri" panose="020F0502020204030204" pitchFamily="34" charset="0"/>
              </a:rPr>
              <a:t>Tur </a:t>
            </a:r>
            <a:r>
              <a:rPr lang="en-US" sz="1400" dirty="0" err="1">
                <a:solidFill>
                  <a:srgbClr val="333333"/>
                </a:solidFill>
                <a:effectLst/>
                <a:latin typeface="Helvetica" panose="020B0604020202020204" pitchFamily="34" charset="0"/>
                <a:ea typeface="Calibri" panose="020F0502020204030204" pitchFamily="34" charset="0"/>
              </a:rPr>
              <a:t>Chilia</a:t>
            </a:r>
            <a:r>
              <a:rPr lang="en-US" sz="1400" dirty="0">
                <a:solidFill>
                  <a:srgbClr val="333333"/>
                </a:solidFill>
                <a:effectLst/>
                <a:latin typeface="Helvetica" panose="020B0604020202020204" pitchFamily="34" charset="0"/>
                <a:ea typeface="Calibri" panose="020F0502020204030204" pitchFamily="34" charset="0"/>
              </a:rPr>
              <a:t> pe </a:t>
            </a:r>
            <a:r>
              <a:rPr lang="en-US" sz="1400" dirty="0" err="1">
                <a:solidFill>
                  <a:srgbClr val="333333"/>
                </a:solidFill>
                <a:effectLst/>
                <a:latin typeface="Helvetica" panose="020B0604020202020204" pitchFamily="34" charset="0"/>
                <a:ea typeface="Calibri" panose="020F0502020204030204" pitchFamily="34" charset="0"/>
              </a:rPr>
              <a:t>ruta</a:t>
            </a:r>
            <a:r>
              <a:rPr lang="en-US" sz="1400" dirty="0">
                <a:solidFill>
                  <a:srgbClr val="333333"/>
                </a:solidFill>
                <a:effectLst/>
                <a:latin typeface="Helvetica" panose="020B0604020202020204" pitchFamily="34" charset="0"/>
                <a:ea typeface="Calibri" panose="020F0502020204030204" pitchFamily="34" charset="0"/>
              </a:rPr>
              <a:t>: loc. </a:t>
            </a:r>
            <a:r>
              <a:rPr lang="en-US" sz="1400" dirty="0" err="1">
                <a:solidFill>
                  <a:srgbClr val="333333"/>
                </a:solidFill>
                <a:effectLst/>
                <a:latin typeface="Helvetica" panose="020B0604020202020204" pitchFamily="34" charset="0"/>
                <a:ea typeface="Calibri" panose="020F0502020204030204" pitchFamily="34" charset="0"/>
              </a:rPr>
              <a:t>Chilia</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Veche</a:t>
            </a:r>
            <a:r>
              <a:rPr lang="en-US" sz="1400" dirty="0">
                <a:solidFill>
                  <a:srgbClr val="333333"/>
                </a:solidFill>
                <a:effectLst/>
                <a:latin typeface="Helvetica" panose="020B0604020202020204" pitchFamily="34" charset="0"/>
                <a:ea typeface="Calibri" panose="020F0502020204030204" pitchFamily="34" charset="0"/>
              </a:rPr>
              <a:t> - brat </a:t>
            </a:r>
            <a:r>
              <a:rPr lang="en-US" sz="1400" dirty="0" err="1">
                <a:solidFill>
                  <a:srgbClr val="333333"/>
                </a:solidFill>
                <a:effectLst/>
                <a:latin typeface="Helvetica" panose="020B0604020202020204" pitchFamily="34" charset="0"/>
                <a:ea typeface="Calibri" panose="020F0502020204030204" pitchFamily="34" charset="0"/>
              </a:rPr>
              <a:t>Chilia</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bratul</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Babina</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bratul</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Cernovca</a:t>
            </a:r>
            <a:r>
              <a:rPr lang="en-US" sz="1400" dirty="0">
                <a:solidFill>
                  <a:srgbClr val="333333"/>
                </a:solidFill>
                <a:effectLst/>
                <a:latin typeface="Helvetica" panose="020B0604020202020204" pitchFamily="34" charset="0"/>
                <a:ea typeface="Calibri" panose="020F0502020204030204" pitchFamily="34" charset="0"/>
              </a:rPr>
              <a:t> - canal </a:t>
            </a:r>
            <a:r>
              <a:rPr lang="en-US" sz="1400" dirty="0" err="1">
                <a:solidFill>
                  <a:srgbClr val="333333"/>
                </a:solidFill>
                <a:effectLst/>
                <a:latin typeface="Helvetica" panose="020B0604020202020204" pitchFamily="34" charset="0"/>
                <a:ea typeface="Calibri" panose="020F0502020204030204" pitchFamily="34" charset="0"/>
              </a:rPr>
              <a:t>Sulimanca</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Lacul</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Merheiu</a:t>
            </a:r>
            <a:r>
              <a:rPr lang="en-US" sz="1400" dirty="0">
                <a:solidFill>
                  <a:srgbClr val="333333"/>
                </a:solidFill>
                <a:effectLst/>
                <a:latin typeface="Helvetica" panose="020B0604020202020204" pitchFamily="34" charset="0"/>
                <a:ea typeface="Calibri" panose="020F0502020204030204" pitchFamily="34" charset="0"/>
              </a:rPr>
              <a:t> Mic - </a:t>
            </a:r>
            <a:r>
              <a:rPr lang="en-US" sz="1400" dirty="0" err="1">
                <a:solidFill>
                  <a:srgbClr val="333333"/>
                </a:solidFill>
                <a:effectLst/>
                <a:latin typeface="Helvetica" panose="020B0604020202020204" pitchFamily="34" charset="0"/>
                <a:ea typeface="Calibri" panose="020F0502020204030204" pitchFamily="34" charset="0"/>
              </a:rPr>
              <a:t>Lacul</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Merhei</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Lacul</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Matita</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Lacul</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Babina</a:t>
            </a:r>
            <a:r>
              <a:rPr lang="en-US" sz="1400" dirty="0">
                <a:solidFill>
                  <a:srgbClr val="333333"/>
                </a:solidFill>
                <a:effectLst/>
                <a:latin typeface="Helvetica" panose="020B0604020202020204" pitchFamily="34" charset="0"/>
                <a:ea typeface="Calibri" panose="020F0502020204030204" pitchFamily="34" charset="0"/>
              </a:rPr>
              <a:t> - canal </a:t>
            </a:r>
            <a:r>
              <a:rPr lang="en-US" sz="1400" dirty="0" err="1">
                <a:solidFill>
                  <a:srgbClr val="333333"/>
                </a:solidFill>
                <a:effectLst/>
                <a:latin typeface="Helvetica" panose="020B0604020202020204" pitchFamily="34" charset="0"/>
                <a:ea typeface="Calibri" panose="020F0502020204030204" pitchFamily="34" charset="0"/>
              </a:rPr>
              <a:t>Radacinoasele</a:t>
            </a:r>
            <a:r>
              <a:rPr lang="en-US" sz="1400" dirty="0">
                <a:solidFill>
                  <a:srgbClr val="333333"/>
                </a:solidFill>
                <a:effectLst/>
                <a:latin typeface="Helvetica" panose="020B0604020202020204" pitchFamily="34" charset="0"/>
                <a:ea typeface="Calibri" panose="020F0502020204030204" pitchFamily="34" charset="0"/>
              </a:rPr>
              <a:t> -canal </a:t>
            </a:r>
            <a:r>
              <a:rPr lang="en-US" sz="1400" dirty="0" err="1">
                <a:solidFill>
                  <a:srgbClr val="333333"/>
                </a:solidFill>
                <a:effectLst/>
                <a:latin typeface="Helvetica" panose="020B0604020202020204" pitchFamily="34" charset="0"/>
                <a:ea typeface="Calibri" panose="020F0502020204030204" pitchFamily="34" charset="0"/>
              </a:rPr>
              <a:t>Pardina</a:t>
            </a:r>
            <a:r>
              <a:rPr lang="en-US" sz="1400" dirty="0">
                <a:solidFill>
                  <a:srgbClr val="333333"/>
                </a:solidFill>
                <a:effectLst/>
                <a:latin typeface="Helvetica" panose="020B0604020202020204" pitchFamily="34" charset="0"/>
                <a:ea typeface="Calibri" panose="020F0502020204030204" pitchFamily="34" charset="0"/>
              </a:rPr>
              <a:t> -loc. </a:t>
            </a:r>
            <a:r>
              <a:rPr lang="en-US" sz="1400" dirty="0" err="1">
                <a:solidFill>
                  <a:srgbClr val="333333"/>
                </a:solidFill>
                <a:effectLst/>
                <a:latin typeface="Helvetica" panose="020B0604020202020204" pitchFamily="34" charset="0"/>
                <a:ea typeface="Calibri" panose="020F0502020204030204" pitchFamily="34" charset="0"/>
              </a:rPr>
              <a:t>Chilia</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Veche</a:t>
            </a:r>
            <a:r>
              <a:rPr lang="en-US" sz="1400" dirty="0">
                <a:solidFill>
                  <a:srgbClr val="333333"/>
                </a:solidFill>
                <a:effectLst/>
                <a:latin typeface="Helvetica" panose="020B0604020202020204" pitchFamily="34" charset="0"/>
                <a:ea typeface="Calibri" panose="020F0502020204030204" pitchFamily="34" charset="0"/>
              </a:rPr>
              <a:t/>
            </a:r>
            <a:br>
              <a:rPr lang="en-US" sz="1400" dirty="0">
                <a:solidFill>
                  <a:srgbClr val="333333"/>
                </a:solidFill>
                <a:effectLst/>
                <a:latin typeface="Helvetica" panose="020B0604020202020204" pitchFamily="34" charset="0"/>
                <a:ea typeface="Calibri" panose="020F0502020204030204" pitchFamily="34" charset="0"/>
              </a:rPr>
            </a:br>
            <a:r>
              <a:rPr lang="en-US" sz="1400" b="1" dirty="0" err="1">
                <a:solidFill>
                  <a:srgbClr val="333333"/>
                </a:solidFill>
                <a:effectLst/>
                <a:highlight>
                  <a:srgbClr val="FFFF00"/>
                </a:highlight>
                <a:latin typeface="Helvetica" panose="020B0604020202020204" pitchFamily="34" charset="0"/>
                <a:ea typeface="Calibri" panose="020F0502020204030204" pitchFamily="34" charset="0"/>
              </a:rPr>
              <a:t>Traseul</a:t>
            </a:r>
            <a:r>
              <a:rPr lang="en-US" sz="1400" b="1" dirty="0">
                <a:solidFill>
                  <a:srgbClr val="333333"/>
                </a:solidFill>
                <a:effectLst/>
                <a:highlight>
                  <a:srgbClr val="FFFF00"/>
                </a:highlight>
                <a:latin typeface="Helvetica" panose="020B0604020202020204" pitchFamily="34" charset="0"/>
                <a:ea typeface="Calibri" panose="020F0502020204030204" pitchFamily="34" charset="0"/>
              </a:rPr>
              <a:t> nr. 10</a:t>
            </a:r>
            <a:r>
              <a:rPr lang="en-US" sz="1400" dirty="0">
                <a:solidFill>
                  <a:srgbClr val="333333"/>
                </a:solidFill>
                <a:effectLst/>
                <a:latin typeface="Helvetica" panose="020B0604020202020204" pitchFamily="34" charset="0"/>
                <a:ea typeface="Calibri" panose="020F0502020204030204" pitchFamily="34" charset="0"/>
              </a:rPr>
              <a:t/>
            </a:r>
            <a:br>
              <a:rPr lang="en-US" sz="1400" dirty="0">
                <a:solidFill>
                  <a:srgbClr val="333333"/>
                </a:solidFill>
                <a:effectLst/>
                <a:latin typeface="Helvetica" panose="020B0604020202020204" pitchFamily="34" charset="0"/>
                <a:ea typeface="Calibri" panose="020F0502020204030204" pitchFamily="34" charset="0"/>
              </a:rPr>
            </a:br>
            <a:r>
              <a:rPr lang="en-US" sz="1400" dirty="0">
                <a:solidFill>
                  <a:srgbClr val="333333"/>
                </a:solidFill>
                <a:effectLst/>
                <a:latin typeface="Helvetica" panose="020B0604020202020204" pitchFamily="34" charset="0"/>
                <a:ea typeface="Calibri" panose="020F0502020204030204" pitchFamily="34" charset="0"/>
              </a:rPr>
              <a:t>Tur Sf. Gheorghe pe </a:t>
            </a:r>
            <a:r>
              <a:rPr lang="en-US" sz="1400" dirty="0" err="1">
                <a:solidFill>
                  <a:srgbClr val="333333"/>
                </a:solidFill>
                <a:effectLst/>
                <a:latin typeface="Helvetica" panose="020B0604020202020204" pitchFamily="34" charset="0"/>
                <a:ea typeface="Calibri" panose="020F0502020204030204" pitchFamily="34" charset="0"/>
              </a:rPr>
              <a:t>ruta</a:t>
            </a:r>
            <a:r>
              <a:rPr lang="en-US" sz="1400" dirty="0">
                <a:solidFill>
                  <a:srgbClr val="333333"/>
                </a:solidFill>
                <a:effectLst/>
                <a:latin typeface="Helvetica" panose="020B0604020202020204" pitchFamily="34" charset="0"/>
                <a:ea typeface="Calibri" panose="020F0502020204030204" pitchFamily="34" charset="0"/>
              </a:rPr>
              <a:t>: loc. Sf. Gheorghe -</a:t>
            </a:r>
            <a:r>
              <a:rPr lang="en-US" sz="1400" dirty="0" err="1">
                <a:solidFill>
                  <a:srgbClr val="333333"/>
                </a:solidFill>
                <a:effectLst/>
                <a:latin typeface="Helvetica" panose="020B0604020202020204" pitchFamily="34" charset="0"/>
                <a:ea typeface="Calibri" panose="020F0502020204030204" pitchFamily="34" charset="0"/>
              </a:rPr>
              <a:t>canalele</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Zaton</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Buhaz</a:t>
            </a:r>
            <a:r>
              <a:rPr lang="en-US" sz="1400" dirty="0">
                <a:solidFill>
                  <a:srgbClr val="333333"/>
                </a:solidFill>
                <a:effectLst/>
                <a:latin typeface="Helvetica" panose="020B0604020202020204" pitchFamily="34" charset="0"/>
                <a:ea typeface="Calibri" panose="020F0502020204030204" pitchFamily="34" charset="0"/>
              </a:rPr>
              <a:t> – Palade –</a:t>
            </a:r>
            <a:r>
              <a:rPr lang="en-US" sz="1400" dirty="0" err="1">
                <a:solidFill>
                  <a:srgbClr val="333333"/>
                </a:solidFill>
                <a:effectLst/>
                <a:latin typeface="Helvetica" panose="020B0604020202020204" pitchFamily="34" charset="0"/>
                <a:ea typeface="Calibri" panose="020F0502020204030204" pitchFamily="34" charset="0"/>
              </a:rPr>
              <a:t>Crasnicol</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bratul</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Sf.Gheorghe</a:t>
            </a:r>
            <a:r>
              <a:rPr lang="en-US" sz="1400" dirty="0">
                <a:solidFill>
                  <a:srgbClr val="333333"/>
                </a:solidFill>
                <a:effectLst/>
                <a:latin typeface="Helvetica" panose="020B0604020202020204" pitchFamily="34" charset="0"/>
                <a:ea typeface="Calibri" panose="020F0502020204030204" pitchFamily="34" charset="0"/>
              </a:rPr>
              <a:t> - loc. Sf. Gheorghe</a:t>
            </a:r>
            <a:br>
              <a:rPr lang="en-US" sz="1400" dirty="0">
                <a:solidFill>
                  <a:srgbClr val="333333"/>
                </a:solidFill>
                <a:effectLst/>
                <a:latin typeface="Helvetica" panose="020B0604020202020204" pitchFamily="34" charset="0"/>
                <a:ea typeface="Calibri" panose="020F0502020204030204" pitchFamily="34" charset="0"/>
              </a:rPr>
            </a:br>
            <a:r>
              <a:rPr lang="en-US" sz="1400" dirty="0">
                <a:solidFill>
                  <a:srgbClr val="333333"/>
                </a:solidFill>
                <a:effectLst/>
                <a:latin typeface="Helvetica" panose="020B0604020202020204" pitchFamily="34" charset="0"/>
                <a:ea typeface="Calibri" panose="020F0502020204030204" pitchFamily="34" charset="0"/>
              </a:rPr>
              <a:t/>
            </a:r>
            <a:br>
              <a:rPr lang="en-US" sz="1400" dirty="0">
                <a:solidFill>
                  <a:srgbClr val="333333"/>
                </a:solidFill>
                <a:effectLst/>
                <a:latin typeface="Helvetica" panose="020B0604020202020204" pitchFamily="34" charset="0"/>
                <a:ea typeface="Calibri" panose="020F0502020204030204" pitchFamily="34" charset="0"/>
              </a:rPr>
            </a:br>
            <a:r>
              <a:rPr lang="en-US" sz="1400" dirty="0">
                <a:solidFill>
                  <a:srgbClr val="333333"/>
                </a:solidFill>
                <a:effectLst/>
                <a:latin typeface="Helvetica" panose="020B0604020202020204" pitchFamily="34" charset="0"/>
                <a:ea typeface="Calibri" panose="020F0502020204030204" pitchFamily="34" charset="0"/>
              </a:rPr>
              <a:t/>
            </a:r>
            <a:br>
              <a:rPr lang="en-US" sz="1400" dirty="0">
                <a:solidFill>
                  <a:srgbClr val="333333"/>
                </a:solidFill>
                <a:effectLst/>
                <a:latin typeface="Helvetica" panose="020B0604020202020204" pitchFamily="34" charset="0"/>
                <a:ea typeface="Calibri" panose="020F0502020204030204" pitchFamily="34" charset="0"/>
              </a:rPr>
            </a:br>
            <a:endParaRPr lang="ro-RO" sz="1400" dirty="0"/>
          </a:p>
        </p:txBody>
      </p:sp>
    </p:spTree>
    <p:extLst>
      <p:ext uri="{BB962C8B-B14F-4D97-AF65-F5344CB8AC3E}">
        <p14:creationId xmlns:p14="http://schemas.microsoft.com/office/powerpoint/2010/main" val="135686117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B741C3E0-7991-4698-4B34-892AFE0E76A3}"/>
              </a:ext>
            </a:extLst>
          </p:cNvPr>
          <p:cNvSpPr>
            <a:spLocks noGrp="1"/>
          </p:cNvSpPr>
          <p:nvPr>
            <p:ph idx="1"/>
          </p:nvPr>
        </p:nvSpPr>
        <p:spPr>
          <a:xfrm>
            <a:off x="6733310" y="5665499"/>
            <a:ext cx="5458690" cy="582902"/>
          </a:xfrm>
        </p:spPr>
        <p:txBody>
          <a:bodyPr>
            <a:noAutofit/>
          </a:bodyPr>
          <a:lstStyle/>
          <a:p>
            <a:pPr marL="0" indent="0" algn="r">
              <a:buNone/>
            </a:pPr>
            <a:r>
              <a:rPr lang="en-US" sz="3200" dirty="0">
                <a:latin typeface="Algerian" panose="04020705040A02060702" pitchFamily="82" charset="0"/>
              </a:rPr>
              <a:t>Thank you for your attention!</a:t>
            </a:r>
          </a:p>
        </p:txBody>
      </p:sp>
      <p:pic>
        <p:nvPicPr>
          <p:cNvPr id="4" name="Picture 11">
            <a:extLst>
              <a:ext uri="{FF2B5EF4-FFF2-40B4-BE49-F238E27FC236}">
                <a16:creationId xmlns:a16="http://schemas.microsoft.com/office/drawing/2014/main" xmlns="" id="{E7257A89-17AB-6AC9-728A-5E9F859215DE}"/>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20629" y="0"/>
            <a:ext cx="7385516" cy="73667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58865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harta trasee in delta dunarii">
            <a:hlinkClick r:id="rId2"/>
            <a:extLst>
              <a:ext uri="{FF2B5EF4-FFF2-40B4-BE49-F238E27FC236}">
                <a16:creationId xmlns:a16="http://schemas.microsoft.com/office/drawing/2014/main" xmlns="" id="{C16BE817-5731-4E44-A985-ED9465C8C627}"/>
              </a:ext>
            </a:extLst>
          </p:cNvPr>
          <p:cNvPicPr/>
          <p:nvPr/>
        </p:nvPicPr>
        <p:blipFill>
          <a:blip r:embed="rId3">
            <a:extLst>
              <a:ext uri="{28A0092B-C50C-407E-A947-70E740481C1C}">
                <a14:useLocalDpi xmlns:a14="http://schemas.microsoft.com/office/drawing/2010/main"/>
              </a:ext>
            </a:extLst>
          </a:blip>
          <a:srcRect/>
          <a:stretch>
            <a:fillRect/>
          </a:stretch>
        </p:blipFill>
        <p:spPr bwMode="auto">
          <a:xfrm>
            <a:off x="7980219" y="203198"/>
            <a:ext cx="3897746" cy="3225801"/>
          </a:xfrm>
          <a:prstGeom prst="rect">
            <a:avLst/>
          </a:prstGeom>
          <a:noFill/>
          <a:ln>
            <a:noFill/>
          </a:ln>
        </p:spPr>
      </p:pic>
      <p:sp>
        <p:nvSpPr>
          <p:cNvPr id="13" name="TextBox 12">
            <a:extLst>
              <a:ext uri="{FF2B5EF4-FFF2-40B4-BE49-F238E27FC236}">
                <a16:creationId xmlns:a16="http://schemas.microsoft.com/office/drawing/2014/main" xmlns="" id="{6164FDCC-E8BC-4F81-A542-14EF97C200E2}"/>
              </a:ext>
            </a:extLst>
          </p:cNvPr>
          <p:cNvSpPr txBox="1"/>
          <p:nvPr/>
        </p:nvSpPr>
        <p:spPr>
          <a:xfrm>
            <a:off x="0" y="0"/>
            <a:ext cx="7980219" cy="6124754"/>
          </a:xfrm>
          <a:prstGeom prst="rect">
            <a:avLst/>
          </a:prstGeom>
          <a:noFill/>
        </p:spPr>
        <p:txBody>
          <a:bodyPr wrap="square">
            <a:spAutoFit/>
          </a:bodyPr>
          <a:lstStyle/>
          <a:p>
            <a:pPr>
              <a:spcAft>
                <a:spcPts val="800"/>
              </a:spcAft>
            </a:pPr>
            <a:r>
              <a:rPr lang="en-US" sz="1400" b="1" dirty="0" err="1">
                <a:solidFill>
                  <a:srgbClr val="333333"/>
                </a:solidFill>
                <a:effectLst/>
                <a:highlight>
                  <a:srgbClr val="FFFF00"/>
                </a:highlight>
                <a:latin typeface="Helvetica" panose="020B0604020202020204" pitchFamily="34" charset="0"/>
                <a:ea typeface="Calibri" panose="020F0502020204030204" pitchFamily="34" charset="0"/>
              </a:rPr>
              <a:t>Traseul</a:t>
            </a:r>
            <a:r>
              <a:rPr lang="en-US" sz="1400" b="1" dirty="0">
                <a:solidFill>
                  <a:srgbClr val="333333"/>
                </a:solidFill>
                <a:effectLst/>
                <a:highlight>
                  <a:srgbClr val="FFFF00"/>
                </a:highlight>
                <a:latin typeface="Helvetica" panose="020B0604020202020204" pitchFamily="34" charset="0"/>
                <a:ea typeface="Calibri" panose="020F0502020204030204" pitchFamily="34" charset="0"/>
              </a:rPr>
              <a:t> nr. 11</a:t>
            </a:r>
            <a:r>
              <a:rPr lang="en-US" sz="1400" dirty="0">
                <a:solidFill>
                  <a:srgbClr val="333333"/>
                </a:solidFill>
                <a:effectLst/>
                <a:latin typeface="Helvetica" panose="020B0604020202020204" pitchFamily="34" charset="0"/>
                <a:ea typeface="Calibri" panose="020F0502020204030204" pitchFamily="34" charset="0"/>
              </a:rPr>
              <a:t/>
            </a:r>
            <a:br>
              <a:rPr lang="en-US" sz="1400" dirty="0">
                <a:solidFill>
                  <a:srgbClr val="333333"/>
                </a:solidFill>
                <a:effectLst/>
                <a:latin typeface="Helvetica" panose="020B0604020202020204" pitchFamily="34" charset="0"/>
                <a:ea typeface="Calibri" panose="020F0502020204030204" pitchFamily="34" charset="0"/>
              </a:rPr>
            </a:br>
            <a:r>
              <a:rPr lang="en-US" sz="1400" dirty="0" err="1">
                <a:solidFill>
                  <a:srgbClr val="333333"/>
                </a:solidFill>
                <a:effectLst/>
                <a:latin typeface="Helvetica" panose="020B0604020202020204" pitchFamily="34" charset="0"/>
                <a:ea typeface="Calibri" panose="020F0502020204030204" pitchFamily="34" charset="0"/>
              </a:rPr>
              <a:t>Traseul</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turistic</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Sulina</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Periprava</a:t>
            </a:r>
            <a:r>
              <a:rPr lang="en-US" sz="1400" dirty="0">
                <a:solidFill>
                  <a:srgbClr val="333333"/>
                </a:solidFill>
                <a:effectLst/>
                <a:latin typeface="Helvetica" panose="020B0604020202020204" pitchFamily="34" charset="0"/>
                <a:ea typeface="Calibri" panose="020F0502020204030204" pitchFamily="34" charset="0"/>
              </a:rPr>
              <a:t>, pe </a:t>
            </a:r>
            <a:r>
              <a:rPr lang="en-US" sz="1400" dirty="0" err="1">
                <a:solidFill>
                  <a:srgbClr val="333333"/>
                </a:solidFill>
                <a:effectLst/>
                <a:latin typeface="Helvetica" panose="020B0604020202020204" pitchFamily="34" charset="0"/>
                <a:ea typeface="Calibri" panose="020F0502020204030204" pitchFamily="34" charset="0"/>
              </a:rPr>
              <a:t>ruta</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Sulina</a:t>
            </a:r>
            <a:r>
              <a:rPr lang="en-US" sz="1400" dirty="0">
                <a:solidFill>
                  <a:srgbClr val="333333"/>
                </a:solidFill>
                <a:effectLst/>
                <a:latin typeface="Helvetica" panose="020B0604020202020204" pitchFamily="34" charset="0"/>
                <a:ea typeface="Calibri" panose="020F0502020204030204" pitchFamily="34" charset="0"/>
              </a:rPr>
              <a:t> - can. Cardon - can. </a:t>
            </a:r>
            <a:r>
              <a:rPr lang="en-US" sz="1400" dirty="0" err="1">
                <a:solidFill>
                  <a:srgbClr val="333333"/>
                </a:solidFill>
                <a:effectLst/>
                <a:latin typeface="Helvetica" panose="020B0604020202020204" pitchFamily="34" charset="0"/>
                <a:ea typeface="Calibri" panose="020F0502020204030204" pitchFamily="34" charset="0"/>
              </a:rPr>
              <a:t>Sfistofca</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Periprava</a:t>
            </a:r>
            <a:r>
              <a:rPr lang="en-US" sz="1400" dirty="0">
                <a:solidFill>
                  <a:srgbClr val="333333"/>
                </a:solidFill>
                <a:effectLst/>
                <a:latin typeface="Helvetica" panose="020B0604020202020204" pitchFamily="34" charset="0"/>
                <a:ea typeface="Calibri" panose="020F0502020204030204" pitchFamily="34" charset="0"/>
              </a:rPr>
              <a:t/>
            </a:r>
            <a:br>
              <a:rPr lang="en-US" sz="1400" dirty="0">
                <a:solidFill>
                  <a:srgbClr val="333333"/>
                </a:solidFill>
                <a:effectLst/>
                <a:latin typeface="Helvetica" panose="020B0604020202020204" pitchFamily="34" charset="0"/>
                <a:ea typeface="Calibri" panose="020F0502020204030204" pitchFamily="34" charset="0"/>
              </a:rPr>
            </a:br>
            <a:r>
              <a:rPr lang="en-US" sz="1400" b="1" dirty="0" err="1">
                <a:solidFill>
                  <a:srgbClr val="333333"/>
                </a:solidFill>
                <a:effectLst/>
                <a:highlight>
                  <a:srgbClr val="FFFF00"/>
                </a:highlight>
                <a:latin typeface="Helvetica" panose="020B0604020202020204" pitchFamily="34" charset="0"/>
                <a:ea typeface="Calibri" panose="020F0502020204030204" pitchFamily="34" charset="0"/>
              </a:rPr>
              <a:t>Traseul</a:t>
            </a:r>
            <a:r>
              <a:rPr lang="en-US" sz="1400" b="1" dirty="0">
                <a:solidFill>
                  <a:srgbClr val="333333"/>
                </a:solidFill>
                <a:effectLst/>
                <a:highlight>
                  <a:srgbClr val="FFFF00"/>
                </a:highlight>
                <a:latin typeface="Helvetica" panose="020B0604020202020204" pitchFamily="34" charset="0"/>
                <a:ea typeface="Calibri" panose="020F0502020204030204" pitchFamily="34" charset="0"/>
              </a:rPr>
              <a:t> nr. 12</a:t>
            </a:r>
            <a:r>
              <a:rPr lang="en-US" sz="1400" dirty="0">
                <a:solidFill>
                  <a:srgbClr val="333333"/>
                </a:solidFill>
                <a:effectLst/>
                <a:latin typeface="Helvetica" panose="020B0604020202020204" pitchFamily="34" charset="0"/>
                <a:ea typeface="Calibri" panose="020F0502020204030204" pitchFamily="34" charset="0"/>
              </a:rPr>
              <a:t/>
            </a:r>
            <a:br>
              <a:rPr lang="en-US" sz="1400" dirty="0">
                <a:solidFill>
                  <a:srgbClr val="333333"/>
                </a:solidFill>
                <a:effectLst/>
                <a:latin typeface="Helvetica" panose="020B0604020202020204" pitchFamily="34" charset="0"/>
                <a:ea typeface="Calibri" panose="020F0502020204030204" pitchFamily="34" charset="0"/>
              </a:rPr>
            </a:br>
            <a:r>
              <a:rPr lang="en-US" sz="1400" dirty="0" err="1">
                <a:solidFill>
                  <a:srgbClr val="333333"/>
                </a:solidFill>
                <a:effectLst/>
                <a:latin typeface="Helvetica" panose="020B0604020202020204" pitchFamily="34" charset="0"/>
                <a:ea typeface="Calibri" panose="020F0502020204030204" pitchFamily="34" charset="0"/>
              </a:rPr>
              <a:t>Traseul</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turistic</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Sulina</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Periprava</a:t>
            </a:r>
            <a:r>
              <a:rPr lang="en-US" sz="1400" dirty="0">
                <a:solidFill>
                  <a:srgbClr val="333333"/>
                </a:solidFill>
                <a:effectLst/>
                <a:latin typeface="Helvetica" panose="020B0604020202020204" pitchFamily="34" charset="0"/>
                <a:ea typeface="Calibri" panose="020F0502020204030204" pitchFamily="34" charset="0"/>
              </a:rPr>
              <a:t>, pe </a:t>
            </a:r>
            <a:r>
              <a:rPr lang="en-US" sz="1400" dirty="0" err="1">
                <a:solidFill>
                  <a:srgbClr val="333333"/>
                </a:solidFill>
                <a:effectLst/>
                <a:latin typeface="Helvetica" panose="020B0604020202020204" pitchFamily="34" charset="0"/>
                <a:ea typeface="Calibri" panose="020F0502020204030204" pitchFamily="34" charset="0"/>
              </a:rPr>
              <a:t>ruta</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Sulina</a:t>
            </a:r>
            <a:r>
              <a:rPr lang="en-US" sz="1400" dirty="0">
                <a:solidFill>
                  <a:srgbClr val="333333"/>
                </a:solidFill>
                <a:effectLst/>
                <a:latin typeface="Helvetica" panose="020B0604020202020204" pitchFamily="34" charset="0"/>
                <a:ea typeface="Calibri" panose="020F0502020204030204" pitchFamily="34" charset="0"/>
              </a:rPr>
              <a:t> - can. Cardon - </a:t>
            </a:r>
            <a:r>
              <a:rPr lang="en-US" sz="1400" dirty="0" err="1">
                <a:solidFill>
                  <a:srgbClr val="333333"/>
                </a:solidFill>
                <a:effectLst/>
                <a:latin typeface="Helvetica" panose="020B0604020202020204" pitchFamily="34" charset="0"/>
                <a:ea typeface="Calibri" panose="020F0502020204030204" pitchFamily="34" charset="0"/>
              </a:rPr>
              <a:t>Golful</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Musura</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bratul</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Musura</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bratul</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Stambulul</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Vechi</a:t>
            </a:r>
            <a:r>
              <a:rPr lang="en-US" sz="1400" dirty="0">
                <a:solidFill>
                  <a:srgbClr val="333333"/>
                </a:solidFill>
                <a:effectLst/>
                <a:latin typeface="Helvetica" panose="020B0604020202020204" pitchFamily="34" charset="0"/>
                <a:ea typeface="Calibri" panose="020F0502020204030204" pitchFamily="34" charset="0"/>
              </a:rPr>
              <a:t> - brat </a:t>
            </a:r>
            <a:r>
              <a:rPr lang="en-US" sz="1400" dirty="0" err="1">
                <a:solidFill>
                  <a:srgbClr val="333333"/>
                </a:solidFill>
                <a:effectLst/>
                <a:latin typeface="Helvetica" panose="020B0604020202020204" pitchFamily="34" charset="0"/>
                <a:ea typeface="Calibri" panose="020F0502020204030204" pitchFamily="34" charset="0"/>
              </a:rPr>
              <a:t>Chilia</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Periprava</a:t>
            </a:r>
            <a:r>
              <a:rPr lang="en-US" sz="1400" dirty="0">
                <a:solidFill>
                  <a:srgbClr val="333333"/>
                </a:solidFill>
                <a:effectLst/>
                <a:latin typeface="Helvetica" panose="020B0604020202020204" pitchFamily="34" charset="0"/>
                <a:ea typeface="Calibri" panose="020F0502020204030204" pitchFamily="34" charset="0"/>
              </a:rPr>
              <a:t/>
            </a:r>
            <a:br>
              <a:rPr lang="en-US" sz="1400" dirty="0">
                <a:solidFill>
                  <a:srgbClr val="333333"/>
                </a:solidFill>
                <a:effectLst/>
                <a:latin typeface="Helvetica" panose="020B0604020202020204" pitchFamily="34" charset="0"/>
                <a:ea typeface="Calibri" panose="020F0502020204030204" pitchFamily="34" charset="0"/>
              </a:rPr>
            </a:br>
            <a:r>
              <a:rPr lang="en-US" sz="1400" b="1" dirty="0" err="1">
                <a:solidFill>
                  <a:srgbClr val="333333"/>
                </a:solidFill>
                <a:effectLst/>
                <a:highlight>
                  <a:srgbClr val="FFFF00"/>
                </a:highlight>
                <a:latin typeface="Helvetica" panose="020B0604020202020204" pitchFamily="34" charset="0"/>
                <a:ea typeface="Calibri" panose="020F0502020204030204" pitchFamily="34" charset="0"/>
              </a:rPr>
              <a:t>Traseul</a:t>
            </a:r>
            <a:r>
              <a:rPr lang="en-US" sz="1400" b="1" dirty="0">
                <a:solidFill>
                  <a:srgbClr val="333333"/>
                </a:solidFill>
                <a:effectLst/>
                <a:highlight>
                  <a:srgbClr val="FFFF00"/>
                </a:highlight>
                <a:latin typeface="Helvetica" panose="020B0604020202020204" pitchFamily="34" charset="0"/>
                <a:ea typeface="Calibri" panose="020F0502020204030204" pitchFamily="34" charset="0"/>
              </a:rPr>
              <a:t> nr. 13</a:t>
            </a:r>
            <a:r>
              <a:rPr lang="en-US" sz="1400" dirty="0">
                <a:solidFill>
                  <a:srgbClr val="333333"/>
                </a:solidFill>
                <a:effectLst/>
                <a:latin typeface="Helvetica" panose="020B0604020202020204" pitchFamily="34" charset="0"/>
                <a:ea typeface="Calibri" panose="020F0502020204030204" pitchFamily="34" charset="0"/>
              </a:rPr>
              <a:t/>
            </a:r>
            <a:br>
              <a:rPr lang="en-US" sz="1400" dirty="0">
                <a:solidFill>
                  <a:srgbClr val="333333"/>
                </a:solidFill>
                <a:effectLst/>
                <a:latin typeface="Helvetica" panose="020B0604020202020204" pitchFamily="34" charset="0"/>
                <a:ea typeface="Calibri" panose="020F0502020204030204" pitchFamily="34" charset="0"/>
              </a:rPr>
            </a:br>
            <a:r>
              <a:rPr lang="en-US" sz="1400" dirty="0">
                <a:solidFill>
                  <a:srgbClr val="333333"/>
                </a:solidFill>
                <a:effectLst/>
                <a:latin typeface="Helvetica" panose="020B0604020202020204" pitchFamily="34" charset="0"/>
                <a:ea typeface="Calibri" panose="020F0502020204030204" pitchFamily="34" charset="0"/>
              </a:rPr>
              <a:t>Tur </a:t>
            </a:r>
            <a:r>
              <a:rPr lang="en-US" sz="1400" dirty="0" err="1">
                <a:solidFill>
                  <a:srgbClr val="333333"/>
                </a:solidFill>
                <a:effectLst/>
                <a:latin typeface="Helvetica" panose="020B0604020202020204" pitchFamily="34" charset="0"/>
                <a:ea typeface="Calibri" panose="020F0502020204030204" pitchFamily="34" charset="0"/>
              </a:rPr>
              <a:t>Uzlina</a:t>
            </a:r>
            <a:r>
              <a:rPr lang="en-US" sz="1400" dirty="0">
                <a:solidFill>
                  <a:srgbClr val="333333"/>
                </a:solidFill>
                <a:effectLst/>
                <a:latin typeface="Helvetica" panose="020B0604020202020204" pitchFamily="34" charset="0"/>
                <a:ea typeface="Calibri" panose="020F0502020204030204" pitchFamily="34" charset="0"/>
              </a:rPr>
              <a:t> pe </a:t>
            </a:r>
            <a:r>
              <a:rPr lang="en-US" sz="1400" dirty="0" err="1">
                <a:solidFill>
                  <a:srgbClr val="333333"/>
                </a:solidFill>
                <a:effectLst/>
                <a:latin typeface="Helvetica" panose="020B0604020202020204" pitchFamily="34" charset="0"/>
                <a:ea typeface="Calibri" panose="020F0502020204030204" pitchFamily="34" charset="0"/>
              </a:rPr>
              <a:t>ruta</a:t>
            </a:r>
            <a:r>
              <a:rPr lang="en-US" sz="1400" dirty="0">
                <a:solidFill>
                  <a:srgbClr val="333333"/>
                </a:solidFill>
                <a:effectLst/>
                <a:latin typeface="Helvetica" panose="020B0604020202020204" pitchFamily="34" charset="0"/>
                <a:ea typeface="Calibri" panose="020F0502020204030204" pitchFamily="34" charset="0"/>
              </a:rPr>
              <a:t>: loc. </a:t>
            </a:r>
            <a:r>
              <a:rPr lang="en-US" sz="1400" dirty="0" err="1">
                <a:solidFill>
                  <a:srgbClr val="333333"/>
                </a:solidFill>
                <a:effectLst/>
                <a:latin typeface="Helvetica" panose="020B0604020202020204" pitchFamily="34" charset="0"/>
                <a:ea typeface="Calibri" panose="020F0502020204030204" pitchFamily="34" charset="0"/>
              </a:rPr>
              <a:t>Uzlina</a:t>
            </a:r>
            <a:r>
              <a:rPr lang="en-US" sz="1400" dirty="0">
                <a:solidFill>
                  <a:srgbClr val="333333"/>
                </a:solidFill>
                <a:effectLst/>
                <a:latin typeface="Helvetica" panose="020B0604020202020204" pitchFamily="34" charset="0"/>
                <a:ea typeface="Calibri" panose="020F0502020204030204" pitchFamily="34" charset="0"/>
              </a:rPr>
              <a:t> - can. </a:t>
            </a:r>
            <a:r>
              <a:rPr lang="en-US" sz="1400" dirty="0" err="1">
                <a:solidFill>
                  <a:srgbClr val="333333"/>
                </a:solidFill>
                <a:effectLst/>
                <a:latin typeface="Helvetica" panose="020B0604020202020204" pitchFamily="34" charset="0"/>
                <a:ea typeface="Calibri" panose="020F0502020204030204" pitchFamily="34" charset="0"/>
              </a:rPr>
              <a:t>Uzlina</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lacurile</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Uzlina</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si</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Isac</a:t>
            </a:r>
            <a:r>
              <a:rPr lang="en-US" sz="1400" dirty="0">
                <a:solidFill>
                  <a:srgbClr val="333333"/>
                </a:solidFill>
                <a:effectLst/>
                <a:latin typeface="Helvetica" panose="020B0604020202020204" pitchFamily="34" charset="0"/>
                <a:ea typeface="Calibri" panose="020F0502020204030204" pitchFamily="34" charset="0"/>
              </a:rPr>
              <a:t> - canal </a:t>
            </a:r>
            <a:r>
              <a:rPr lang="en-US" sz="1400" dirty="0" err="1">
                <a:solidFill>
                  <a:srgbClr val="333333"/>
                </a:solidFill>
                <a:effectLst/>
                <a:latin typeface="Helvetica" panose="020B0604020202020204" pitchFamily="34" charset="0"/>
                <a:ea typeface="Calibri" panose="020F0502020204030204" pitchFamily="34" charset="0"/>
              </a:rPr>
              <a:t>Isac</a:t>
            </a:r>
            <a:r>
              <a:rPr lang="en-US" sz="1400" dirty="0">
                <a:solidFill>
                  <a:srgbClr val="333333"/>
                </a:solidFill>
                <a:effectLst/>
                <a:latin typeface="Helvetica" panose="020B0604020202020204" pitchFamily="34" charset="0"/>
                <a:ea typeface="Calibri" panose="020F0502020204030204" pitchFamily="34" charset="0"/>
              </a:rPr>
              <a:t> 3 - </a:t>
            </a:r>
            <a:r>
              <a:rPr lang="en-US" sz="1400" dirty="0" err="1">
                <a:solidFill>
                  <a:srgbClr val="333333"/>
                </a:solidFill>
                <a:effectLst/>
                <a:latin typeface="Helvetica" panose="020B0604020202020204" pitchFamily="34" charset="0"/>
                <a:ea typeface="Calibri" panose="020F0502020204030204" pitchFamily="34" charset="0"/>
              </a:rPr>
              <a:t>gârla</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Perivolovca</a:t>
            </a:r>
            <a:r>
              <a:rPr lang="en-US" sz="1400" dirty="0">
                <a:solidFill>
                  <a:srgbClr val="333333"/>
                </a:solidFill>
                <a:effectLst/>
                <a:latin typeface="Helvetica" panose="020B0604020202020204" pitchFamily="34" charset="0"/>
                <a:ea typeface="Calibri" panose="020F0502020204030204" pitchFamily="34" charset="0"/>
              </a:rPr>
              <a:t> - brat Sf. Gheorghe - loc. </a:t>
            </a:r>
            <a:r>
              <a:rPr lang="en-US" sz="1400" dirty="0" err="1">
                <a:solidFill>
                  <a:srgbClr val="333333"/>
                </a:solidFill>
                <a:effectLst/>
                <a:latin typeface="Helvetica" panose="020B0604020202020204" pitchFamily="34" charset="0"/>
                <a:ea typeface="Calibri" panose="020F0502020204030204" pitchFamily="34" charset="0"/>
              </a:rPr>
              <a:t>Uzlina</a:t>
            </a:r>
            <a:r>
              <a:rPr lang="en-US" sz="1400" dirty="0">
                <a:solidFill>
                  <a:srgbClr val="333333"/>
                </a:solidFill>
                <a:effectLst/>
                <a:latin typeface="Helvetica" panose="020B0604020202020204" pitchFamily="34" charset="0"/>
                <a:ea typeface="Calibri" panose="020F0502020204030204" pitchFamily="34" charset="0"/>
              </a:rPr>
              <a:t> - cu </a:t>
            </a:r>
            <a:r>
              <a:rPr lang="en-US" sz="1400" dirty="0" err="1">
                <a:solidFill>
                  <a:srgbClr val="333333"/>
                </a:solidFill>
                <a:effectLst/>
                <a:latin typeface="Helvetica" panose="020B0604020202020204" pitchFamily="34" charset="0"/>
                <a:ea typeface="Calibri" panose="020F0502020204030204" pitchFamily="34" charset="0"/>
              </a:rPr>
              <a:t>extensie</a:t>
            </a:r>
            <a:r>
              <a:rPr lang="en-US" sz="1400" dirty="0">
                <a:solidFill>
                  <a:srgbClr val="333333"/>
                </a:solidFill>
                <a:effectLst/>
                <a:latin typeface="Helvetica" panose="020B0604020202020204" pitchFamily="34" charset="0"/>
                <a:ea typeface="Calibri" panose="020F0502020204030204" pitchFamily="34" charset="0"/>
              </a:rPr>
              <a:t> lac </a:t>
            </a:r>
            <a:r>
              <a:rPr lang="en-US" sz="1400" dirty="0" err="1">
                <a:solidFill>
                  <a:srgbClr val="333333"/>
                </a:solidFill>
                <a:effectLst/>
                <a:latin typeface="Helvetica" panose="020B0604020202020204" pitchFamily="34" charset="0"/>
                <a:ea typeface="Calibri" panose="020F0502020204030204" pitchFamily="34" charset="0"/>
              </a:rPr>
              <a:t>Isac</a:t>
            </a:r>
            <a:r>
              <a:rPr lang="en-US" sz="1400" dirty="0">
                <a:solidFill>
                  <a:srgbClr val="333333"/>
                </a:solidFill>
                <a:effectLst/>
                <a:latin typeface="Helvetica" panose="020B0604020202020204" pitchFamily="34" charset="0"/>
                <a:ea typeface="Calibri" panose="020F0502020204030204" pitchFamily="34" charset="0"/>
              </a:rPr>
              <a:t>- canal </a:t>
            </a:r>
            <a:r>
              <a:rPr lang="en-US" sz="1400" dirty="0" err="1">
                <a:solidFill>
                  <a:srgbClr val="333333"/>
                </a:solidFill>
                <a:effectLst/>
                <a:latin typeface="Helvetica" panose="020B0604020202020204" pitchFamily="34" charset="0"/>
                <a:ea typeface="Calibri" panose="020F0502020204030204" pitchFamily="34" charset="0"/>
              </a:rPr>
              <a:t>Isac</a:t>
            </a:r>
            <a:r>
              <a:rPr lang="en-US" sz="1400" dirty="0">
                <a:solidFill>
                  <a:srgbClr val="333333"/>
                </a:solidFill>
                <a:effectLst/>
                <a:latin typeface="Helvetica" panose="020B0604020202020204" pitchFamily="34" charset="0"/>
                <a:ea typeface="Calibri" panose="020F0502020204030204" pitchFamily="34" charset="0"/>
              </a:rPr>
              <a:t> 2- canal </a:t>
            </a:r>
            <a:r>
              <a:rPr lang="en-US" sz="1400" dirty="0" err="1">
                <a:solidFill>
                  <a:srgbClr val="333333"/>
                </a:solidFill>
                <a:effectLst/>
                <a:latin typeface="Helvetica" panose="020B0604020202020204" pitchFamily="34" charset="0"/>
                <a:ea typeface="Calibri" panose="020F0502020204030204" pitchFamily="34" charset="0"/>
              </a:rPr>
              <a:t>Litcov</a:t>
            </a:r>
            <a:r>
              <a:rPr lang="en-US" sz="1400" dirty="0">
                <a:solidFill>
                  <a:srgbClr val="333333"/>
                </a:solidFill>
                <a:effectLst/>
                <a:latin typeface="Helvetica" panose="020B0604020202020204" pitchFamily="34" charset="0"/>
                <a:ea typeface="Calibri" panose="020F0502020204030204" pitchFamily="34" charset="0"/>
              </a:rPr>
              <a:t> - canal </a:t>
            </a:r>
            <a:r>
              <a:rPr lang="en-US" sz="1400" dirty="0" err="1">
                <a:solidFill>
                  <a:srgbClr val="333333"/>
                </a:solidFill>
                <a:effectLst/>
                <a:latin typeface="Helvetica" panose="020B0604020202020204" pitchFamily="34" charset="0"/>
                <a:ea typeface="Calibri" panose="020F0502020204030204" pitchFamily="34" charset="0"/>
              </a:rPr>
              <a:t>Ceamurlia</a:t>
            </a:r>
            <a:r>
              <a:rPr lang="en-US" sz="1400" dirty="0">
                <a:solidFill>
                  <a:srgbClr val="333333"/>
                </a:solidFill>
                <a:effectLst/>
                <a:latin typeface="Helvetica" panose="020B0604020202020204" pitchFamily="34" charset="0"/>
                <a:ea typeface="Calibri" panose="020F0502020204030204" pitchFamily="34" charset="0"/>
              </a:rPr>
              <a:t> - can. </a:t>
            </a:r>
            <a:r>
              <a:rPr lang="en-US" sz="1400" dirty="0" err="1">
                <a:solidFill>
                  <a:srgbClr val="333333"/>
                </a:solidFill>
                <a:effectLst/>
                <a:latin typeface="Helvetica" panose="020B0604020202020204" pitchFamily="34" charset="0"/>
                <a:ea typeface="Calibri" panose="020F0502020204030204" pitchFamily="34" charset="0"/>
              </a:rPr>
              <a:t>Crisan</a:t>
            </a:r>
            <a:r>
              <a:rPr lang="en-US" sz="1400" dirty="0">
                <a:solidFill>
                  <a:srgbClr val="333333"/>
                </a:solidFill>
                <a:effectLst/>
                <a:latin typeface="Helvetica" panose="020B0604020202020204" pitchFamily="34" charset="0"/>
                <a:ea typeface="Calibri" panose="020F0502020204030204" pitchFamily="34" charset="0"/>
              </a:rPr>
              <a:t> - brat </a:t>
            </a:r>
            <a:r>
              <a:rPr lang="en-US" sz="1400" dirty="0" err="1">
                <a:solidFill>
                  <a:srgbClr val="333333"/>
                </a:solidFill>
                <a:effectLst/>
                <a:latin typeface="Helvetica" panose="020B0604020202020204" pitchFamily="34" charset="0"/>
                <a:ea typeface="Calibri" panose="020F0502020204030204" pitchFamily="34" charset="0"/>
              </a:rPr>
              <a:t>Sulina</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Centru</a:t>
            </a:r>
            <a:r>
              <a:rPr lang="en-US" sz="1400" dirty="0">
                <a:solidFill>
                  <a:srgbClr val="333333"/>
                </a:solidFill>
                <a:effectLst/>
                <a:latin typeface="Helvetica" panose="020B0604020202020204" pitchFamily="34" charset="0"/>
                <a:ea typeface="Calibri" panose="020F0502020204030204" pitchFamily="34" charset="0"/>
              </a:rPr>
              <a:t> de </a:t>
            </a:r>
            <a:r>
              <a:rPr lang="en-US" sz="1400" dirty="0" err="1">
                <a:solidFill>
                  <a:srgbClr val="333333"/>
                </a:solidFill>
                <a:effectLst/>
                <a:latin typeface="Helvetica" panose="020B0604020202020204" pitchFamily="34" charset="0"/>
                <a:ea typeface="Calibri" panose="020F0502020204030204" pitchFamily="34" charset="0"/>
              </a:rPr>
              <a:t>Informare</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si</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Documentare</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Ecologica</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Crisan</a:t>
            </a:r>
            <a:r>
              <a:rPr lang="en-US" sz="1400" dirty="0">
                <a:solidFill>
                  <a:srgbClr val="333333"/>
                </a:solidFill>
                <a:effectLst/>
                <a:latin typeface="Helvetica" panose="020B0604020202020204" pitchFamily="34" charset="0"/>
                <a:ea typeface="Calibri" panose="020F0502020204030204" pitchFamily="34" charset="0"/>
              </a:rPr>
              <a:t/>
            </a:r>
            <a:br>
              <a:rPr lang="en-US" sz="1400" dirty="0">
                <a:solidFill>
                  <a:srgbClr val="333333"/>
                </a:solidFill>
                <a:effectLst/>
                <a:latin typeface="Helvetica" panose="020B0604020202020204" pitchFamily="34" charset="0"/>
                <a:ea typeface="Calibri" panose="020F0502020204030204" pitchFamily="34" charset="0"/>
              </a:rPr>
            </a:br>
            <a:r>
              <a:rPr lang="en-US" sz="1400" b="1" dirty="0" err="1">
                <a:solidFill>
                  <a:srgbClr val="333333"/>
                </a:solidFill>
                <a:effectLst/>
                <a:highlight>
                  <a:srgbClr val="FFFF00"/>
                </a:highlight>
                <a:latin typeface="Helvetica" panose="020B0604020202020204" pitchFamily="34" charset="0"/>
                <a:ea typeface="Calibri" panose="020F0502020204030204" pitchFamily="34" charset="0"/>
              </a:rPr>
              <a:t>Traseul</a:t>
            </a:r>
            <a:r>
              <a:rPr lang="en-US" sz="1400" b="1" dirty="0">
                <a:solidFill>
                  <a:srgbClr val="333333"/>
                </a:solidFill>
                <a:effectLst/>
                <a:highlight>
                  <a:srgbClr val="FFFF00"/>
                </a:highlight>
                <a:latin typeface="Helvetica" panose="020B0604020202020204" pitchFamily="34" charset="0"/>
                <a:ea typeface="Calibri" panose="020F0502020204030204" pitchFamily="34" charset="0"/>
              </a:rPr>
              <a:t> nr. 14</a:t>
            </a:r>
            <a:r>
              <a:rPr lang="en-US" sz="1400" dirty="0">
                <a:solidFill>
                  <a:srgbClr val="333333"/>
                </a:solidFill>
                <a:effectLst/>
                <a:latin typeface="Helvetica" panose="020B0604020202020204" pitchFamily="34" charset="0"/>
                <a:ea typeface="Calibri" panose="020F0502020204030204" pitchFamily="34" charset="0"/>
              </a:rPr>
              <a:t/>
            </a:r>
            <a:br>
              <a:rPr lang="en-US" sz="1400" dirty="0">
                <a:solidFill>
                  <a:srgbClr val="333333"/>
                </a:solidFill>
                <a:effectLst/>
                <a:latin typeface="Helvetica" panose="020B0604020202020204" pitchFamily="34" charset="0"/>
                <a:ea typeface="Calibri" panose="020F0502020204030204" pitchFamily="34" charset="0"/>
              </a:rPr>
            </a:br>
            <a:r>
              <a:rPr lang="en-US" sz="1400" dirty="0" err="1">
                <a:solidFill>
                  <a:srgbClr val="333333"/>
                </a:solidFill>
                <a:effectLst/>
                <a:latin typeface="Helvetica" panose="020B0604020202020204" pitchFamily="34" charset="0"/>
                <a:ea typeface="Calibri" panose="020F0502020204030204" pitchFamily="34" charset="0"/>
              </a:rPr>
              <a:t>Traseul</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turistic</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Jurilovca</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Periboina</a:t>
            </a:r>
            <a:r>
              <a:rPr lang="en-US" sz="1400" dirty="0">
                <a:solidFill>
                  <a:srgbClr val="333333"/>
                </a:solidFill>
                <a:effectLst/>
                <a:latin typeface="Helvetica" panose="020B0604020202020204" pitchFamily="34" charset="0"/>
                <a:ea typeface="Calibri" panose="020F0502020204030204" pitchFamily="34" charset="0"/>
              </a:rPr>
              <a:t> - Istria pe </a:t>
            </a:r>
            <a:r>
              <a:rPr lang="en-US" sz="1400" dirty="0" err="1">
                <a:solidFill>
                  <a:srgbClr val="333333"/>
                </a:solidFill>
                <a:effectLst/>
                <a:latin typeface="Helvetica" panose="020B0604020202020204" pitchFamily="34" charset="0"/>
                <a:ea typeface="Calibri" panose="020F0502020204030204" pitchFamily="34" charset="0"/>
              </a:rPr>
              <a:t>ruta</a:t>
            </a:r>
            <a:r>
              <a:rPr lang="en-US" sz="1400" dirty="0">
                <a:solidFill>
                  <a:srgbClr val="333333"/>
                </a:solidFill>
                <a:effectLst/>
                <a:latin typeface="Helvetica" panose="020B0604020202020204" pitchFamily="34" charset="0"/>
                <a:ea typeface="Calibri" panose="020F0502020204030204" pitchFamily="34" charset="0"/>
              </a:rPr>
              <a:t>: loc. </a:t>
            </a:r>
            <a:r>
              <a:rPr lang="en-US" sz="1400" dirty="0" err="1">
                <a:solidFill>
                  <a:srgbClr val="333333"/>
                </a:solidFill>
                <a:effectLst/>
                <a:latin typeface="Helvetica" panose="020B0604020202020204" pitchFamily="34" charset="0"/>
                <a:ea typeface="Calibri" panose="020F0502020204030204" pitchFamily="34" charset="0"/>
              </a:rPr>
              <a:t>Jurilovca</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lacul</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Golovita</a:t>
            </a:r>
            <a:r>
              <a:rPr lang="en-US" sz="1400" dirty="0">
                <a:solidFill>
                  <a:srgbClr val="333333"/>
                </a:solidFill>
                <a:effectLst/>
                <a:latin typeface="Helvetica" panose="020B0604020202020204" pitchFamily="34" charset="0"/>
                <a:ea typeface="Calibri" panose="020F0502020204030204" pitchFamily="34" charset="0"/>
              </a:rPr>
              <a:t> - canal V - </a:t>
            </a:r>
            <a:r>
              <a:rPr lang="en-US" sz="1400" dirty="0" err="1">
                <a:solidFill>
                  <a:srgbClr val="333333"/>
                </a:solidFill>
                <a:effectLst/>
                <a:latin typeface="Helvetica" panose="020B0604020202020204" pitchFamily="34" charset="0"/>
                <a:ea typeface="Calibri" panose="020F0502020204030204" pitchFamily="34" charset="0"/>
              </a:rPr>
              <a:t>lacul</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Sinoe</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cherhana</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Periboina</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punctul</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Cetatea</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Istriei</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canalul</a:t>
            </a:r>
            <a:r>
              <a:rPr lang="en-US" sz="1400" dirty="0">
                <a:solidFill>
                  <a:srgbClr val="333333"/>
                </a:solidFill>
                <a:effectLst/>
                <a:latin typeface="Helvetica" panose="020B0604020202020204" pitchFamily="34" charset="0"/>
                <a:ea typeface="Calibri" panose="020F0502020204030204" pitchFamily="34" charset="0"/>
              </a:rPr>
              <a:t> II - </a:t>
            </a:r>
            <a:r>
              <a:rPr lang="en-US" sz="1400" dirty="0" err="1">
                <a:solidFill>
                  <a:srgbClr val="333333"/>
                </a:solidFill>
                <a:effectLst/>
                <a:latin typeface="Helvetica" panose="020B0604020202020204" pitchFamily="34" charset="0"/>
                <a:ea typeface="Calibri" panose="020F0502020204030204" pitchFamily="34" charset="0"/>
              </a:rPr>
              <a:t>lacul</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Zmeica</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lacul</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Golovita</a:t>
            </a:r>
            <a:r>
              <a:rPr lang="en-US" sz="1400" dirty="0">
                <a:solidFill>
                  <a:srgbClr val="333333"/>
                </a:solidFill>
                <a:effectLst/>
                <a:latin typeface="Helvetica" panose="020B0604020202020204" pitchFamily="34" charset="0"/>
                <a:ea typeface="Calibri" panose="020F0502020204030204" pitchFamily="34" charset="0"/>
              </a:rPr>
              <a:t> - loc. </a:t>
            </a:r>
            <a:r>
              <a:rPr lang="en-US" sz="1400" dirty="0" err="1">
                <a:solidFill>
                  <a:srgbClr val="333333"/>
                </a:solidFill>
                <a:effectLst/>
                <a:latin typeface="Helvetica" panose="020B0604020202020204" pitchFamily="34" charset="0"/>
                <a:ea typeface="Calibri" panose="020F0502020204030204" pitchFamily="34" charset="0"/>
              </a:rPr>
              <a:t>Jurilovca</a:t>
            </a:r>
            <a:r>
              <a:rPr lang="en-US" sz="1400" dirty="0">
                <a:solidFill>
                  <a:srgbClr val="333333"/>
                </a:solidFill>
                <a:effectLst/>
                <a:latin typeface="Helvetica" panose="020B0604020202020204" pitchFamily="34" charset="0"/>
                <a:ea typeface="Calibri" panose="020F0502020204030204" pitchFamily="34" charset="0"/>
              </a:rPr>
              <a:t/>
            </a:r>
            <a:br>
              <a:rPr lang="en-US" sz="1400" dirty="0">
                <a:solidFill>
                  <a:srgbClr val="333333"/>
                </a:solidFill>
                <a:effectLst/>
                <a:latin typeface="Helvetica" panose="020B0604020202020204" pitchFamily="34" charset="0"/>
                <a:ea typeface="Calibri" panose="020F0502020204030204" pitchFamily="34" charset="0"/>
              </a:rPr>
            </a:br>
            <a:r>
              <a:rPr lang="en-US" sz="1400" b="1" dirty="0" err="1">
                <a:solidFill>
                  <a:srgbClr val="333333"/>
                </a:solidFill>
                <a:effectLst/>
                <a:highlight>
                  <a:srgbClr val="FFFF00"/>
                </a:highlight>
                <a:latin typeface="Helvetica" panose="020B0604020202020204" pitchFamily="34" charset="0"/>
                <a:ea typeface="Calibri" panose="020F0502020204030204" pitchFamily="34" charset="0"/>
              </a:rPr>
              <a:t>Traseul</a:t>
            </a:r>
            <a:r>
              <a:rPr lang="en-US" sz="1400" b="1" dirty="0">
                <a:solidFill>
                  <a:srgbClr val="333333"/>
                </a:solidFill>
                <a:effectLst/>
                <a:highlight>
                  <a:srgbClr val="FFFF00"/>
                </a:highlight>
                <a:latin typeface="Helvetica" panose="020B0604020202020204" pitchFamily="34" charset="0"/>
                <a:ea typeface="Calibri" panose="020F0502020204030204" pitchFamily="34" charset="0"/>
              </a:rPr>
              <a:t> nr. 15</a:t>
            </a:r>
            <a:r>
              <a:rPr lang="en-US" sz="1400" dirty="0">
                <a:solidFill>
                  <a:srgbClr val="333333"/>
                </a:solidFill>
                <a:effectLst/>
                <a:latin typeface="Helvetica" panose="020B0604020202020204" pitchFamily="34" charset="0"/>
                <a:ea typeface="Calibri" panose="020F0502020204030204" pitchFamily="34" charset="0"/>
              </a:rPr>
              <a:t/>
            </a:r>
            <a:br>
              <a:rPr lang="en-US" sz="1400" dirty="0">
                <a:solidFill>
                  <a:srgbClr val="333333"/>
                </a:solidFill>
                <a:effectLst/>
                <a:latin typeface="Helvetica" panose="020B0604020202020204" pitchFamily="34" charset="0"/>
                <a:ea typeface="Calibri" panose="020F0502020204030204" pitchFamily="34" charset="0"/>
              </a:rPr>
            </a:br>
            <a:r>
              <a:rPr lang="en-US" sz="1400" dirty="0" err="1">
                <a:solidFill>
                  <a:srgbClr val="333333"/>
                </a:solidFill>
                <a:effectLst/>
                <a:latin typeface="Helvetica" panose="020B0604020202020204" pitchFamily="34" charset="0"/>
                <a:ea typeface="Calibri" panose="020F0502020204030204" pitchFamily="34" charset="0"/>
              </a:rPr>
              <a:t>Traseul</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turistic</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Tulcea</a:t>
            </a:r>
            <a:r>
              <a:rPr lang="en-US" sz="1400" dirty="0">
                <a:solidFill>
                  <a:srgbClr val="333333"/>
                </a:solidFill>
                <a:effectLst/>
                <a:latin typeface="Helvetica" panose="020B0604020202020204" pitchFamily="34" charset="0"/>
                <a:ea typeface="Calibri" panose="020F0502020204030204" pitchFamily="34" charset="0"/>
              </a:rPr>
              <a:t> - Mila 23 pe </a:t>
            </a:r>
            <a:r>
              <a:rPr lang="en-US" sz="1400" dirty="0" err="1">
                <a:solidFill>
                  <a:srgbClr val="333333"/>
                </a:solidFill>
                <a:effectLst/>
                <a:latin typeface="Helvetica" panose="020B0604020202020204" pitchFamily="34" charset="0"/>
                <a:ea typeface="Calibri" panose="020F0502020204030204" pitchFamily="34" charset="0"/>
              </a:rPr>
              <a:t>ruta</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mun</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Tulcea</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bratul</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Sulina</a:t>
            </a:r>
            <a:r>
              <a:rPr lang="en-US" sz="1400" dirty="0">
                <a:solidFill>
                  <a:srgbClr val="333333"/>
                </a:solidFill>
                <a:effectLst/>
                <a:latin typeface="Helvetica" panose="020B0604020202020204" pitchFamily="34" charset="0"/>
                <a:ea typeface="Calibri" panose="020F0502020204030204" pitchFamily="34" charset="0"/>
              </a:rPr>
              <a:t> - canal M.22 - </a:t>
            </a:r>
            <a:r>
              <a:rPr lang="en-US" sz="1400" dirty="0" err="1">
                <a:solidFill>
                  <a:srgbClr val="333333"/>
                </a:solidFill>
                <a:effectLst/>
                <a:latin typeface="Helvetica" panose="020B0604020202020204" pitchFamily="34" charset="0"/>
                <a:ea typeface="Calibri" panose="020F0502020204030204" pitchFamily="34" charset="0"/>
              </a:rPr>
              <a:t>garla</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Sontea</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Dunarea</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Veche</a:t>
            </a:r>
            <a:r>
              <a:rPr lang="en-US" sz="1400" dirty="0">
                <a:solidFill>
                  <a:srgbClr val="333333"/>
                </a:solidFill>
                <a:effectLst/>
                <a:latin typeface="Helvetica" panose="020B0604020202020204" pitchFamily="34" charset="0"/>
                <a:ea typeface="Calibri" panose="020F0502020204030204" pitchFamily="34" charset="0"/>
              </a:rPr>
              <a:t> - loc. Mila 23</a:t>
            </a:r>
            <a:br>
              <a:rPr lang="en-US" sz="1400" dirty="0">
                <a:solidFill>
                  <a:srgbClr val="333333"/>
                </a:solidFill>
                <a:effectLst/>
                <a:latin typeface="Helvetica" panose="020B0604020202020204" pitchFamily="34" charset="0"/>
                <a:ea typeface="Calibri" panose="020F0502020204030204" pitchFamily="34" charset="0"/>
              </a:rPr>
            </a:br>
            <a:r>
              <a:rPr lang="en-US" sz="1400" b="1" dirty="0" err="1">
                <a:solidFill>
                  <a:srgbClr val="333333"/>
                </a:solidFill>
                <a:effectLst/>
                <a:highlight>
                  <a:srgbClr val="FFFF00"/>
                </a:highlight>
                <a:latin typeface="Helvetica" panose="020B0604020202020204" pitchFamily="34" charset="0"/>
                <a:ea typeface="Calibri" panose="020F0502020204030204" pitchFamily="34" charset="0"/>
              </a:rPr>
              <a:t>Traseul</a:t>
            </a:r>
            <a:r>
              <a:rPr lang="en-US" sz="1400" b="1" dirty="0">
                <a:solidFill>
                  <a:srgbClr val="333333"/>
                </a:solidFill>
                <a:effectLst/>
                <a:highlight>
                  <a:srgbClr val="FFFF00"/>
                </a:highlight>
                <a:latin typeface="Helvetica" panose="020B0604020202020204" pitchFamily="34" charset="0"/>
                <a:ea typeface="Calibri" panose="020F0502020204030204" pitchFamily="34" charset="0"/>
              </a:rPr>
              <a:t> nr. 16</a:t>
            </a:r>
            <a:r>
              <a:rPr lang="en-US" sz="1400" dirty="0">
                <a:solidFill>
                  <a:srgbClr val="333333"/>
                </a:solidFill>
                <a:effectLst/>
                <a:latin typeface="Helvetica" panose="020B0604020202020204" pitchFamily="34" charset="0"/>
                <a:ea typeface="Calibri" panose="020F0502020204030204" pitchFamily="34" charset="0"/>
              </a:rPr>
              <a:t/>
            </a:r>
            <a:br>
              <a:rPr lang="en-US" sz="1400" dirty="0">
                <a:solidFill>
                  <a:srgbClr val="333333"/>
                </a:solidFill>
                <a:effectLst/>
                <a:latin typeface="Helvetica" panose="020B0604020202020204" pitchFamily="34" charset="0"/>
                <a:ea typeface="Calibri" panose="020F0502020204030204" pitchFamily="34" charset="0"/>
              </a:rPr>
            </a:br>
            <a:r>
              <a:rPr lang="en-US" sz="1400" dirty="0" err="1">
                <a:solidFill>
                  <a:srgbClr val="333333"/>
                </a:solidFill>
                <a:effectLst/>
                <a:latin typeface="Helvetica" panose="020B0604020202020204" pitchFamily="34" charset="0"/>
                <a:ea typeface="Calibri" panose="020F0502020204030204" pitchFamily="34" charset="0"/>
              </a:rPr>
              <a:t>Traseul</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Crisan</a:t>
            </a:r>
            <a:r>
              <a:rPr lang="en-US" sz="1400" dirty="0">
                <a:solidFill>
                  <a:srgbClr val="333333"/>
                </a:solidFill>
                <a:effectLst/>
                <a:latin typeface="Helvetica" panose="020B0604020202020204" pitchFamily="34" charset="0"/>
                <a:ea typeface="Calibri" panose="020F0502020204030204" pitchFamily="34" charset="0"/>
              </a:rPr>
              <a:t> - Mila 23 pe </a:t>
            </a:r>
            <a:r>
              <a:rPr lang="en-US" sz="1400" dirty="0" err="1">
                <a:solidFill>
                  <a:srgbClr val="333333"/>
                </a:solidFill>
                <a:effectLst/>
                <a:latin typeface="Helvetica" panose="020B0604020202020204" pitchFamily="34" charset="0"/>
                <a:ea typeface="Calibri" panose="020F0502020204030204" pitchFamily="34" charset="0"/>
              </a:rPr>
              <a:t>ruta</a:t>
            </a:r>
            <a:r>
              <a:rPr lang="en-US" sz="1400" dirty="0">
                <a:solidFill>
                  <a:srgbClr val="333333"/>
                </a:solidFill>
                <a:effectLst/>
                <a:latin typeface="Helvetica" panose="020B0604020202020204" pitchFamily="34" charset="0"/>
                <a:ea typeface="Calibri" panose="020F0502020204030204" pitchFamily="34" charset="0"/>
              </a:rPr>
              <a:t>: loc. </a:t>
            </a:r>
            <a:r>
              <a:rPr lang="en-US" sz="1400" dirty="0" err="1">
                <a:solidFill>
                  <a:srgbClr val="333333"/>
                </a:solidFill>
                <a:effectLst/>
                <a:latin typeface="Helvetica" panose="020B0604020202020204" pitchFamily="34" charset="0"/>
                <a:ea typeface="Calibri" panose="020F0502020204030204" pitchFamily="34" charset="0"/>
              </a:rPr>
              <a:t>Crisan</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Dunarea</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Veche</a:t>
            </a:r>
            <a:r>
              <a:rPr lang="en-US" sz="1400" dirty="0">
                <a:solidFill>
                  <a:srgbClr val="333333"/>
                </a:solidFill>
                <a:effectLst/>
                <a:latin typeface="Helvetica" panose="020B0604020202020204" pitchFamily="34" charset="0"/>
                <a:ea typeface="Calibri" panose="020F0502020204030204" pitchFamily="34" charset="0"/>
              </a:rPr>
              <a:t> - canal </a:t>
            </a:r>
            <a:r>
              <a:rPr lang="en-US" sz="1400" dirty="0" err="1">
                <a:solidFill>
                  <a:srgbClr val="333333"/>
                </a:solidFill>
                <a:effectLst/>
                <a:latin typeface="Helvetica" panose="020B0604020202020204" pitchFamily="34" charset="0"/>
                <a:ea typeface="Calibri" panose="020F0502020204030204" pitchFamily="34" charset="0"/>
              </a:rPr>
              <a:t>Bogdaproste</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lacurile</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Bogdaproste</a:t>
            </a:r>
            <a:r>
              <a:rPr lang="en-US" sz="1400" dirty="0">
                <a:solidFill>
                  <a:srgbClr val="333333"/>
                </a:solidFill>
                <a:effectLst/>
                <a:latin typeface="Helvetica" panose="020B0604020202020204" pitchFamily="34" charset="0"/>
                <a:ea typeface="Calibri" panose="020F0502020204030204" pitchFamily="34" charset="0"/>
              </a:rPr>
              <a:t> - La </a:t>
            </a:r>
            <a:r>
              <a:rPr lang="en-US" sz="1400" dirty="0" err="1">
                <a:solidFill>
                  <a:srgbClr val="333333"/>
                </a:solidFill>
                <a:effectLst/>
                <a:latin typeface="Helvetica" panose="020B0604020202020204" pitchFamily="34" charset="0"/>
                <a:ea typeface="Calibri" panose="020F0502020204030204" pitchFamily="34" charset="0"/>
              </a:rPr>
              <a:t>amiaza</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Trei</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Iezere</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garla</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Lopatna</a:t>
            </a:r>
            <a:r>
              <a:rPr lang="en-US" sz="1400" dirty="0">
                <a:solidFill>
                  <a:srgbClr val="333333"/>
                </a:solidFill>
                <a:effectLst/>
                <a:latin typeface="Helvetica" panose="020B0604020202020204" pitchFamily="34" charset="0"/>
                <a:ea typeface="Calibri" panose="020F0502020204030204" pitchFamily="34" charset="0"/>
              </a:rPr>
              <a:t> - canal </a:t>
            </a:r>
            <a:r>
              <a:rPr lang="en-US" sz="1400" dirty="0" err="1">
                <a:solidFill>
                  <a:srgbClr val="333333"/>
                </a:solidFill>
                <a:effectLst/>
                <a:latin typeface="Helvetica" panose="020B0604020202020204" pitchFamily="34" charset="0"/>
                <a:ea typeface="Calibri" panose="020F0502020204030204" pitchFamily="34" charset="0"/>
              </a:rPr>
              <a:t>Eracle</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Dunarea</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Veche</a:t>
            </a:r>
            <a:r>
              <a:rPr lang="en-US" sz="1400" dirty="0">
                <a:solidFill>
                  <a:srgbClr val="333333"/>
                </a:solidFill>
                <a:effectLst/>
                <a:latin typeface="Helvetica" panose="020B0604020202020204" pitchFamily="34" charset="0"/>
                <a:ea typeface="Calibri" panose="020F0502020204030204" pitchFamily="34" charset="0"/>
              </a:rPr>
              <a:t> - loc. Mila 23</a:t>
            </a:r>
            <a:br>
              <a:rPr lang="en-US" sz="1400" dirty="0">
                <a:solidFill>
                  <a:srgbClr val="333333"/>
                </a:solidFill>
                <a:effectLst/>
                <a:latin typeface="Helvetica" panose="020B0604020202020204" pitchFamily="34" charset="0"/>
                <a:ea typeface="Calibri" panose="020F0502020204030204" pitchFamily="34" charset="0"/>
              </a:rPr>
            </a:br>
            <a:r>
              <a:rPr lang="en-US" sz="1400" b="1" dirty="0" err="1">
                <a:solidFill>
                  <a:srgbClr val="333333"/>
                </a:solidFill>
                <a:effectLst/>
                <a:highlight>
                  <a:srgbClr val="FFFF00"/>
                </a:highlight>
                <a:latin typeface="Helvetica" panose="020B0604020202020204" pitchFamily="34" charset="0"/>
                <a:ea typeface="Calibri" panose="020F0502020204030204" pitchFamily="34" charset="0"/>
              </a:rPr>
              <a:t>Traseul</a:t>
            </a:r>
            <a:r>
              <a:rPr lang="en-US" sz="1400" b="1" dirty="0">
                <a:solidFill>
                  <a:srgbClr val="333333"/>
                </a:solidFill>
                <a:effectLst/>
                <a:highlight>
                  <a:srgbClr val="FFFF00"/>
                </a:highlight>
                <a:latin typeface="Helvetica" panose="020B0604020202020204" pitchFamily="34" charset="0"/>
                <a:ea typeface="Calibri" panose="020F0502020204030204" pitchFamily="34" charset="0"/>
              </a:rPr>
              <a:t> nr. 17</a:t>
            </a:r>
            <a:r>
              <a:rPr lang="en-US" sz="1400" dirty="0">
                <a:solidFill>
                  <a:srgbClr val="333333"/>
                </a:solidFill>
                <a:effectLst/>
                <a:latin typeface="Helvetica" panose="020B0604020202020204" pitchFamily="34" charset="0"/>
                <a:ea typeface="Calibri" panose="020F0502020204030204" pitchFamily="34" charset="0"/>
              </a:rPr>
              <a:t/>
            </a:r>
            <a:br>
              <a:rPr lang="en-US" sz="1400" dirty="0">
                <a:solidFill>
                  <a:srgbClr val="333333"/>
                </a:solidFill>
                <a:effectLst/>
                <a:latin typeface="Helvetica" panose="020B0604020202020204" pitchFamily="34" charset="0"/>
                <a:ea typeface="Calibri" panose="020F0502020204030204" pitchFamily="34" charset="0"/>
              </a:rPr>
            </a:br>
            <a:r>
              <a:rPr lang="en-US" sz="1400" dirty="0" err="1">
                <a:solidFill>
                  <a:srgbClr val="333333"/>
                </a:solidFill>
                <a:effectLst/>
                <a:latin typeface="Helvetica" panose="020B0604020202020204" pitchFamily="34" charset="0"/>
                <a:ea typeface="Calibri" panose="020F0502020204030204" pitchFamily="34" charset="0"/>
              </a:rPr>
              <a:t>Traseul</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Sulina</a:t>
            </a:r>
            <a:r>
              <a:rPr lang="en-US" sz="1400" dirty="0">
                <a:solidFill>
                  <a:srgbClr val="333333"/>
                </a:solidFill>
                <a:effectLst/>
                <a:latin typeface="Helvetica" panose="020B0604020202020204" pitchFamily="34" charset="0"/>
                <a:ea typeface="Calibri" panose="020F0502020204030204" pitchFamily="34" charset="0"/>
              </a:rPr>
              <a:t> - Sf. Gheorghe pe </a:t>
            </a:r>
            <a:r>
              <a:rPr lang="en-US" sz="1400" dirty="0" err="1">
                <a:solidFill>
                  <a:srgbClr val="333333"/>
                </a:solidFill>
                <a:effectLst/>
                <a:latin typeface="Helvetica" panose="020B0604020202020204" pitchFamily="34" charset="0"/>
                <a:ea typeface="Calibri" panose="020F0502020204030204" pitchFamily="34" charset="0"/>
              </a:rPr>
              <a:t>ruta</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oras</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Sulina</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canalele</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Busurca</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Imputita</a:t>
            </a:r>
            <a:r>
              <a:rPr lang="en-US" sz="1400" dirty="0">
                <a:solidFill>
                  <a:srgbClr val="333333"/>
                </a:solidFill>
                <a:effectLst/>
                <a:latin typeface="Helvetica" panose="020B0604020202020204" pitchFamily="34" charset="0"/>
                <a:ea typeface="Calibri" panose="020F0502020204030204" pitchFamily="34" charset="0"/>
              </a:rPr>
              <a:t> - cordon </a:t>
            </a:r>
            <a:r>
              <a:rPr lang="en-US" sz="1400" dirty="0" err="1">
                <a:solidFill>
                  <a:srgbClr val="333333"/>
                </a:solidFill>
                <a:effectLst/>
                <a:latin typeface="Helvetica" panose="020B0604020202020204" pitchFamily="34" charset="0"/>
                <a:ea typeface="Calibri" panose="020F0502020204030204" pitchFamily="34" charset="0"/>
              </a:rPr>
              <a:t>litoral</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Tataru</a:t>
            </a:r>
            <a:r>
              <a:rPr lang="en-US" sz="1400" dirty="0">
                <a:solidFill>
                  <a:srgbClr val="333333"/>
                </a:solidFill>
                <a:effectLst/>
                <a:latin typeface="Helvetica" panose="020B0604020202020204" pitchFamily="34" charset="0"/>
                <a:ea typeface="Calibri" panose="020F0502020204030204" pitchFamily="34" charset="0"/>
              </a:rPr>
              <a:t> - loc. Sf. Gheorghe</a:t>
            </a:r>
            <a:br>
              <a:rPr lang="en-US" sz="1400" dirty="0">
                <a:solidFill>
                  <a:srgbClr val="333333"/>
                </a:solidFill>
                <a:effectLst/>
                <a:latin typeface="Helvetica" panose="020B0604020202020204" pitchFamily="34" charset="0"/>
                <a:ea typeface="Calibri" panose="020F0502020204030204" pitchFamily="34" charset="0"/>
              </a:rPr>
            </a:br>
            <a:r>
              <a:rPr lang="en-US" sz="1400" b="1" dirty="0" err="1">
                <a:solidFill>
                  <a:srgbClr val="333333"/>
                </a:solidFill>
                <a:effectLst/>
                <a:highlight>
                  <a:srgbClr val="FFFF00"/>
                </a:highlight>
                <a:latin typeface="Helvetica" panose="020B0604020202020204" pitchFamily="34" charset="0"/>
                <a:ea typeface="Calibri" panose="020F0502020204030204" pitchFamily="34" charset="0"/>
              </a:rPr>
              <a:t>Traseul</a:t>
            </a:r>
            <a:r>
              <a:rPr lang="en-US" sz="1400" b="1" dirty="0">
                <a:solidFill>
                  <a:srgbClr val="333333"/>
                </a:solidFill>
                <a:effectLst/>
                <a:highlight>
                  <a:srgbClr val="FFFF00"/>
                </a:highlight>
                <a:latin typeface="Helvetica" panose="020B0604020202020204" pitchFamily="34" charset="0"/>
                <a:ea typeface="Calibri" panose="020F0502020204030204" pitchFamily="34" charset="0"/>
              </a:rPr>
              <a:t> nr. 18</a:t>
            </a:r>
            <a:r>
              <a:rPr lang="en-US" sz="1400" dirty="0">
                <a:solidFill>
                  <a:srgbClr val="333333"/>
                </a:solidFill>
                <a:effectLst/>
                <a:latin typeface="Helvetica" panose="020B0604020202020204" pitchFamily="34" charset="0"/>
                <a:ea typeface="Calibri" panose="020F0502020204030204" pitchFamily="34" charset="0"/>
              </a:rPr>
              <a:t/>
            </a:r>
            <a:br>
              <a:rPr lang="en-US" sz="1400" dirty="0">
                <a:solidFill>
                  <a:srgbClr val="333333"/>
                </a:solidFill>
                <a:effectLst/>
                <a:latin typeface="Helvetica" panose="020B0604020202020204" pitchFamily="34" charset="0"/>
                <a:ea typeface="Calibri" panose="020F0502020204030204" pitchFamily="34" charset="0"/>
              </a:rPr>
            </a:br>
            <a:r>
              <a:rPr lang="en-US" sz="1400" dirty="0" err="1">
                <a:solidFill>
                  <a:srgbClr val="333333"/>
                </a:solidFill>
                <a:effectLst/>
                <a:latin typeface="Helvetica" panose="020B0604020202020204" pitchFamily="34" charset="0"/>
                <a:ea typeface="Calibri" panose="020F0502020204030204" pitchFamily="34" charset="0"/>
              </a:rPr>
              <a:t>Traseul</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Sulina</a:t>
            </a:r>
            <a:r>
              <a:rPr lang="en-US" sz="1400" dirty="0">
                <a:solidFill>
                  <a:srgbClr val="333333"/>
                </a:solidFill>
                <a:effectLst/>
                <a:latin typeface="Helvetica" panose="020B0604020202020204" pitchFamily="34" charset="0"/>
                <a:ea typeface="Calibri" panose="020F0502020204030204" pitchFamily="34" charset="0"/>
              </a:rPr>
              <a:t> – Sf. Gheorghe, pe </a:t>
            </a:r>
            <a:r>
              <a:rPr lang="en-US" sz="1400" dirty="0" err="1">
                <a:solidFill>
                  <a:srgbClr val="333333"/>
                </a:solidFill>
                <a:effectLst/>
                <a:latin typeface="Helvetica" panose="020B0604020202020204" pitchFamily="34" charset="0"/>
                <a:ea typeface="Calibri" panose="020F0502020204030204" pitchFamily="34" charset="0"/>
              </a:rPr>
              <a:t>ruta</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oras</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Sulina</a:t>
            </a:r>
            <a:r>
              <a:rPr lang="en-US" sz="1400" dirty="0">
                <a:solidFill>
                  <a:srgbClr val="333333"/>
                </a:solidFill>
                <a:effectLst/>
                <a:latin typeface="Helvetica" panose="020B0604020202020204" pitchFamily="34" charset="0"/>
                <a:ea typeface="Calibri" panose="020F0502020204030204" pitchFamily="34" charset="0"/>
              </a:rPr>
              <a:t>: canal </a:t>
            </a:r>
            <a:r>
              <a:rPr lang="en-US" sz="1400" dirty="0" err="1">
                <a:solidFill>
                  <a:srgbClr val="333333"/>
                </a:solidFill>
                <a:effectLst/>
                <a:latin typeface="Helvetica" panose="020B0604020202020204" pitchFamily="34" charset="0"/>
                <a:ea typeface="Calibri" panose="020F0502020204030204" pitchFamily="34" charset="0"/>
              </a:rPr>
              <a:t>Busurca</a:t>
            </a:r>
            <a:r>
              <a:rPr lang="en-US" sz="1400" dirty="0">
                <a:solidFill>
                  <a:srgbClr val="333333"/>
                </a:solidFill>
                <a:effectLst/>
                <a:latin typeface="Helvetica" panose="020B0604020202020204" pitchFamily="34" charset="0"/>
                <a:ea typeface="Calibri" panose="020F0502020204030204" pitchFamily="34" charset="0"/>
              </a:rPr>
              <a:t>- canal </a:t>
            </a:r>
            <a:r>
              <a:rPr lang="en-US" sz="1400" dirty="0" err="1">
                <a:solidFill>
                  <a:srgbClr val="333333"/>
                </a:solidFill>
                <a:effectLst/>
                <a:latin typeface="Helvetica" panose="020B0604020202020204" pitchFamily="34" charset="0"/>
                <a:ea typeface="Calibri" panose="020F0502020204030204" pitchFamily="34" charset="0"/>
              </a:rPr>
              <a:t>Rosu</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Imputita</a:t>
            </a:r>
            <a:r>
              <a:rPr lang="en-US" sz="1400" dirty="0">
                <a:solidFill>
                  <a:srgbClr val="333333"/>
                </a:solidFill>
                <a:effectLst/>
                <a:latin typeface="Helvetica" panose="020B0604020202020204" pitchFamily="34" charset="0"/>
                <a:ea typeface="Calibri" panose="020F0502020204030204" pitchFamily="34" charset="0"/>
              </a:rPr>
              <a:t> - lac. </a:t>
            </a:r>
            <a:r>
              <a:rPr lang="en-US" sz="1400" dirty="0" err="1">
                <a:solidFill>
                  <a:srgbClr val="333333"/>
                </a:solidFill>
                <a:effectLst/>
                <a:latin typeface="Helvetica" panose="020B0604020202020204" pitchFamily="34" charset="0"/>
                <a:ea typeface="Calibri" panose="020F0502020204030204" pitchFamily="34" charset="0"/>
              </a:rPr>
              <a:t>Rosulet</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cherhana</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Rosulet</a:t>
            </a:r>
            <a:r>
              <a:rPr lang="en-US" sz="1400" dirty="0">
                <a:solidFill>
                  <a:srgbClr val="333333"/>
                </a:solidFill>
                <a:effectLst/>
                <a:latin typeface="Helvetica" panose="020B0604020202020204" pitchFamily="34" charset="0"/>
                <a:ea typeface="Calibri" panose="020F0502020204030204" pitchFamily="34" charset="0"/>
              </a:rPr>
              <a:t> - lac </a:t>
            </a:r>
            <a:r>
              <a:rPr lang="en-US" sz="1400" dirty="0" err="1">
                <a:solidFill>
                  <a:srgbClr val="333333"/>
                </a:solidFill>
                <a:effectLst/>
                <a:latin typeface="Helvetica" panose="020B0604020202020204" pitchFamily="34" charset="0"/>
                <a:ea typeface="Calibri" panose="020F0502020204030204" pitchFamily="34" charset="0"/>
              </a:rPr>
              <a:t>Rosu</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baza</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turistica</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Rosu</a:t>
            </a:r>
            <a:r>
              <a:rPr lang="en-US" sz="1400" dirty="0">
                <a:solidFill>
                  <a:srgbClr val="333333"/>
                </a:solidFill>
                <a:effectLst/>
                <a:latin typeface="Helvetica" panose="020B0604020202020204" pitchFamily="34" charset="0"/>
                <a:ea typeface="Calibri" panose="020F0502020204030204" pitchFamily="34" charset="0"/>
              </a:rPr>
              <a:t> - </a:t>
            </a:r>
            <a:r>
              <a:rPr lang="en-US" sz="1400" dirty="0" err="1">
                <a:solidFill>
                  <a:srgbClr val="333333"/>
                </a:solidFill>
                <a:effectLst/>
                <a:latin typeface="Helvetica" panose="020B0604020202020204" pitchFamily="34" charset="0"/>
                <a:ea typeface="Calibri" panose="020F0502020204030204" pitchFamily="34" charset="0"/>
              </a:rPr>
              <a:t>lacul</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Puiu</a:t>
            </a:r>
            <a:r>
              <a:rPr lang="en-US" sz="1400" dirty="0">
                <a:solidFill>
                  <a:srgbClr val="333333"/>
                </a:solidFill>
                <a:effectLst/>
                <a:latin typeface="Helvetica" panose="020B0604020202020204" pitchFamily="34" charset="0"/>
                <a:ea typeface="Calibri" panose="020F0502020204030204" pitchFamily="34" charset="0"/>
              </a:rPr>
              <a:t> - can. </a:t>
            </a:r>
            <a:r>
              <a:rPr lang="en-US" sz="1400" dirty="0" err="1">
                <a:solidFill>
                  <a:srgbClr val="333333"/>
                </a:solidFill>
                <a:effectLst/>
                <a:latin typeface="Helvetica" panose="020B0604020202020204" pitchFamily="34" charset="0"/>
                <a:ea typeface="Calibri" panose="020F0502020204030204" pitchFamily="34" charset="0"/>
              </a:rPr>
              <a:t>Mocansca</a:t>
            </a:r>
            <a:r>
              <a:rPr lang="en-US" sz="1400" dirty="0">
                <a:solidFill>
                  <a:srgbClr val="333333"/>
                </a:solidFill>
                <a:effectLst/>
                <a:latin typeface="Helvetica" panose="020B0604020202020204" pitchFamily="34" charset="0"/>
                <a:ea typeface="Calibri" panose="020F0502020204030204" pitchFamily="34" charset="0"/>
              </a:rPr>
              <a:t> - lac </a:t>
            </a:r>
            <a:r>
              <a:rPr lang="en-US" sz="1400" dirty="0" err="1">
                <a:solidFill>
                  <a:srgbClr val="333333"/>
                </a:solidFill>
                <a:effectLst/>
                <a:latin typeface="Helvetica" panose="020B0604020202020204" pitchFamily="34" charset="0"/>
                <a:ea typeface="Calibri" panose="020F0502020204030204" pitchFamily="34" charset="0"/>
              </a:rPr>
              <a:t>Erenciuc</a:t>
            </a:r>
            <a:r>
              <a:rPr lang="en-US" sz="1400" dirty="0">
                <a:solidFill>
                  <a:srgbClr val="333333"/>
                </a:solidFill>
                <a:effectLst/>
                <a:latin typeface="Helvetica" panose="020B0604020202020204" pitchFamily="34" charset="0"/>
                <a:ea typeface="Calibri" panose="020F0502020204030204" pitchFamily="34" charset="0"/>
              </a:rPr>
              <a:t> - brat Sf. Gheorghe - loc. Sf. Gheorghe.</a:t>
            </a:r>
            <a:br>
              <a:rPr lang="en-US" sz="1400" dirty="0">
                <a:solidFill>
                  <a:srgbClr val="333333"/>
                </a:solidFill>
                <a:effectLst/>
                <a:latin typeface="Helvetica" panose="020B0604020202020204" pitchFamily="34" charset="0"/>
                <a:ea typeface="Calibri" panose="020F0502020204030204" pitchFamily="34" charset="0"/>
              </a:rPr>
            </a:br>
            <a:r>
              <a:rPr lang="en-US" sz="1400" b="1" dirty="0" err="1">
                <a:solidFill>
                  <a:srgbClr val="333333"/>
                </a:solidFill>
                <a:effectLst/>
                <a:highlight>
                  <a:srgbClr val="FFFF00"/>
                </a:highlight>
                <a:latin typeface="Helvetica" panose="020B0604020202020204" pitchFamily="34" charset="0"/>
                <a:ea typeface="Calibri" panose="020F0502020204030204" pitchFamily="34" charset="0"/>
              </a:rPr>
              <a:t>Traseul</a:t>
            </a:r>
            <a:r>
              <a:rPr lang="en-US" sz="1400" b="1" dirty="0">
                <a:solidFill>
                  <a:srgbClr val="333333"/>
                </a:solidFill>
                <a:effectLst/>
                <a:highlight>
                  <a:srgbClr val="FFFF00"/>
                </a:highlight>
                <a:latin typeface="Helvetica" panose="020B0604020202020204" pitchFamily="34" charset="0"/>
                <a:ea typeface="Calibri" panose="020F0502020204030204" pitchFamily="34" charset="0"/>
              </a:rPr>
              <a:t> nr. 19</a:t>
            </a:r>
            <a:r>
              <a:rPr lang="en-US" sz="1400" dirty="0">
                <a:solidFill>
                  <a:srgbClr val="333333"/>
                </a:solidFill>
                <a:effectLst/>
                <a:latin typeface="Helvetica" panose="020B0604020202020204" pitchFamily="34" charset="0"/>
                <a:ea typeface="Calibri" panose="020F0502020204030204" pitchFamily="34" charset="0"/>
              </a:rPr>
              <a:t/>
            </a:r>
            <a:br>
              <a:rPr lang="en-US" sz="1400" dirty="0">
                <a:solidFill>
                  <a:srgbClr val="333333"/>
                </a:solidFill>
                <a:effectLst/>
                <a:latin typeface="Helvetica" panose="020B0604020202020204" pitchFamily="34" charset="0"/>
                <a:ea typeface="Calibri" panose="020F0502020204030204" pitchFamily="34" charset="0"/>
              </a:rPr>
            </a:br>
            <a:r>
              <a:rPr lang="en-US" sz="1400" dirty="0">
                <a:solidFill>
                  <a:srgbClr val="333333"/>
                </a:solidFill>
                <a:effectLst/>
                <a:latin typeface="Helvetica" panose="020B0604020202020204" pitchFamily="34" charset="0"/>
                <a:ea typeface="Calibri" panose="020F0502020204030204" pitchFamily="34" charset="0"/>
              </a:rPr>
              <a:t>Lac </a:t>
            </a:r>
            <a:r>
              <a:rPr lang="en-US" sz="1400" dirty="0" err="1">
                <a:solidFill>
                  <a:srgbClr val="333333"/>
                </a:solidFill>
                <a:effectLst/>
                <a:latin typeface="Helvetica" panose="020B0604020202020204" pitchFamily="34" charset="0"/>
                <a:ea typeface="Calibri" panose="020F0502020204030204" pitchFamily="34" charset="0"/>
              </a:rPr>
              <a:t>Casla</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Garla</a:t>
            </a:r>
            <a:r>
              <a:rPr lang="en-US" sz="1400" dirty="0">
                <a:solidFill>
                  <a:srgbClr val="333333"/>
                </a:solidFill>
                <a:effectLst/>
                <a:latin typeface="Helvetica" panose="020B0604020202020204" pitchFamily="34" charset="0"/>
                <a:ea typeface="Calibri" panose="020F0502020204030204" pitchFamily="34" charset="0"/>
              </a:rPr>
              <a:t> </a:t>
            </a:r>
            <a:r>
              <a:rPr lang="en-US" sz="1400" dirty="0" err="1">
                <a:solidFill>
                  <a:srgbClr val="333333"/>
                </a:solidFill>
                <a:effectLst/>
                <a:latin typeface="Helvetica" panose="020B0604020202020204" pitchFamily="34" charset="0"/>
                <a:ea typeface="Calibri" panose="020F0502020204030204" pitchFamily="34" charset="0"/>
              </a:rPr>
              <a:t>Somova</a:t>
            </a:r>
            <a:r>
              <a:rPr lang="en-US" sz="1400" dirty="0">
                <a:solidFill>
                  <a:srgbClr val="333333"/>
                </a:solidFill>
                <a:effectLst/>
                <a:latin typeface="Helvetica" panose="020B0604020202020204" pitchFamily="34" charset="0"/>
                <a:ea typeface="Calibri" panose="020F0502020204030204" pitchFamily="34" charset="0"/>
              </a:rPr>
              <a:t>- Lac Potica- Lac Parches – Lac </a:t>
            </a:r>
            <a:r>
              <a:rPr lang="en-US" sz="1400" dirty="0" err="1">
                <a:solidFill>
                  <a:srgbClr val="333333"/>
                </a:solidFill>
                <a:effectLst/>
                <a:latin typeface="Helvetica" panose="020B0604020202020204" pitchFamily="34" charset="0"/>
                <a:ea typeface="Calibri" panose="020F0502020204030204" pitchFamily="34" charset="0"/>
              </a:rPr>
              <a:t>Telincea</a:t>
            </a:r>
            <a:endParaRPr lang="ro-RO" sz="1400" dirty="0">
              <a:effectLst/>
              <a:latin typeface="Tahoma" panose="020B0604030504040204" pitchFamily="34" charset="0"/>
              <a:ea typeface="Times New Roman" panose="02020603050405020304" pitchFamily="18" charset="0"/>
            </a:endParaRPr>
          </a:p>
        </p:txBody>
      </p:sp>
    </p:spTree>
    <p:extLst>
      <p:ext uri="{BB962C8B-B14F-4D97-AF65-F5344CB8AC3E}">
        <p14:creationId xmlns:p14="http://schemas.microsoft.com/office/powerpoint/2010/main" val="5665525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4C005E8C-8245-4A36-8D8F-54C2E35F4232}"/>
              </a:ext>
            </a:extLst>
          </p:cNvPr>
          <p:cNvSpPr txBox="1"/>
          <p:nvPr/>
        </p:nvSpPr>
        <p:spPr>
          <a:xfrm>
            <a:off x="217055" y="2382206"/>
            <a:ext cx="6423890" cy="3488134"/>
          </a:xfrm>
          <a:prstGeom prst="rect">
            <a:avLst/>
          </a:prstGeom>
          <a:noFill/>
        </p:spPr>
        <p:txBody>
          <a:bodyPr wrap="square">
            <a:spAutoFit/>
          </a:bodyPr>
          <a:lstStyle/>
          <a:p>
            <a:pPr algn="just">
              <a:spcAft>
                <a:spcPts val="800"/>
              </a:spcAft>
            </a:pPr>
            <a:r>
              <a:rPr lang="en-US" sz="1400" b="1" dirty="0">
                <a:solidFill>
                  <a:srgbClr val="000000"/>
                </a:solidFill>
                <a:effectLst/>
                <a:latin typeface="Times New Roman" panose="02020603050405020304" pitchFamily="18" charset="0"/>
                <a:ea typeface="Calibri" panose="020F0502020204030204" pitchFamily="34" charset="0"/>
              </a:rPr>
              <a:t>Ways to travel in Bulgaria and Romania</a:t>
            </a:r>
            <a:endParaRPr lang="ro-RO" sz="1400" dirty="0">
              <a:effectLst/>
              <a:latin typeface="Tahoma" panose="020B0604030504040204" pitchFamily="34" charset="0"/>
              <a:ea typeface="Times New Roman" panose="02020603050405020304" pitchFamily="18" charset="0"/>
            </a:endParaRPr>
          </a:p>
          <a:p>
            <a:pPr algn="just">
              <a:spcAft>
                <a:spcPts val="800"/>
              </a:spcAft>
            </a:pPr>
            <a:r>
              <a:rPr lang="en-US" sz="1400" b="1" dirty="0">
                <a:solidFill>
                  <a:srgbClr val="000000"/>
                </a:solidFill>
                <a:effectLst/>
                <a:latin typeface="Times New Roman" panose="02020603050405020304" pitchFamily="18" charset="0"/>
                <a:ea typeface="Calibri" panose="020F0502020204030204" pitchFamily="34" charset="0"/>
              </a:rPr>
              <a:t>By plane:</a:t>
            </a:r>
            <a:endParaRPr lang="ro-RO" sz="1400" dirty="0">
              <a:effectLst/>
              <a:latin typeface="Tahoma" panose="020B0604030504040204" pitchFamily="34" charset="0"/>
              <a:ea typeface="Times New Roman" panose="02020603050405020304" pitchFamily="18" charset="0"/>
            </a:endParaRPr>
          </a:p>
          <a:p>
            <a:pPr algn="just">
              <a:spcAft>
                <a:spcPts val="800"/>
              </a:spcAft>
            </a:pPr>
            <a:r>
              <a:rPr lang="en-US" sz="1400" dirty="0">
                <a:solidFill>
                  <a:srgbClr val="000000"/>
                </a:solidFill>
                <a:effectLst/>
                <a:latin typeface="Times New Roman" panose="02020603050405020304" pitchFamily="18" charset="0"/>
                <a:ea typeface="Calibri" panose="020F0502020204030204" pitchFamily="34" charset="0"/>
              </a:rPr>
              <a:t>Bulgarian international airports:</a:t>
            </a:r>
            <a:endParaRPr lang="ro-RO" sz="1400" dirty="0">
              <a:effectLst/>
              <a:latin typeface="Tahoma" panose="020B0604030504040204" pitchFamily="34" charset="0"/>
              <a:ea typeface="Times New Roman" panose="02020603050405020304" pitchFamily="18" charset="0"/>
            </a:endParaRPr>
          </a:p>
          <a:p>
            <a:pPr algn="just">
              <a:spcAft>
                <a:spcPts val="800"/>
              </a:spcAft>
            </a:pPr>
            <a:r>
              <a:rPr lang="en-US" sz="1400" dirty="0">
                <a:solidFill>
                  <a:srgbClr val="000000"/>
                </a:solidFill>
                <a:effectLst/>
                <a:latin typeface="Times New Roman" panose="02020603050405020304" pitchFamily="18" charset="0"/>
                <a:ea typeface="Calibri" panose="020F0502020204030204" pitchFamily="34" charset="0"/>
              </a:rPr>
              <a:t>SOFIA - </a:t>
            </a:r>
            <a:r>
              <a:rPr lang="en-US" sz="1400" dirty="0">
                <a:solidFill>
                  <a:srgbClr val="007EFF"/>
                </a:solidFill>
                <a:effectLst/>
                <a:latin typeface="Times New Roman" panose="02020603050405020304" pitchFamily="18" charset="0"/>
                <a:ea typeface="Calibri" panose="020F0502020204030204" pitchFamily="34" charset="0"/>
                <a:hlinkClick r:id="rId2"/>
              </a:rPr>
              <a:t>http://www.sofia-airport.bg</a:t>
            </a:r>
            <a:endParaRPr lang="ro-RO" sz="1400" dirty="0">
              <a:effectLst/>
              <a:latin typeface="Tahoma" panose="020B0604030504040204" pitchFamily="34" charset="0"/>
              <a:ea typeface="Times New Roman" panose="02020603050405020304" pitchFamily="18" charset="0"/>
            </a:endParaRPr>
          </a:p>
          <a:p>
            <a:pPr algn="just">
              <a:spcAft>
                <a:spcPts val="800"/>
              </a:spcAft>
            </a:pPr>
            <a:r>
              <a:rPr lang="en-US" sz="1400" dirty="0">
                <a:solidFill>
                  <a:srgbClr val="000000"/>
                </a:solidFill>
                <a:effectLst/>
                <a:latin typeface="Times New Roman" panose="02020603050405020304" pitchFamily="18" charset="0"/>
                <a:ea typeface="Calibri" panose="020F0502020204030204" pitchFamily="34" charset="0"/>
              </a:rPr>
              <a:t>VARNA - </a:t>
            </a:r>
            <a:r>
              <a:rPr lang="en-US" sz="1400" dirty="0">
                <a:solidFill>
                  <a:srgbClr val="007EFF"/>
                </a:solidFill>
                <a:effectLst/>
                <a:latin typeface="Times New Roman" panose="02020603050405020304" pitchFamily="18" charset="0"/>
                <a:ea typeface="Calibri" panose="020F0502020204030204" pitchFamily="34" charset="0"/>
                <a:hlinkClick r:id="rId3"/>
              </a:rPr>
              <a:t>http://www.varna-airport.bg</a:t>
            </a:r>
            <a:endParaRPr lang="ro-RO" sz="1400" dirty="0">
              <a:effectLst/>
              <a:latin typeface="Tahoma" panose="020B0604030504040204" pitchFamily="34" charset="0"/>
              <a:ea typeface="Times New Roman" panose="02020603050405020304" pitchFamily="18" charset="0"/>
            </a:endParaRPr>
          </a:p>
          <a:p>
            <a:pPr algn="just">
              <a:spcAft>
                <a:spcPts val="800"/>
              </a:spcAft>
            </a:pPr>
            <a:r>
              <a:rPr lang="en-US" sz="1400" dirty="0">
                <a:solidFill>
                  <a:srgbClr val="000000"/>
                </a:solidFill>
                <a:effectLst/>
                <a:latin typeface="Times New Roman" panose="02020603050405020304" pitchFamily="18" charset="0"/>
                <a:ea typeface="Calibri" panose="020F0502020204030204" pitchFamily="34" charset="0"/>
              </a:rPr>
              <a:t>BURGAS - </a:t>
            </a:r>
            <a:r>
              <a:rPr lang="en-US" sz="1400" dirty="0">
                <a:solidFill>
                  <a:srgbClr val="007EFF"/>
                </a:solidFill>
                <a:effectLst/>
                <a:latin typeface="Times New Roman" panose="02020603050405020304" pitchFamily="18" charset="0"/>
                <a:ea typeface="Calibri" panose="020F0502020204030204" pitchFamily="34" charset="0"/>
                <a:hlinkClick r:id="rId4"/>
              </a:rPr>
              <a:t>www.bourgas-airport.com</a:t>
            </a:r>
            <a:endParaRPr lang="ro-RO" sz="1400" dirty="0">
              <a:effectLst/>
              <a:latin typeface="Tahoma" panose="020B0604030504040204" pitchFamily="34" charset="0"/>
              <a:ea typeface="Times New Roman" panose="02020603050405020304" pitchFamily="18" charset="0"/>
            </a:endParaRPr>
          </a:p>
          <a:p>
            <a:pPr algn="just">
              <a:spcAft>
                <a:spcPts val="800"/>
              </a:spcAft>
            </a:pPr>
            <a:r>
              <a:rPr lang="en-US" sz="1400" dirty="0">
                <a:solidFill>
                  <a:srgbClr val="000000"/>
                </a:solidFill>
                <a:effectLst/>
                <a:latin typeface="Times New Roman" panose="02020603050405020304" pitchFamily="18" charset="0"/>
                <a:ea typeface="Calibri" panose="020F0502020204030204" pitchFamily="34" charset="0"/>
              </a:rPr>
              <a:t>PLOVDIV - </a:t>
            </a:r>
            <a:r>
              <a:rPr lang="en-US" sz="1400" dirty="0">
                <a:solidFill>
                  <a:srgbClr val="007EFF"/>
                </a:solidFill>
                <a:effectLst/>
                <a:latin typeface="Times New Roman" panose="02020603050405020304" pitchFamily="18" charset="0"/>
                <a:ea typeface="Calibri" panose="020F0502020204030204" pitchFamily="34" charset="0"/>
                <a:hlinkClick r:id="rId5"/>
              </a:rPr>
              <a:t>www.plovdivairport.com</a:t>
            </a:r>
            <a:r>
              <a:rPr lang="en-US" sz="1400" dirty="0">
                <a:solidFill>
                  <a:srgbClr val="000000"/>
                </a:solidFill>
                <a:effectLst/>
                <a:latin typeface="Times New Roman" panose="02020603050405020304" pitchFamily="18" charset="0"/>
                <a:ea typeface="Calibri" panose="020F0502020204030204" pitchFamily="34" charset="0"/>
              </a:rPr>
              <a:t> </a:t>
            </a:r>
            <a:endParaRPr lang="ro-RO" sz="1400" dirty="0">
              <a:effectLst/>
              <a:latin typeface="Tahoma" panose="020B0604030504040204" pitchFamily="34" charset="0"/>
              <a:ea typeface="Times New Roman" panose="02020603050405020304" pitchFamily="18" charset="0"/>
            </a:endParaRPr>
          </a:p>
          <a:p>
            <a:pPr algn="just">
              <a:spcAft>
                <a:spcPts val="800"/>
              </a:spcAft>
            </a:pPr>
            <a:r>
              <a:rPr lang="en-US" sz="1400" dirty="0">
                <a:solidFill>
                  <a:srgbClr val="000000"/>
                </a:solidFill>
                <a:effectLst/>
                <a:latin typeface="Times New Roman" panose="02020603050405020304" pitchFamily="18" charset="0"/>
                <a:ea typeface="Calibri" panose="020F0502020204030204" pitchFamily="34" charset="0"/>
              </a:rPr>
              <a:t>Romanian international airports from Romania</a:t>
            </a:r>
            <a:endParaRPr lang="ro-RO" sz="1400" dirty="0">
              <a:effectLst/>
              <a:latin typeface="Tahoma" panose="020B0604030504040204" pitchFamily="34" charset="0"/>
              <a:ea typeface="Times New Roman" panose="02020603050405020304" pitchFamily="18" charset="0"/>
            </a:endParaRPr>
          </a:p>
          <a:p>
            <a:pPr algn="just">
              <a:spcAft>
                <a:spcPts val="800"/>
              </a:spcAft>
            </a:pPr>
            <a:r>
              <a:rPr lang="en-US" sz="1400" dirty="0">
                <a:solidFill>
                  <a:srgbClr val="000000"/>
                </a:solidFill>
                <a:effectLst/>
                <a:latin typeface="Times New Roman" panose="02020603050405020304" pitchFamily="18" charset="0"/>
                <a:ea typeface="Calibri" panose="020F0502020204030204" pitchFamily="34" charset="0"/>
              </a:rPr>
              <a:t>BUCURESTI- Henri </a:t>
            </a:r>
            <a:r>
              <a:rPr lang="en-US" sz="1400" dirty="0" err="1">
                <a:solidFill>
                  <a:srgbClr val="000000"/>
                </a:solidFill>
                <a:effectLst/>
                <a:latin typeface="Times New Roman" panose="02020603050405020304" pitchFamily="18" charset="0"/>
                <a:ea typeface="Calibri" panose="020F0502020204030204" pitchFamily="34" charset="0"/>
              </a:rPr>
              <a:t>Coanda</a:t>
            </a:r>
            <a:r>
              <a:rPr lang="en-US" sz="1400" dirty="0">
                <a:solidFill>
                  <a:srgbClr val="000000"/>
                </a:solidFill>
                <a:effectLst/>
                <a:latin typeface="Times New Roman" panose="02020603050405020304" pitchFamily="18" charset="0"/>
                <a:ea typeface="Calibri" panose="020F0502020204030204" pitchFamily="34" charset="0"/>
              </a:rPr>
              <a:t> Airport - </a:t>
            </a:r>
            <a:r>
              <a:rPr lang="en-US" sz="1400" dirty="0">
                <a:solidFill>
                  <a:srgbClr val="0000FF"/>
                </a:solidFill>
                <a:effectLst/>
                <a:latin typeface="Times New Roman" panose="02020603050405020304" pitchFamily="18" charset="0"/>
                <a:ea typeface="Calibri" panose="020F0502020204030204" pitchFamily="34" charset="0"/>
                <a:hlinkClick r:id="rId6"/>
              </a:rPr>
              <a:t>https://www.bucharestairports.ro/</a:t>
            </a:r>
            <a:endParaRPr lang="ro-RO" sz="1400" dirty="0">
              <a:effectLst/>
              <a:latin typeface="Tahoma" panose="020B0604030504040204" pitchFamily="34" charset="0"/>
              <a:ea typeface="Times New Roman" panose="02020603050405020304" pitchFamily="18" charset="0"/>
            </a:endParaRPr>
          </a:p>
          <a:p>
            <a:pPr algn="just">
              <a:spcAft>
                <a:spcPts val="800"/>
              </a:spcAft>
            </a:pPr>
            <a:r>
              <a:rPr lang="en-US" sz="1400" dirty="0">
                <a:solidFill>
                  <a:srgbClr val="000000"/>
                </a:solidFill>
                <a:effectLst/>
                <a:latin typeface="Times New Roman" panose="02020603050405020304" pitchFamily="18" charset="0"/>
                <a:ea typeface="Calibri" panose="020F0502020204030204" pitchFamily="34" charset="0"/>
              </a:rPr>
              <a:t>BUCURESTI- </a:t>
            </a:r>
            <a:r>
              <a:rPr lang="en-US" sz="1400" dirty="0" err="1">
                <a:solidFill>
                  <a:srgbClr val="000000"/>
                </a:solidFill>
                <a:effectLst/>
                <a:latin typeface="Times New Roman" panose="02020603050405020304" pitchFamily="18" charset="0"/>
                <a:ea typeface="Calibri" panose="020F0502020204030204" pitchFamily="34" charset="0"/>
              </a:rPr>
              <a:t>Aurel</a:t>
            </a:r>
            <a:r>
              <a:rPr lang="en-US" sz="1400" dirty="0">
                <a:solidFill>
                  <a:srgbClr val="000000"/>
                </a:solidFill>
                <a:effectLst/>
                <a:latin typeface="Times New Roman" panose="02020603050405020304" pitchFamily="18" charset="0"/>
                <a:ea typeface="Calibri" panose="020F0502020204030204" pitchFamily="34" charset="0"/>
              </a:rPr>
              <a:t> Vlaicu Airport - </a:t>
            </a:r>
            <a:r>
              <a:rPr lang="en-US" sz="1400" dirty="0">
                <a:solidFill>
                  <a:srgbClr val="0000FF"/>
                </a:solidFill>
                <a:effectLst/>
                <a:latin typeface="Times New Roman" panose="02020603050405020304" pitchFamily="18" charset="0"/>
                <a:ea typeface="Calibri" panose="020F0502020204030204" pitchFamily="34" charset="0"/>
                <a:hlinkClick r:id="rId7"/>
              </a:rPr>
              <a:t>https://www.bucharestairports.ro/baneasa/ro/</a:t>
            </a:r>
            <a:endParaRPr lang="ro-RO" sz="1400" dirty="0">
              <a:effectLst/>
              <a:latin typeface="Tahoma" panose="020B0604030504040204" pitchFamily="34" charset="0"/>
              <a:ea typeface="Times New Roman" panose="02020603050405020304" pitchFamily="18" charset="0"/>
            </a:endParaRPr>
          </a:p>
          <a:p>
            <a:pPr algn="just">
              <a:spcAft>
                <a:spcPts val="800"/>
              </a:spcAft>
            </a:pPr>
            <a:r>
              <a:rPr lang="en-US" sz="1400" dirty="0">
                <a:solidFill>
                  <a:srgbClr val="000000"/>
                </a:solidFill>
                <a:effectLst/>
                <a:latin typeface="Times New Roman" panose="02020603050405020304" pitchFamily="18" charset="0"/>
                <a:ea typeface="Times New Roman" panose="02020603050405020304" pitchFamily="18" charset="0"/>
              </a:rPr>
              <a:t> </a:t>
            </a:r>
            <a:endParaRPr lang="ro-RO" sz="1400" dirty="0">
              <a:effectLst/>
              <a:latin typeface="Tahoma" panose="020B0604030504040204" pitchFamily="34" charset="0"/>
              <a:ea typeface="Times New Roman" panose="02020603050405020304" pitchFamily="18" charset="0"/>
            </a:endParaRPr>
          </a:p>
        </p:txBody>
      </p:sp>
      <p:sp>
        <p:nvSpPr>
          <p:cNvPr id="7" name="TextBox 6">
            <a:extLst>
              <a:ext uri="{FF2B5EF4-FFF2-40B4-BE49-F238E27FC236}">
                <a16:creationId xmlns:a16="http://schemas.microsoft.com/office/drawing/2014/main" xmlns="" id="{121C17BD-96DC-4989-9CA0-72094A1A52C9}"/>
              </a:ext>
            </a:extLst>
          </p:cNvPr>
          <p:cNvSpPr txBox="1"/>
          <p:nvPr/>
        </p:nvSpPr>
        <p:spPr>
          <a:xfrm>
            <a:off x="101600" y="43104"/>
            <a:ext cx="11720945" cy="2339102"/>
          </a:xfrm>
          <a:prstGeom prst="rect">
            <a:avLst/>
          </a:prstGeom>
          <a:noFill/>
        </p:spPr>
        <p:txBody>
          <a:bodyPr wrap="square">
            <a:spAutoFit/>
          </a:bodyPr>
          <a:lstStyle/>
          <a:p>
            <a:pPr algn="just">
              <a:spcAft>
                <a:spcPts val="800"/>
              </a:spcAft>
            </a:pPr>
            <a:r>
              <a:rPr lang="en-GB" sz="1400" b="1" dirty="0">
                <a:effectLst/>
                <a:latin typeface="Times New Roman" panose="02020603050405020304" pitchFamily="18" charset="0"/>
                <a:ea typeface="Times New Roman" panose="02020603050405020304" pitchFamily="18" charset="0"/>
              </a:rPr>
              <a:t>3. ACCESS</a:t>
            </a:r>
            <a:endParaRPr lang="ro-RO" sz="1400" dirty="0">
              <a:effectLst/>
              <a:latin typeface="Tahoma" panose="020B0604030504040204" pitchFamily="34" charset="0"/>
              <a:ea typeface="Times New Roman" panose="02020603050405020304" pitchFamily="18" charset="0"/>
            </a:endParaRPr>
          </a:p>
          <a:p>
            <a:pPr algn="just">
              <a:spcAft>
                <a:spcPts val="800"/>
              </a:spcAft>
            </a:pPr>
            <a:r>
              <a:rPr lang="en-GB" sz="1400" dirty="0">
                <a:effectLst/>
                <a:latin typeface="Times New Roman" panose="02020603050405020304" pitchFamily="18" charset="0"/>
                <a:ea typeface="Times New Roman" panose="02020603050405020304" pitchFamily="18" charset="0"/>
              </a:rPr>
              <a:t>Access to the area can be done in multiple ways. Firs of all the main gates for entering the country are airports. For Romania, the most important airports for reaching Dobrogea region are the two airports from </a:t>
            </a:r>
            <a:r>
              <a:rPr lang="en-GB" sz="1400" dirty="0" err="1">
                <a:effectLst/>
                <a:latin typeface="Times New Roman" panose="02020603050405020304" pitchFamily="18" charset="0"/>
                <a:ea typeface="Times New Roman" panose="02020603050405020304" pitchFamily="18" charset="0"/>
              </a:rPr>
              <a:t>București</a:t>
            </a:r>
            <a:r>
              <a:rPr lang="en-GB" sz="1400" dirty="0">
                <a:effectLst/>
                <a:latin typeface="Times New Roman" panose="02020603050405020304" pitchFamily="18" charset="0"/>
                <a:ea typeface="Times New Roman" panose="02020603050405020304" pitchFamily="18" charset="0"/>
              </a:rPr>
              <a:t>, </a:t>
            </a:r>
            <a:r>
              <a:rPr lang="en-GB" sz="1400" dirty="0" err="1">
                <a:effectLst/>
                <a:latin typeface="Times New Roman" panose="02020603050405020304" pitchFamily="18" charset="0"/>
                <a:ea typeface="Times New Roman" panose="02020603050405020304" pitchFamily="18" charset="0"/>
              </a:rPr>
              <a:t>Interational</a:t>
            </a:r>
            <a:r>
              <a:rPr lang="en-GB" sz="1400" dirty="0">
                <a:effectLst/>
                <a:latin typeface="Times New Roman" panose="02020603050405020304" pitchFamily="18" charset="0"/>
                <a:ea typeface="Times New Roman" panose="02020603050405020304" pitchFamily="18" charset="0"/>
              </a:rPr>
              <a:t> Airport Henri </a:t>
            </a:r>
            <a:r>
              <a:rPr lang="ro-RO" sz="1400" dirty="0">
                <a:effectLst/>
                <a:latin typeface="Times New Roman" panose="02020603050405020304" pitchFamily="18" charset="0"/>
                <a:ea typeface="Times New Roman" panose="02020603050405020304" pitchFamily="18" charset="0"/>
              </a:rPr>
              <a:t>Coandă and Băneasa Airport Aurel Vlaicu. The two main airports from Bulgaria, from which you can reach the main zone of this route are Varna Airport and Sofia Airport.</a:t>
            </a:r>
            <a:endParaRPr lang="ro-RO" sz="1400" dirty="0">
              <a:effectLst/>
              <a:latin typeface="Tahoma" panose="020B0604030504040204" pitchFamily="34" charset="0"/>
              <a:ea typeface="Times New Roman" panose="02020603050405020304" pitchFamily="18" charset="0"/>
            </a:endParaRPr>
          </a:p>
          <a:p>
            <a:pPr algn="just">
              <a:spcAft>
                <a:spcPts val="800"/>
              </a:spcAft>
            </a:pPr>
            <a:r>
              <a:rPr lang="en-GB" sz="1400" dirty="0">
                <a:effectLst/>
                <a:latin typeface="Times New Roman" panose="02020603050405020304" pitchFamily="18" charset="0"/>
                <a:ea typeface="Times New Roman" panose="02020603050405020304" pitchFamily="18" charset="0"/>
              </a:rPr>
              <a:t>You can reach the Black Sea directly from the Danube, with the help of river boats, who can navigate until </a:t>
            </a:r>
            <a:r>
              <a:rPr lang="en-GB" sz="1400" dirty="0" err="1">
                <a:effectLst/>
                <a:latin typeface="Times New Roman" panose="02020603050405020304" pitchFamily="18" charset="0"/>
                <a:ea typeface="Times New Roman" panose="02020603050405020304" pitchFamily="18" charset="0"/>
              </a:rPr>
              <a:t>Sulina</a:t>
            </a:r>
            <a:r>
              <a:rPr lang="en-GB" sz="1400" dirty="0">
                <a:effectLst/>
                <a:latin typeface="Times New Roman" panose="02020603050405020304" pitchFamily="18" charset="0"/>
                <a:ea typeface="Times New Roman" panose="02020603050405020304" pitchFamily="18" charset="0"/>
              </a:rPr>
              <a:t>.</a:t>
            </a:r>
            <a:endParaRPr lang="ro-RO" sz="1400" dirty="0">
              <a:effectLst/>
              <a:latin typeface="Tahoma" panose="020B0604030504040204" pitchFamily="34" charset="0"/>
              <a:ea typeface="Times New Roman" panose="02020603050405020304" pitchFamily="18" charset="0"/>
            </a:endParaRPr>
          </a:p>
          <a:p>
            <a:pPr algn="just">
              <a:spcAft>
                <a:spcPts val="800"/>
              </a:spcAft>
            </a:pPr>
            <a:r>
              <a:rPr lang="en-GB" sz="1400" dirty="0">
                <a:effectLst/>
                <a:latin typeface="Times New Roman" panose="02020603050405020304" pitchFamily="18" charset="0"/>
                <a:ea typeface="Times New Roman" panose="02020603050405020304" pitchFamily="18" charset="0"/>
              </a:rPr>
              <a:t>The Black Sea shore communicates with the rest of the area through the main roads transport axis, A2 and E772 from Sofia to Varna, on E87 and 39, E81, A4 along the shore of the Black Sea from </a:t>
            </a:r>
            <a:r>
              <a:rPr lang="en-GB" sz="1400" dirty="0" err="1">
                <a:effectLst/>
                <a:latin typeface="Times New Roman" panose="02020603050405020304" pitchFamily="18" charset="0"/>
                <a:ea typeface="Times New Roman" panose="02020603050405020304" pitchFamily="18" charset="0"/>
              </a:rPr>
              <a:t>Nessebar</a:t>
            </a:r>
            <a:r>
              <a:rPr lang="en-GB" sz="1400" dirty="0">
                <a:effectLst/>
                <a:latin typeface="Times New Roman" panose="02020603050405020304" pitchFamily="18" charset="0"/>
                <a:ea typeface="Times New Roman" panose="02020603050405020304" pitchFamily="18" charset="0"/>
              </a:rPr>
              <a:t> to </a:t>
            </a:r>
            <a:r>
              <a:rPr lang="en-GB" sz="1400" dirty="0" err="1">
                <a:effectLst/>
                <a:latin typeface="Times New Roman" panose="02020603050405020304" pitchFamily="18" charset="0"/>
                <a:ea typeface="Times New Roman" panose="02020603050405020304" pitchFamily="18" charset="0"/>
              </a:rPr>
              <a:t>Tulcea</a:t>
            </a:r>
            <a:r>
              <a:rPr lang="en-GB" sz="1400" dirty="0">
                <a:effectLst/>
                <a:latin typeface="Times New Roman" panose="02020603050405020304" pitchFamily="18" charset="0"/>
                <a:ea typeface="Times New Roman" panose="02020603050405020304" pitchFamily="18" charset="0"/>
              </a:rPr>
              <a:t> from where you can take the boat until </a:t>
            </a:r>
            <a:r>
              <a:rPr lang="en-GB" sz="1400" dirty="0" err="1">
                <a:effectLst/>
                <a:latin typeface="Times New Roman" panose="02020603050405020304" pitchFamily="18" charset="0"/>
                <a:ea typeface="Times New Roman" panose="02020603050405020304" pitchFamily="18" charset="0"/>
              </a:rPr>
              <a:t>Sulina</a:t>
            </a:r>
            <a:r>
              <a:rPr lang="en-GB" sz="1400" dirty="0">
                <a:effectLst/>
                <a:latin typeface="Times New Roman" panose="02020603050405020304" pitchFamily="18" charset="0"/>
                <a:ea typeface="Times New Roman" panose="02020603050405020304" pitchFamily="18" charset="0"/>
              </a:rPr>
              <a:t>. From </a:t>
            </a:r>
            <a:r>
              <a:rPr lang="en-GB" sz="1400" dirty="0" err="1">
                <a:effectLst/>
                <a:latin typeface="Times New Roman" panose="02020603050405020304" pitchFamily="18" charset="0"/>
                <a:ea typeface="Times New Roman" panose="02020603050405020304" pitchFamily="18" charset="0"/>
              </a:rPr>
              <a:t>Buchares</a:t>
            </a:r>
            <a:r>
              <a:rPr lang="en-GB" sz="1400" dirty="0">
                <a:effectLst/>
                <a:latin typeface="Times New Roman" panose="02020603050405020304" pitchFamily="18" charset="0"/>
                <a:ea typeface="Times New Roman" panose="02020603050405020304" pitchFamily="18" charset="0"/>
              </a:rPr>
              <a:t> until Constanta you can travel also to E81.  You can travel on the railway from Bucharest to </a:t>
            </a:r>
            <a:r>
              <a:rPr lang="en-GB" sz="1400" dirty="0" err="1">
                <a:effectLst/>
                <a:latin typeface="Times New Roman" panose="02020603050405020304" pitchFamily="18" charset="0"/>
                <a:ea typeface="Times New Roman" panose="02020603050405020304" pitchFamily="18" charset="0"/>
              </a:rPr>
              <a:t>Constanța</a:t>
            </a:r>
            <a:r>
              <a:rPr lang="en-GB" sz="1400" dirty="0">
                <a:effectLst/>
                <a:latin typeface="Times New Roman" panose="02020603050405020304" pitchFamily="18" charset="0"/>
                <a:ea typeface="Times New Roman" panose="02020603050405020304" pitchFamily="18" charset="0"/>
              </a:rPr>
              <a:t> (226 km), and from Sofia to Varna. The boarder check point  Bulgaria- Romania is in </a:t>
            </a:r>
            <a:r>
              <a:rPr lang="en-GB" sz="1400" dirty="0" err="1">
                <a:effectLst/>
                <a:latin typeface="Times New Roman" panose="02020603050405020304" pitchFamily="18" charset="0"/>
                <a:ea typeface="Times New Roman" panose="02020603050405020304" pitchFamily="18" charset="0"/>
              </a:rPr>
              <a:t>Vama</a:t>
            </a:r>
            <a:r>
              <a:rPr lang="en-GB" sz="1400" dirty="0">
                <a:effectLst/>
                <a:latin typeface="Times New Roman" panose="02020603050405020304" pitchFamily="18" charset="0"/>
                <a:ea typeface="Times New Roman" panose="02020603050405020304" pitchFamily="18" charset="0"/>
              </a:rPr>
              <a:t> </a:t>
            </a:r>
            <a:r>
              <a:rPr lang="en-GB" sz="1400" dirty="0" err="1">
                <a:effectLst/>
                <a:latin typeface="Times New Roman" panose="02020603050405020304" pitchFamily="18" charset="0"/>
                <a:ea typeface="Times New Roman" panose="02020603050405020304" pitchFamily="18" charset="0"/>
              </a:rPr>
              <a:t>Veche</a:t>
            </a:r>
            <a:r>
              <a:rPr lang="en-GB" sz="1400" dirty="0">
                <a:effectLst/>
                <a:latin typeface="Times New Roman" panose="02020603050405020304" pitchFamily="18" charset="0"/>
                <a:ea typeface="Times New Roman" panose="02020603050405020304" pitchFamily="18" charset="0"/>
              </a:rPr>
              <a:t> Point.</a:t>
            </a:r>
            <a:endParaRPr lang="ro-RO" sz="1400" dirty="0">
              <a:effectLst/>
              <a:latin typeface="Tahoma" panose="020B0604030504040204" pitchFamily="34" charset="0"/>
              <a:ea typeface="Times New Roman" panose="02020603050405020304" pitchFamily="18" charset="0"/>
            </a:endParaRPr>
          </a:p>
        </p:txBody>
      </p:sp>
      <p:pic>
        <p:nvPicPr>
          <p:cNvPr id="15" name="Picture 14">
            <a:extLst>
              <a:ext uri="{FF2B5EF4-FFF2-40B4-BE49-F238E27FC236}">
                <a16:creationId xmlns:a16="http://schemas.microsoft.com/office/drawing/2014/main" xmlns="" id="{432945EF-5D19-4FB3-AE0A-89972543C7FD}"/>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5924771" y="2369855"/>
            <a:ext cx="1432347" cy="969258"/>
          </a:xfrm>
          <a:prstGeom prst="rect">
            <a:avLst/>
          </a:prstGeom>
        </p:spPr>
      </p:pic>
      <p:sp>
        <p:nvSpPr>
          <p:cNvPr id="17" name="TextBox 16">
            <a:extLst>
              <a:ext uri="{FF2B5EF4-FFF2-40B4-BE49-F238E27FC236}">
                <a16:creationId xmlns:a16="http://schemas.microsoft.com/office/drawing/2014/main" xmlns="" id="{3261C2F0-CBE6-42CC-9754-F2627076DC53}"/>
              </a:ext>
            </a:extLst>
          </p:cNvPr>
          <p:cNvSpPr txBox="1"/>
          <p:nvPr/>
        </p:nvSpPr>
        <p:spPr>
          <a:xfrm>
            <a:off x="7370619" y="2318263"/>
            <a:ext cx="4064000" cy="2349361"/>
          </a:xfrm>
          <a:prstGeom prst="rect">
            <a:avLst/>
          </a:prstGeom>
          <a:noFill/>
        </p:spPr>
        <p:txBody>
          <a:bodyPr wrap="square">
            <a:spAutoFit/>
          </a:bodyPr>
          <a:lstStyle/>
          <a:p>
            <a:pPr algn="just">
              <a:spcAft>
                <a:spcPts val="800"/>
              </a:spcAft>
            </a:pPr>
            <a:r>
              <a:rPr lang="en-US" sz="1400" b="1" dirty="0">
                <a:solidFill>
                  <a:srgbClr val="000000"/>
                </a:solidFill>
                <a:effectLst/>
                <a:latin typeface="Times New Roman" panose="02020603050405020304" pitchFamily="18" charset="0"/>
                <a:ea typeface="Times New Roman" panose="02020603050405020304" pitchFamily="18" charset="0"/>
              </a:rPr>
              <a:t>By Train</a:t>
            </a:r>
            <a:endParaRPr lang="ro-RO" sz="1400" dirty="0">
              <a:effectLst/>
              <a:latin typeface="Tahoma" panose="020B0604030504040204" pitchFamily="34" charset="0"/>
              <a:ea typeface="Times New Roman" panose="02020603050405020304" pitchFamily="18" charset="0"/>
            </a:endParaRPr>
          </a:p>
          <a:p>
            <a:pPr algn="just">
              <a:spcAft>
                <a:spcPts val="800"/>
              </a:spcAft>
            </a:pPr>
            <a:r>
              <a:rPr lang="en-US" sz="1400" dirty="0">
                <a:solidFill>
                  <a:srgbClr val="000000"/>
                </a:solidFill>
                <a:effectLst/>
                <a:latin typeface="Times New Roman" panose="02020603050405020304" pitchFamily="18" charset="0"/>
                <a:ea typeface="Times New Roman" panose="02020603050405020304" pitchFamily="18" charset="0"/>
              </a:rPr>
              <a:t>Although the railroad network is one of the most developed in Europe, trains are definitely not among the fastest. If you would like to travel shorter distance, it is better that you catch a bus. The advantage of railways is that they go through some really spectacular areas far from the main roads and motorways. Catching an international train is not recommended, esp. in the summer, because it is slower than the bus and is usually crowded. </a:t>
            </a:r>
            <a:endParaRPr lang="ro-RO" sz="1400" dirty="0"/>
          </a:p>
        </p:txBody>
      </p:sp>
      <p:pic>
        <p:nvPicPr>
          <p:cNvPr id="19" name="Picture 18">
            <a:extLst>
              <a:ext uri="{FF2B5EF4-FFF2-40B4-BE49-F238E27FC236}">
                <a16:creationId xmlns:a16="http://schemas.microsoft.com/office/drawing/2014/main" xmlns="" id="{7B9BB511-259D-47E1-B779-0393DA086D19}"/>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10778694" y="4470601"/>
            <a:ext cx="1385599" cy="857610"/>
          </a:xfrm>
          <a:prstGeom prst="rect">
            <a:avLst/>
          </a:prstGeom>
        </p:spPr>
      </p:pic>
      <p:sp>
        <p:nvSpPr>
          <p:cNvPr id="20" name="TextBox 19">
            <a:extLst>
              <a:ext uri="{FF2B5EF4-FFF2-40B4-BE49-F238E27FC236}">
                <a16:creationId xmlns:a16="http://schemas.microsoft.com/office/drawing/2014/main" xmlns="" id="{134DAD4B-D397-454C-AFC4-DEBF4ED2F5BE}"/>
              </a:ext>
            </a:extLst>
          </p:cNvPr>
          <p:cNvSpPr txBox="1"/>
          <p:nvPr/>
        </p:nvSpPr>
        <p:spPr>
          <a:xfrm>
            <a:off x="7357118" y="4565083"/>
            <a:ext cx="4064000" cy="2133918"/>
          </a:xfrm>
          <a:prstGeom prst="rect">
            <a:avLst/>
          </a:prstGeom>
          <a:noFill/>
        </p:spPr>
        <p:txBody>
          <a:bodyPr wrap="square">
            <a:spAutoFit/>
          </a:bodyPr>
          <a:lstStyle/>
          <a:p>
            <a:pPr algn="just">
              <a:spcAft>
                <a:spcPts val="800"/>
              </a:spcAft>
            </a:pPr>
            <a:r>
              <a:rPr lang="en-US" sz="1400" b="1" dirty="0">
                <a:solidFill>
                  <a:srgbClr val="000000"/>
                </a:solidFill>
                <a:effectLst/>
                <a:latin typeface="Times New Roman" panose="02020603050405020304" pitchFamily="18" charset="0"/>
                <a:ea typeface="Times New Roman" panose="02020603050405020304" pitchFamily="18" charset="0"/>
              </a:rPr>
              <a:t>By Taxi</a:t>
            </a:r>
            <a:r>
              <a:rPr lang="en-US" sz="1400" dirty="0">
                <a:solidFill>
                  <a:srgbClr val="000000"/>
                </a:solidFill>
                <a:effectLst/>
                <a:latin typeface="Times New Roman" panose="02020603050405020304" pitchFamily="18" charset="0"/>
                <a:ea typeface="Times New Roman" panose="02020603050405020304" pitchFamily="18" charset="0"/>
              </a:rPr>
              <a:t>    </a:t>
            </a:r>
            <a:endParaRPr lang="ro-RO" sz="1400" dirty="0">
              <a:effectLst/>
              <a:latin typeface="Tahoma" panose="020B0604030504040204" pitchFamily="34" charset="0"/>
              <a:ea typeface="Times New Roman" panose="02020603050405020304" pitchFamily="18" charset="0"/>
            </a:endParaRPr>
          </a:p>
          <a:p>
            <a:pPr algn="just">
              <a:spcAft>
                <a:spcPts val="800"/>
              </a:spcAft>
            </a:pPr>
            <a:r>
              <a:rPr lang="en-US" sz="1400" dirty="0">
                <a:solidFill>
                  <a:srgbClr val="000000"/>
                </a:solidFill>
                <a:effectLst/>
                <a:latin typeface="Times New Roman" panose="02020603050405020304" pitchFamily="18" charset="0"/>
                <a:ea typeface="Times New Roman" panose="02020603050405020304" pitchFamily="18" charset="0"/>
              </a:rPr>
              <a:t>Taxi is a relatively cheap way of transport but some taxis in the area of international airports and railway - as well as bus-stations, might have unreasonable prices! Ask on info-desks for recommended companies when taxi use is necessary or try to have a look at the price-list first (it is mandatory that the price-list is displayed on the front and right back window.)</a:t>
            </a:r>
            <a:endParaRPr lang="ro-RO" sz="1400" dirty="0">
              <a:effectLst/>
              <a:latin typeface="Tahoma" panose="020B0604030504040204" pitchFamily="34" charset="0"/>
              <a:ea typeface="Times New Roman" panose="02020603050405020304" pitchFamily="18" charset="0"/>
            </a:endParaRPr>
          </a:p>
        </p:txBody>
      </p:sp>
      <p:pic>
        <p:nvPicPr>
          <p:cNvPr id="22" name="Picture 21">
            <a:extLst>
              <a:ext uri="{FF2B5EF4-FFF2-40B4-BE49-F238E27FC236}">
                <a16:creationId xmlns:a16="http://schemas.microsoft.com/office/drawing/2014/main" xmlns="" id="{A011F783-50FD-4E84-8B4E-F8A478BA03D9}"/>
              </a:ext>
            </a:extLst>
          </p:cNvPr>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5372390" y="5632042"/>
            <a:ext cx="2112240" cy="1182854"/>
          </a:xfrm>
          <a:prstGeom prst="rect">
            <a:avLst/>
          </a:prstGeom>
        </p:spPr>
      </p:pic>
      <p:sp>
        <p:nvSpPr>
          <p:cNvPr id="23" name="TextBox 22">
            <a:extLst>
              <a:ext uri="{FF2B5EF4-FFF2-40B4-BE49-F238E27FC236}">
                <a16:creationId xmlns:a16="http://schemas.microsoft.com/office/drawing/2014/main" xmlns="" id="{6E9776FA-5929-4FFC-AB1C-BB19FE99CF1C}"/>
              </a:ext>
            </a:extLst>
          </p:cNvPr>
          <p:cNvSpPr txBox="1"/>
          <p:nvPr/>
        </p:nvSpPr>
        <p:spPr>
          <a:xfrm>
            <a:off x="217055" y="5542753"/>
            <a:ext cx="5269345" cy="1272143"/>
          </a:xfrm>
          <a:prstGeom prst="rect">
            <a:avLst/>
          </a:prstGeom>
          <a:noFill/>
        </p:spPr>
        <p:txBody>
          <a:bodyPr wrap="square">
            <a:spAutoFit/>
          </a:bodyPr>
          <a:lstStyle/>
          <a:p>
            <a:pPr algn="just">
              <a:spcAft>
                <a:spcPts val="800"/>
              </a:spcAft>
            </a:pPr>
            <a:r>
              <a:rPr lang="en-US" sz="1400" b="1" dirty="0">
                <a:solidFill>
                  <a:srgbClr val="000000"/>
                </a:solidFill>
                <a:effectLst/>
                <a:latin typeface="Times New Roman" panose="02020603050405020304" pitchFamily="18" charset="0"/>
                <a:ea typeface="Times New Roman" panose="02020603050405020304" pitchFamily="18" charset="0"/>
              </a:rPr>
              <a:t>By Bus</a:t>
            </a:r>
            <a:endParaRPr lang="ro-RO" sz="1400" dirty="0">
              <a:effectLst/>
              <a:latin typeface="Tahoma" panose="020B0604030504040204" pitchFamily="34" charset="0"/>
              <a:ea typeface="Times New Roman" panose="02020603050405020304" pitchFamily="18" charset="0"/>
            </a:endParaRPr>
          </a:p>
          <a:p>
            <a:pPr algn="just">
              <a:spcAft>
                <a:spcPts val="800"/>
              </a:spcAft>
            </a:pPr>
            <a:r>
              <a:rPr lang="en-US" sz="1400" dirty="0">
                <a:solidFill>
                  <a:srgbClr val="000000"/>
                </a:solidFill>
                <a:effectLst/>
                <a:latin typeface="Times New Roman" panose="02020603050405020304" pitchFamily="18" charset="0"/>
                <a:ea typeface="Times New Roman" panose="02020603050405020304" pitchFamily="18" charset="0"/>
              </a:rPr>
              <a:t>The two countries have a developed bus transportation system (both internal and external). What is more - travel costs here are among the cheapest in Europe. Bus lines connect major towns with almost all European countries. </a:t>
            </a:r>
            <a:endParaRPr lang="ro-RO" sz="1400" dirty="0">
              <a:effectLst/>
              <a:latin typeface="Tahoma" panose="020B0604030504040204" pitchFamily="34" charset="0"/>
              <a:ea typeface="Times New Roman" panose="02020603050405020304" pitchFamily="18" charset="0"/>
            </a:endParaRPr>
          </a:p>
        </p:txBody>
      </p:sp>
      <p:pic>
        <p:nvPicPr>
          <p:cNvPr id="25" name="Picture 24">
            <a:extLst>
              <a:ext uri="{FF2B5EF4-FFF2-40B4-BE49-F238E27FC236}">
                <a16:creationId xmlns:a16="http://schemas.microsoft.com/office/drawing/2014/main" xmlns="" id="{307F7F97-081E-4C53-8CA9-C6015916D81F}"/>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t="23234" b="26556"/>
          <a:stretch/>
        </p:blipFill>
        <p:spPr>
          <a:xfrm>
            <a:off x="3292043" y="3244364"/>
            <a:ext cx="1809750" cy="1272143"/>
          </a:xfrm>
          <a:prstGeom prst="rect">
            <a:avLst/>
          </a:prstGeom>
        </p:spPr>
      </p:pic>
    </p:spTree>
    <p:extLst>
      <p:ext uri="{BB962C8B-B14F-4D97-AF65-F5344CB8AC3E}">
        <p14:creationId xmlns:p14="http://schemas.microsoft.com/office/powerpoint/2010/main" val="26665105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298C57-C641-F676-8202-0E93ACE3F35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xmlns="" id="{847F4799-8A32-877B-54EB-FD5AB46C8E12}"/>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xmlns="" id="{2C6350F8-55EC-F24F-8BEA-8E402797A81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1744325" cy="6819900"/>
          </a:xfrm>
          <a:prstGeom prst="rect">
            <a:avLst/>
          </a:prstGeom>
        </p:spPr>
      </p:pic>
    </p:spTree>
    <p:extLst>
      <p:ext uri="{BB962C8B-B14F-4D97-AF65-F5344CB8AC3E}">
        <p14:creationId xmlns:p14="http://schemas.microsoft.com/office/powerpoint/2010/main" val="29267622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A750D2E8-2942-46E0-89A8-B674ADF413F5}"/>
              </a:ext>
            </a:extLst>
          </p:cNvPr>
          <p:cNvSpPr txBox="1"/>
          <p:nvPr/>
        </p:nvSpPr>
        <p:spPr>
          <a:xfrm>
            <a:off x="655782" y="563030"/>
            <a:ext cx="6096000" cy="748923"/>
          </a:xfrm>
          <a:prstGeom prst="rect">
            <a:avLst/>
          </a:prstGeom>
          <a:noFill/>
        </p:spPr>
        <p:txBody>
          <a:bodyPr wrap="square">
            <a:spAutoFit/>
          </a:bodyPr>
          <a:lstStyle/>
          <a:p>
            <a:pPr algn="just">
              <a:spcAft>
                <a:spcPts val="800"/>
              </a:spcAft>
            </a:pPr>
            <a:r>
              <a:rPr lang="de-DE" sz="1800" b="1" dirty="0">
                <a:effectLst/>
                <a:latin typeface="Times New Roman" panose="02020603050405020304" pitchFamily="18" charset="0"/>
                <a:ea typeface="Calibri" panose="020F0502020204030204" pitchFamily="34" charset="0"/>
              </a:rPr>
              <a:t>Archeological Sites and Museums</a:t>
            </a:r>
            <a:endParaRPr lang="ro-RO" sz="1200" dirty="0">
              <a:effectLst/>
              <a:latin typeface="Tahoma" panose="020B0604030504040204" pitchFamily="34" charset="0"/>
              <a:ea typeface="Times New Roman" panose="02020603050405020304" pitchFamily="18" charset="0"/>
            </a:endParaRPr>
          </a:p>
          <a:p>
            <a:pPr algn="just">
              <a:spcAft>
                <a:spcPts val="800"/>
              </a:spcAft>
            </a:pPr>
            <a:r>
              <a:rPr lang="de-DE" sz="1800" b="1" dirty="0">
                <a:effectLst/>
                <a:latin typeface="Times New Roman" panose="02020603050405020304" pitchFamily="18" charset="0"/>
                <a:ea typeface="Calibri" panose="020F0502020204030204" pitchFamily="34" charset="0"/>
              </a:rPr>
              <a:t>1. Nesebar</a:t>
            </a:r>
            <a:endParaRPr lang="ro-RO" sz="1200" dirty="0">
              <a:effectLst/>
              <a:latin typeface="Tahoma" panose="020B0604030504040204" pitchFamily="34" charset="0"/>
              <a:ea typeface="Times New Roman" panose="02020603050405020304" pitchFamily="18" charset="0"/>
            </a:endParaRPr>
          </a:p>
        </p:txBody>
      </p:sp>
      <p:pic>
        <p:nvPicPr>
          <p:cNvPr id="3" name="Picture 2">
            <a:extLst>
              <a:ext uri="{FF2B5EF4-FFF2-40B4-BE49-F238E27FC236}">
                <a16:creationId xmlns:a16="http://schemas.microsoft.com/office/drawing/2014/main" xmlns="" id="{F9885D9F-00F0-48EC-B9C8-3B3C54669209}"/>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934200" y="2959100"/>
            <a:ext cx="4826000" cy="3619500"/>
          </a:xfrm>
          <a:prstGeom prst="rect">
            <a:avLst/>
          </a:prstGeom>
        </p:spPr>
      </p:pic>
      <p:pic>
        <p:nvPicPr>
          <p:cNvPr id="7" name="Picture 6">
            <a:extLst>
              <a:ext uri="{FF2B5EF4-FFF2-40B4-BE49-F238E27FC236}">
                <a16:creationId xmlns:a16="http://schemas.microsoft.com/office/drawing/2014/main" xmlns="" id="{1E35B428-CA87-0C8D-ED75-DD2B13E16A09}"/>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3891" y="1311953"/>
            <a:ext cx="6744998" cy="3916803"/>
          </a:xfrm>
          <a:prstGeom prst="rect">
            <a:avLst/>
          </a:prstGeom>
        </p:spPr>
      </p:pic>
    </p:spTree>
    <p:extLst>
      <p:ext uri="{BB962C8B-B14F-4D97-AF65-F5344CB8AC3E}">
        <p14:creationId xmlns:p14="http://schemas.microsoft.com/office/powerpoint/2010/main" val="33592541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319</TotalTime>
  <Words>1471</Words>
  <Application>Microsoft Office PowerPoint</Application>
  <PresentationFormat>Custom</PresentationFormat>
  <Paragraphs>156</Paragraphs>
  <Slides>50</Slides>
  <Notes>0</Notes>
  <HiddenSlides>0</HiddenSlides>
  <MMClips>0</MMClips>
  <ScaleCrop>false</ScaleCrop>
  <HeadingPairs>
    <vt:vector size="4" baseType="variant">
      <vt:variant>
        <vt:lpstr>Theme</vt:lpstr>
      </vt:variant>
      <vt:variant>
        <vt:i4>1</vt:i4>
      </vt:variant>
      <vt:variant>
        <vt:lpstr>Slide Titles</vt:lpstr>
      </vt:variant>
      <vt:variant>
        <vt:i4>50</vt:i4>
      </vt:variant>
    </vt:vector>
  </HeadingPairs>
  <TitlesOfParts>
    <vt:vector size="51"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 G3 15</dc:creator>
  <cp:lastModifiedBy>Admin</cp:lastModifiedBy>
  <cp:revision>21</cp:revision>
  <dcterms:created xsi:type="dcterms:W3CDTF">2022-10-10T12:33:07Z</dcterms:created>
  <dcterms:modified xsi:type="dcterms:W3CDTF">2022-11-26T15:22:32Z</dcterms:modified>
</cp:coreProperties>
</file>