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301" r:id="rId9"/>
    <p:sldId id="263" r:id="rId10"/>
    <p:sldId id="278" r:id="rId11"/>
    <p:sldId id="290" r:id="rId12"/>
    <p:sldId id="264" r:id="rId13"/>
    <p:sldId id="279" r:id="rId14"/>
    <p:sldId id="265" r:id="rId15"/>
    <p:sldId id="280" r:id="rId16"/>
    <p:sldId id="293" r:id="rId17"/>
    <p:sldId id="266" r:id="rId18"/>
    <p:sldId id="282" r:id="rId19"/>
    <p:sldId id="281" r:id="rId20"/>
    <p:sldId id="267" r:id="rId21"/>
    <p:sldId id="284" r:id="rId22"/>
    <p:sldId id="283" r:id="rId23"/>
    <p:sldId id="268" r:id="rId24"/>
    <p:sldId id="285" r:id="rId25"/>
    <p:sldId id="269" r:id="rId26"/>
    <p:sldId id="270" r:id="rId27"/>
    <p:sldId id="286" r:id="rId28"/>
    <p:sldId id="292" r:id="rId29"/>
    <p:sldId id="294" r:id="rId30"/>
    <p:sldId id="295" r:id="rId31"/>
    <p:sldId id="271" r:id="rId32"/>
    <p:sldId id="287" r:id="rId33"/>
    <p:sldId id="296" r:id="rId34"/>
    <p:sldId id="272" r:id="rId35"/>
    <p:sldId id="288" r:id="rId36"/>
    <p:sldId id="305" r:id="rId37"/>
    <p:sldId id="289" r:id="rId38"/>
    <p:sldId id="297" r:id="rId39"/>
    <p:sldId id="302" r:id="rId40"/>
    <p:sldId id="273" r:id="rId41"/>
    <p:sldId id="303" r:id="rId42"/>
    <p:sldId id="274" r:id="rId43"/>
    <p:sldId id="298" r:id="rId44"/>
    <p:sldId id="275" r:id="rId45"/>
    <p:sldId id="276" r:id="rId46"/>
    <p:sldId id="277" r:id="rId47"/>
    <p:sldId id="299" r:id="rId48"/>
    <p:sldId id="300" r:id="rId49"/>
    <p:sldId id="304" r:id="rId50"/>
    <p:sldId id="291" r:id="rId51"/>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96" d="100"/>
          <a:sy n="96" d="100"/>
        </p:scale>
        <p:origin x="-178" y="-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78A132-DC3C-4118-BB74-7CCE008700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a:extLst>
              <a:ext uri="{FF2B5EF4-FFF2-40B4-BE49-F238E27FC236}">
                <a16:creationId xmlns:a16="http://schemas.microsoft.com/office/drawing/2014/main" xmlns="" id="{A37F3184-9A86-4952-B201-DF4459055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a:extLst>
              <a:ext uri="{FF2B5EF4-FFF2-40B4-BE49-F238E27FC236}">
                <a16:creationId xmlns:a16="http://schemas.microsoft.com/office/drawing/2014/main" xmlns="" id="{1A783AA4-D6B1-449E-876F-69656921C633}"/>
              </a:ext>
            </a:extLst>
          </p:cNvPr>
          <p:cNvSpPr>
            <a:spLocks noGrp="1"/>
          </p:cNvSpPr>
          <p:nvPr>
            <p:ph type="dt" sz="half" idx="10"/>
          </p:nvPr>
        </p:nvSpPr>
        <p:spPr/>
        <p:txBody>
          <a:bodyPr/>
          <a:lstStyle/>
          <a:p>
            <a:fld id="{3F4A6E04-130A-4B35-BDC6-DC4587FCB2E4}" type="datetimeFigureOut">
              <a:rPr lang="ro-RO" smtClean="0"/>
              <a:t>26.11.2022</a:t>
            </a:fld>
            <a:endParaRPr lang="ro-RO"/>
          </a:p>
        </p:txBody>
      </p:sp>
      <p:sp>
        <p:nvSpPr>
          <p:cNvPr id="5" name="Footer Placeholder 4">
            <a:extLst>
              <a:ext uri="{FF2B5EF4-FFF2-40B4-BE49-F238E27FC236}">
                <a16:creationId xmlns:a16="http://schemas.microsoft.com/office/drawing/2014/main" xmlns="" id="{CA43FBFA-A40E-4716-AE85-7D55C987A3E3}"/>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7EB6F888-599F-42F1-BE52-63A687E9CA1D}"/>
              </a:ext>
            </a:extLst>
          </p:cNvPr>
          <p:cNvSpPr>
            <a:spLocks noGrp="1"/>
          </p:cNvSpPr>
          <p:nvPr>
            <p:ph type="sldNum" sz="quarter" idx="12"/>
          </p:nvPr>
        </p:nvSpPr>
        <p:spPr/>
        <p:txBody>
          <a:bodyPr/>
          <a:lstStyle/>
          <a:p>
            <a:fld id="{B3AFA2B3-60F0-4331-9994-61C6EAC19C4D}" type="slidenum">
              <a:rPr lang="ro-RO" smtClean="0"/>
              <a:t>‹#›</a:t>
            </a:fld>
            <a:endParaRPr lang="ro-RO"/>
          </a:p>
        </p:txBody>
      </p:sp>
    </p:spTree>
    <p:extLst>
      <p:ext uri="{BB962C8B-B14F-4D97-AF65-F5344CB8AC3E}">
        <p14:creationId xmlns:p14="http://schemas.microsoft.com/office/powerpoint/2010/main" val="1292620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5725C9-A8EB-4558-B8FA-7C9D24058D45}"/>
              </a:ext>
            </a:extLst>
          </p:cNvPr>
          <p:cNvSpPr>
            <a:spLocks noGrp="1"/>
          </p:cNvSpPr>
          <p:nvPr>
            <p:ph type="title"/>
          </p:nvPr>
        </p:nvSpPr>
        <p:spPr/>
        <p:txBody>
          <a:bodyPr/>
          <a:lstStyle/>
          <a:p>
            <a:r>
              <a:rPr lang="en-US"/>
              <a:t>Click to edit Master title style</a:t>
            </a:r>
            <a:endParaRPr lang="ro-RO"/>
          </a:p>
        </p:txBody>
      </p:sp>
      <p:sp>
        <p:nvSpPr>
          <p:cNvPr id="3" name="Vertical Text Placeholder 2">
            <a:extLst>
              <a:ext uri="{FF2B5EF4-FFF2-40B4-BE49-F238E27FC236}">
                <a16:creationId xmlns:a16="http://schemas.microsoft.com/office/drawing/2014/main" xmlns="" id="{B4341E55-8970-41AA-8B53-BD75AA7E35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EF95D0B6-8FED-4E2E-BBC9-D054CC9737CC}"/>
              </a:ext>
            </a:extLst>
          </p:cNvPr>
          <p:cNvSpPr>
            <a:spLocks noGrp="1"/>
          </p:cNvSpPr>
          <p:nvPr>
            <p:ph type="dt" sz="half" idx="10"/>
          </p:nvPr>
        </p:nvSpPr>
        <p:spPr/>
        <p:txBody>
          <a:bodyPr/>
          <a:lstStyle/>
          <a:p>
            <a:fld id="{3F4A6E04-130A-4B35-BDC6-DC4587FCB2E4}" type="datetimeFigureOut">
              <a:rPr lang="ro-RO" smtClean="0"/>
              <a:t>26.11.2022</a:t>
            </a:fld>
            <a:endParaRPr lang="ro-RO"/>
          </a:p>
        </p:txBody>
      </p:sp>
      <p:sp>
        <p:nvSpPr>
          <p:cNvPr id="5" name="Footer Placeholder 4">
            <a:extLst>
              <a:ext uri="{FF2B5EF4-FFF2-40B4-BE49-F238E27FC236}">
                <a16:creationId xmlns:a16="http://schemas.microsoft.com/office/drawing/2014/main" xmlns="" id="{3005C65F-781B-4117-AF43-894F44C7D9D2}"/>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BF967DCE-9CD6-47A3-8733-A0FD9E2219AF}"/>
              </a:ext>
            </a:extLst>
          </p:cNvPr>
          <p:cNvSpPr>
            <a:spLocks noGrp="1"/>
          </p:cNvSpPr>
          <p:nvPr>
            <p:ph type="sldNum" sz="quarter" idx="12"/>
          </p:nvPr>
        </p:nvSpPr>
        <p:spPr/>
        <p:txBody>
          <a:bodyPr/>
          <a:lstStyle/>
          <a:p>
            <a:fld id="{B3AFA2B3-60F0-4331-9994-61C6EAC19C4D}" type="slidenum">
              <a:rPr lang="ro-RO" smtClean="0"/>
              <a:t>‹#›</a:t>
            </a:fld>
            <a:endParaRPr lang="ro-RO"/>
          </a:p>
        </p:txBody>
      </p:sp>
    </p:spTree>
    <p:extLst>
      <p:ext uri="{BB962C8B-B14F-4D97-AF65-F5344CB8AC3E}">
        <p14:creationId xmlns:p14="http://schemas.microsoft.com/office/powerpoint/2010/main" val="3926323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66F157-36A8-47CE-8D99-2A20293A0C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a:extLst>
              <a:ext uri="{FF2B5EF4-FFF2-40B4-BE49-F238E27FC236}">
                <a16:creationId xmlns:a16="http://schemas.microsoft.com/office/drawing/2014/main" xmlns="" id="{86642A6B-E8C9-45EF-91C3-632B01A4B6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9EE381FE-184B-4647-A2BF-F0314E3B5AA2}"/>
              </a:ext>
            </a:extLst>
          </p:cNvPr>
          <p:cNvSpPr>
            <a:spLocks noGrp="1"/>
          </p:cNvSpPr>
          <p:nvPr>
            <p:ph type="dt" sz="half" idx="10"/>
          </p:nvPr>
        </p:nvSpPr>
        <p:spPr/>
        <p:txBody>
          <a:bodyPr/>
          <a:lstStyle/>
          <a:p>
            <a:fld id="{3F4A6E04-130A-4B35-BDC6-DC4587FCB2E4}" type="datetimeFigureOut">
              <a:rPr lang="ro-RO" smtClean="0"/>
              <a:t>26.11.2022</a:t>
            </a:fld>
            <a:endParaRPr lang="ro-RO"/>
          </a:p>
        </p:txBody>
      </p:sp>
      <p:sp>
        <p:nvSpPr>
          <p:cNvPr id="5" name="Footer Placeholder 4">
            <a:extLst>
              <a:ext uri="{FF2B5EF4-FFF2-40B4-BE49-F238E27FC236}">
                <a16:creationId xmlns:a16="http://schemas.microsoft.com/office/drawing/2014/main" xmlns="" id="{A1F3871B-C741-4974-942C-8C2C87D02724}"/>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2EF2A081-FE1A-4BDC-BA0D-C48D2C8917B2}"/>
              </a:ext>
            </a:extLst>
          </p:cNvPr>
          <p:cNvSpPr>
            <a:spLocks noGrp="1"/>
          </p:cNvSpPr>
          <p:nvPr>
            <p:ph type="sldNum" sz="quarter" idx="12"/>
          </p:nvPr>
        </p:nvSpPr>
        <p:spPr/>
        <p:txBody>
          <a:bodyPr/>
          <a:lstStyle/>
          <a:p>
            <a:fld id="{B3AFA2B3-60F0-4331-9994-61C6EAC19C4D}" type="slidenum">
              <a:rPr lang="ro-RO" smtClean="0"/>
              <a:t>‹#›</a:t>
            </a:fld>
            <a:endParaRPr lang="ro-RO"/>
          </a:p>
        </p:txBody>
      </p:sp>
    </p:spTree>
    <p:extLst>
      <p:ext uri="{BB962C8B-B14F-4D97-AF65-F5344CB8AC3E}">
        <p14:creationId xmlns:p14="http://schemas.microsoft.com/office/powerpoint/2010/main" val="131641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FF30F-FBD4-4807-B8F7-D48DB642CCDB}"/>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99F5C0E5-C4B7-4CA3-9F11-BB92FE606F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FDCFAEEE-E6AC-4BAE-98F8-5816E54B6508}"/>
              </a:ext>
            </a:extLst>
          </p:cNvPr>
          <p:cNvSpPr>
            <a:spLocks noGrp="1"/>
          </p:cNvSpPr>
          <p:nvPr>
            <p:ph type="dt" sz="half" idx="10"/>
          </p:nvPr>
        </p:nvSpPr>
        <p:spPr/>
        <p:txBody>
          <a:bodyPr/>
          <a:lstStyle/>
          <a:p>
            <a:fld id="{3F4A6E04-130A-4B35-BDC6-DC4587FCB2E4}" type="datetimeFigureOut">
              <a:rPr lang="ro-RO" smtClean="0"/>
              <a:t>26.11.2022</a:t>
            </a:fld>
            <a:endParaRPr lang="ro-RO"/>
          </a:p>
        </p:txBody>
      </p:sp>
      <p:sp>
        <p:nvSpPr>
          <p:cNvPr id="5" name="Footer Placeholder 4">
            <a:extLst>
              <a:ext uri="{FF2B5EF4-FFF2-40B4-BE49-F238E27FC236}">
                <a16:creationId xmlns:a16="http://schemas.microsoft.com/office/drawing/2014/main" xmlns="" id="{389B93D4-E436-4E2A-88A8-329171C47F18}"/>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BFB39ACC-E1F8-4B59-A0C1-4730B20285E1}"/>
              </a:ext>
            </a:extLst>
          </p:cNvPr>
          <p:cNvSpPr>
            <a:spLocks noGrp="1"/>
          </p:cNvSpPr>
          <p:nvPr>
            <p:ph type="sldNum" sz="quarter" idx="12"/>
          </p:nvPr>
        </p:nvSpPr>
        <p:spPr/>
        <p:txBody>
          <a:bodyPr/>
          <a:lstStyle/>
          <a:p>
            <a:fld id="{B3AFA2B3-60F0-4331-9994-61C6EAC19C4D}" type="slidenum">
              <a:rPr lang="ro-RO" smtClean="0"/>
              <a:t>‹#›</a:t>
            </a:fld>
            <a:endParaRPr lang="ro-RO"/>
          </a:p>
        </p:txBody>
      </p:sp>
    </p:spTree>
    <p:extLst>
      <p:ext uri="{BB962C8B-B14F-4D97-AF65-F5344CB8AC3E}">
        <p14:creationId xmlns:p14="http://schemas.microsoft.com/office/powerpoint/2010/main" val="327602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AEC37-0C0A-413A-9154-D61D9B550B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o-RO"/>
          </a:p>
        </p:txBody>
      </p:sp>
      <p:sp>
        <p:nvSpPr>
          <p:cNvPr id="3" name="Text Placeholder 2">
            <a:extLst>
              <a:ext uri="{FF2B5EF4-FFF2-40B4-BE49-F238E27FC236}">
                <a16:creationId xmlns:a16="http://schemas.microsoft.com/office/drawing/2014/main" xmlns="" id="{49EF7B45-2B9C-49DE-B642-69D2DA9315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346B09F-448C-4B4A-9894-652A0DE21D8C}"/>
              </a:ext>
            </a:extLst>
          </p:cNvPr>
          <p:cNvSpPr>
            <a:spLocks noGrp="1"/>
          </p:cNvSpPr>
          <p:nvPr>
            <p:ph type="dt" sz="half" idx="10"/>
          </p:nvPr>
        </p:nvSpPr>
        <p:spPr/>
        <p:txBody>
          <a:bodyPr/>
          <a:lstStyle/>
          <a:p>
            <a:fld id="{3F4A6E04-130A-4B35-BDC6-DC4587FCB2E4}" type="datetimeFigureOut">
              <a:rPr lang="ro-RO" smtClean="0"/>
              <a:t>26.11.2022</a:t>
            </a:fld>
            <a:endParaRPr lang="ro-RO"/>
          </a:p>
        </p:txBody>
      </p:sp>
      <p:sp>
        <p:nvSpPr>
          <p:cNvPr id="5" name="Footer Placeholder 4">
            <a:extLst>
              <a:ext uri="{FF2B5EF4-FFF2-40B4-BE49-F238E27FC236}">
                <a16:creationId xmlns:a16="http://schemas.microsoft.com/office/drawing/2014/main" xmlns="" id="{6A8B9F50-A5B3-4EE8-B5ED-9F6E4290EA84}"/>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BFFE41C3-7993-4B0F-BA63-95210BA62D69}"/>
              </a:ext>
            </a:extLst>
          </p:cNvPr>
          <p:cNvSpPr>
            <a:spLocks noGrp="1"/>
          </p:cNvSpPr>
          <p:nvPr>
            <p:ph type="sldNum" sz="quarter" idx="12"/>
          </p:nvPr>
        </p:nvSpPr>
        <p:spPr/>
        <p:txBody>
          <a:bodyPr/>
          <a:lstStyle/>
          <a:p>
            <a:fld id="{B3AFA2B3-60F0-4331-9994-61C6EAC19C4D}" type="slidenum">
              <a:rPr lang="ro-RO" smtClean="0"/>
              <a:t>‹#›</a:t>
            </a:fld>
            <a:endParaRPr lang="ro-RO"/>
          </a:p>
        </p:txBody>
      </p:sp>
    </p:spTree>
    <p:extLst>
      <p:ext uri="{BB962C8B-B14F-4D97-AF65-F5344CB8AC3E}">
        <p14:creationId xmlns:p14="http://schemas.microsoft.com/office/powerpoint/2010/main" val="814793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F7B80A-E565-4C05-BAD5-3F38F0C9762C}"/>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831F374A-8A55-493C-BCA1-660586A61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a:extLst>
              <a:ext uri="{FF2B5EF4-FFF2-40B4-BE49-F238E27FC236}">
                <a16:creationId xmlns:a16="http://schemas.microsoft.com/office/drawing/2014/main" xmlns="" id="{BA7A1783-A75F-4F9A-923F-D1FEAD6FF7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a:extLst>
              <a:ext uri="{FF2B5EF4-FFF2-40B4-BE49-F238E27FC236}">
                <a16:creationId xmlns:a16="http://schemas.microsoft.com/office/drawing/2014/main" xmlns="" id="{F5220F45-5CC8-4B55-BC5D-D67BED4CD0A1}"/>
              </a:ext>
            </a:extLst>
          </p:cNvPr>
          <p:cNvSpPr>
            <a:spLocks noGrp="1"/>
          </p:cNvSpPr>
          <p:nvPr>
            <p:ph type="dt" sz="half" idx="10"/>
          </p:nvPr>
        </p:nvSpPr>
        <p:spPr/>
        <p:txBody>
          <a:bodyPr/>
          <a:lstStyle/>
          <a:p>
            <a:fld id="{3F4A6E04-130A-4B35-BDC6-DC4587FCB2E4}" type="datetimeFigureOut">
              <a:rPr lang="ro-RO" smtClean="0"/>
              <a:t>26.11.2022</a:t>
            </a:fld>
            <a:endParaRPr lang="ro-RO"/>
          </a:p>
        </p:txBody>
      </p:sp>
      <p:sp>
        <p:nvSpPr>
          <p:cNvPr id="6" name="Footer Placeholder 5">
            <a:extLst>
              <a:ext uri="{FF2B5EF4-FFF2-40B4-BE49-F238E27FC236}">
                <a16:creationId xmlns:a16="http://schemas.microsoft.com/office/drawing/2014/main" xmlns="" id="{656B3BC7-94B6-4DD2-BA9A-0D9E99F3D608}"/>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49748F0F-8619-446E-A05B-8A630EE1EA54}"/>
              </a:ext>
            </a:extLst>
          </p:cNvPr>
          <p:cNvSpPr>
            <a:spLocks noGrp="1"/>
          </p:cNvSpPr>
          <p:nvPr>
            <p:ph type="sldNum" sz="quarter" idx="12"/>
          </p:nvPr>
        </p:nvSpPr>
        <p:spPr/>
        <p:txBody>
          <a:bodyPr/>
          <a:lstStyle/>
          <a:p>
            <a:fld id="{B3AFA2B3-60F0-4331-9994-61C6EAC19C4D}" type="slidenum">
              <a:rPr lang="ro-RO" smtClean="0"/>
              <a:t>‹#›</a:t>
            </a:fld>
            <a:endParaRPr lang="ro-RO"/>
          </a:p>
        </p:txBody>
      </p:sp>
    </p:spTree>
    <p:extLst>
      <p:ext uri="{BB962C8B-B14F-4D97-AF65-F5344CB8AC3E}">
        <p14:creationId xmlns:p14="http://schemas.microsoft.com/office/powerpoint/2010/main" val="1405608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5D8107-73D2-4A74-BE80-8E7E1E290076}"/>
              </a:ext>
            </a:extLst>
          </p:cNvPr>
          <p:cNvSpPr>
            <a:spLocks noGrp="1"/>
          </p:cNvSpPr>
          <p:nvPr>
            <p:ph type="title"/>
          </p:nvPr>
        </p:nvSpPr>
        <p:spPr>
          <a:xfrm>
            <a:off x="839788" y="365125"/>
            <a:ext cx="10515600" cy="1325563"/>
          </a:xfrm>
        </p:spPr>
        <p:txBody>
          <a:bodyPr/>
          <a:lstStyle/>
          <a:p>
            <a:r>
              <a:rPr lang="en-US"/>
              <a:t>Click to edit Master title style</a:t>
            </a:r>
            <a:endParaRPr lang="ro-RO"/>
          </a:p>
        </p:txBody>
      </p:sp>
      <p:sp>
        <p:nvSpPr>
          <p:cNvPr id="3" name="Text Placeholder 2">
            <a:extLst>
              <a:ext uri="{FF2B5EF4-FFF2-40B4-BE49-F238E27FC236}">
                <a16:creationId xmlns:a16="http://schemas.microsoft.com/office/drawing/2014/main" xmlns="" id="{C7CD4F02-8510-4E59-9BA4-13CAF07DB6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01217D3-7334-4053-AE8A-CC945B2630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a:extLst>
              <a:ext uri="{FF2B5EF4-FFF2-40B4-BE49-F238E27FC236}">
                <a16:creationId xmlns:a16="http://schemas.microsoft.com/office/drawing/2014/main" xmlns="" id="{032598C6-220E-4EC1-B8C1-00193104D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B2C40EC-F1CC-4D12-AE3F-EED897EB58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a:extLst>
              <a:ext uri="{FF2B5EF4-FFF2-40B4-BE49-F238E27FC236}">
                <a16:creationId xmlns:a16="http://schemas.microsoft.com/office/drawing/2014/main" xmlns="" id="{68AD8B7A-4C5D-48F2-A425-22FDE45565A4}"/>
              </a:ext>
            </a:extLst>
          </p:cNvPr>
          <p:cNvSpPr>
            <a:spLocks noGrp="1"/>
          </p:cNvSpPr>
          <p:nvPr>
            <p:ph type="dt" sz="half" idx="10"/>
          </p:nvPr>
        </p:nvSpPr>
        <p:spPr/>
        <p:txBody>
          <a:bodyPr/>
          <a:lstStyle/>
          <a:p>
            <a:fld id="{3F4A6E04-130A-4B35-BDC6-DC4587FCB2E4}" type="datetimeFigureOut">
              <a:rPr lang="ro-RO" smtClean="0"/>
              <a:t>26.11.2022</a:t>
            </a:fld>
            <a:endParaRPr lang="ro-RO"/>
          </a:p>
        </p:txBody>
      </p:sp>
      <p:sp>
        <p:nvSpPr>
          <p:cNvPr id="8" name="Footer Placeholder 7">
            <a:extLst>
              <a:ext uri="{FF2B5EF4-FFF2-40B4-BE49-F238E27FC236}">
                <a16:creationId xmlns:a16="http://schemas.microsoft.com/office/drawing/2014/main" xmlns="" id="{18127D50-8F49-4712-9C40-1105C5DE5F62}"/>
              </a:ext>
            </a:extLst>
          </p:cNvPr>
          <p:cNvSpPr>
            <a:spLocks noGrp="1"/>
          </p:cNvSpPr>
          <p:nvPr>
            <p:ph type="ftr" sz="quarter" idx="11"/>
          </p:nvPr>
        </p:nvSpPr>
        <p:spPr/>
        <p:txBody>
          <a:bodyPr/>
          <a:lstStyle/>
          <a:p>
            <a:endParaRPr lang="ro-RO"/>
          </a:p>
        </p:txBody>
      </p:sp>
      <p:sp>
        <p:nvSpPr>
          <p:cNvPr id="9" name="Slide Number Placeholder 8">
            <a:extLst>
              <a:ext uri="{FF2B5EF4-FFF2-40B4-BE49-F238E27FC236}">
                <a16:creationId xmlns:a16="http://schemas.microsoft.com/office/drawing/2014/main" xmlns="" id="{B9AAB2BB-71C2-4A41-B5B4-5119373245F9}"/>
              </a:ext>
            </a:extLst>
          </p:cNvPr>
          <p:cNvSpPr>
            <a:spLocks noGrp="1"/>
          </p:cNvSpPr>
          <p:nvPr>
            <p:ph type="sldNum" sz="quarter" idx="12"/>
          </p:nvPr>
        </p:nvSpPr>
        <p:spPr/>
        <p:txBody>
          <a:bodyPr/>
          <a:lstStyle/>
          <a:p>
            <a:fld id="{B3AFA2B3-60F0-4331-9994-61C6EAC19C4D}" type="slidenum">
              <a:rPr lang="ro-RO" smtClean="0"/>
              <a:t>‹#›</a:t>
            </a:fld>
            <a:endParaRPr lang="ro-RO"/>
          </a:p>
        </p:txBody>
      </p:sp>
    </p:spTree>
    <p:extLst>
      <p:ext uri="{BB962C8B-B14F-4D97-AF65-F5344CB8AC3E}">
        <p14:creationId xmlns:p14="http://schemas.microsoft.com/office/powerpoint/2010/main" val="2771717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55F9CE-4FCD-4F0A-A114-5993EF93CF14}"/>
              </a:ext>
            </a:extLst>
          </p:cNvPr>
          <p:cNvSpPr>
            <a:spLocks noGrp="1"/>
          </p:cNvSpPr>
          <p:nvPr>
            <p:ph type="title"/>
          </p:nvPr>
        </p:nvSpPr>
        <p:spPr/>
        <p:txBody>
          <a:bodyPr/>
          <a:lstStyle/>
          <a:p>
            <a:r>
              <a:rPr lang="en-US"/>
              <a:t>Click to edit Master title style</a:t>
            </a:r>
            <a:endParaRPr lang="ro-RO"/>
          </a:p>
        </p:txBody>
      </p:sp>
      <p:sp>
        <p:nvSpPr>
          <p:cNvPr id="3" name="Date Placeholder 2">
            <a:extLst>
              <a:ext uri="{FF2B5EF4-FFF2-40B4-BE49-F238E27FC236}">
                <a16:creationId xmlns:a16="http://schemas.microsoft.com/office/drawing/2014/main" xmlns="" id="{CD39F713-5DA0-465F-8871-F4E49C81CD2C}"/>
              </a:ext>
            </a:extLst>
          </p:cNvPr>
          <p:cNvSpPr>
            <a:spLocks noGrp="1"/>
          </p:cNvSpPr>
          <p:nvPr>
            <p:ph type="dt" sz="half" idx="10"/>
          </p:nvPr>
        </p:nvSpPr>
        <p:spPr/>
        <p:txBody>
          <a:bodyPr/>
          <a:lstStyle/>
          <a:p>
            <a:fld id="{3F4A6E04-130A-4B35-BDC6-DC4587FCB2E4}" type="datetimeFigureOut">
              <a:rPr lang="ro-RO" smtClean="0"/>
              <a:t>26.11.2022</a:t>
            </a:fld>
            <a:endParaRPr lang="ro-RO"/>
          </a:p>
        </p:txBody>
      </p:sp>
      <p:sp>
        <p:nvSpPr>
          <p:cNvPr id="4" name="Footer Placeholder 3">
            <a:extLst>
              <a:ext uri="{FF2B5EF4-FFF2-40B4-BE49-F238E27FC236}">
                <a16:creationId xmlns:a16="http://schemas.microsoft.com/office/drawing/2014/main" xmlns="" id="{E83FC08B-6436-4FB4-BD4F-8C1FD573E0A8}"/>
              </a:ext>
            </a:extLst>
          </p:cNvPr>
          <p:cNvSpPr>
            <a:spLocks noGrp="1"/>
          </p:cNvSpPr>
          <p:nvPr>
            <p:ph type="ftr" sz="quarter" idx="11"/>
          </p:nvPr>
        </p:nvSpPr>
        <p:spPr/>
        <p:txBody>
          <a:bodyPr/>
          <a:lstStyle/>
          <a:p>
            <a:endParaRPr lang="ro-RO"/>
          </a:p>
        </p:txBody>
      </p:sp>
      <p:sp>
        <p:nvSpPr>
          <p:cNvPr id="5" name="Slide Number Placeholder 4">
            <a:extLst>
              <a:ext uri="{FF2B5EF4-FFF2-40B4-BE49-F238E27FC236}">
                <a16:creationId xmlns:a16="http://schemas.microsoft.com/office/drawing/2014/main" xmlns="" id="{CEE2C8B9-9B90-4323-AAEC-E83E3461C37D}"/>
              </a:ext>
            </a:extLst>
          </p:cNvPr>
          <p:cNvSpPr>
            <a:spLocks noGrp="1"/>
          </p:cNvSpPr>
          <p:nvPr>
            <p:ph type="sldNum" sz="quarter" idx="12"/>
          </p:nvPr>
        </p:nvSpPr>
        <p:spPr/>
        <p:txBody>
          <a:bodyPr/>
          <a:lstStyle/>
          <a:p>
            <a:fld id="{B3AFA2B3-60F0-4331-9994-61C6EAC19C4D}" type="slidenum">
              <a:rPr lang="ro-RO" smtClean="0"/>
              <a:t>‹#›</a:t>
            </a:fld>
            <a:endParaRPr lang="ro-RO"/>
          </a:p>
        </p:txBody>
      </p:sp>
    </p:spTree>
    <p:extLst>
      <p:ext uri="{BB962C8B-B14F-4D97-AF65-F5344CB8AC3E}">
        <p14:creationId xmlns:p14="http://schemas.microsoft.com/office/powerpoint/2010/main" val="2541932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950F36E-E745-45E6-8CFB-681BB9BC3FAB}"/>
              </a:ext>
            </a:extLst>
          </p:cNvPr>
          <p:cNvSpPr>
            <a:spLocks noGrp="1"/>
          </p:cNvSpPr>
          <p:nvPr>
            <p:ph type="dt" sz="half" idx="10"/>
          </p:nvPr>
        </p:nvSpPr>
        <p:spPr/>
        <p:txBody>
          <a:bodyPr/>
          <a:lstStyle/>
          <a:p>
            <a:fld id="{3F4A6E04-130A-4B35-BDC6-DC4587FCB2E4}" type="datetimeFigureOut">
              <a:rPr lang="ro-RO" smtClean="0"/>
              <a:t>26.11.2022</a:t>
            </a:fld>
            <a:endParaRPr lang="ro-RO"/>
          </a:p>
        </p:txBody>
      </p:sp>
      <p:sp>
        <p:nvSpPr>
          <p:cNvPr id="3" name="Footer Placeholder 2">
            <a:extLst>
              <a:ext uri="{FF2B5EF4-FFF2-40B4-BE49-F238E27FC236}">
                <a16:creationId xmlns:a16="http://schemas.microsoft.com/office/drawing/2014/main" xmlns="" id="{ABC78975-CF4A-4D2D-8302-73125D9B56BB}"/>
              </a:ext>
            </a:extLst>
          </p:cNvPr>
          <p:cNvSpPr>
            <a:spLocks noGrp="1"/>
          </p:cNvSpPr>
          <p:nvPr>
            <p:ph type="ftr" sz="quarter" idx="11"/>
          </p:nvPr>
        </p:nvSpPr>
        <p:spPr/>
        <p:txBody>
          <a:bodyPr/>
          <a:lstStyle/>
          <a:p>
            <a:endParaRPr lang="ro-RO"/>
          </a:p>
        </p:txBody>
      </p:sp>
      <p:sp>
        <p:nvSpPr>
          <p:cNvPr id="4" name="Slide Number Placeholder 3">
            <a:extLst>
              <a:ext uri="{FF2B5EF4-FFF2-40B4-BE49-F238E27FC236}">
                <a16:creationId xmlns:a16="http://schemas.microsoft.com/office/drawing/2014/main" xmlns="" id="{03615DAD-E031-431E-9294-9609580154B7}"/>
              </a:ext>
            </a:extLst>
          </p:cNvPr>
          <p:cNvSpPr>
            <a:spLocks noGrp="1"/>
          </p:cNvSpPr>
          <p:nvPr>
            <p:ph type="sldNum" sz="quarter" idx="12"/>
          </p:nvPr>
        </p:nvSpPr>
        <p:spPr/>
        <p:txBody>
          <a:bodyPr/>
          <a:lstStyle/>
          <a:p>
            <a:fld id="{B3AFA2B3-60F0-4331-9994-61C6EAC19C4D}" type="slidenum">
              <a:rPr lang="ro-RO" smtClean="0"/>
              <a:t>‹#›</a:t>
            </a:fld>
            <a:endParaRPr lang="ro-RO"/>
          </a:p>
        </p:txBody>
      </p:sp>
    </p:spTree>
    <p:extLst>
      <p:ext uri="{BB962C8B-B14F-4D97-AF65-F5344CB8AC3E}">
        <p14:creationId xmlns:p14="http://schemas.microsoft.com/office/powerpoint/2010/main" val="1260944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EF8FB3-F0E7-471E-B65C-132CBAF08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3F987CD3-DA8A-424C-BE54-F70400845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a:extLst>
              <a:ext uri="{FF2B5EF4-FFF2-40B4-BE49-F238E27FC236}">
                <a16:creationId xmlns:a16="http://schemas.microsoft.com/office/drawing/2014/main" xmlns="" id="{C0B61ADE-F8E6-4502-9EDE-B0D052DBA6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506D6E0-818E-4E46-A93C-BBB3E4DA27FD}"/>
              </a:ext>
            </a:extLst>
          </p:cNvPr>
          <p:cNvSpPr>
            <a:spLocks noGrp="1"/>
          </p:cNvSpPr>
          <p:nvPr>
            <p:ph type="dt" sz="half" idx="10"/>
          </p:nvPr>
        </p:nvSpPr>
        <p:spPr/>
        <p:txBody>
          <a:bodyPr/>
          <a:lstStyle/>
          <a:p>
            <a:fld id="{3F4A6E04-130A-4B35-BDC6-DC4587FCB2E4}" type="datetimeFigureOut">
              <a:rPr lang="ro-RO" smtClean="0"/>
              <a:t>26.11.2022</a:t>
            </a:fld>
            <a:endParaRPr lang="ro-RO"/>
          </a:p>
        </p:txBody>
      </p:sp>
      <p:sp>
        <p:nvSpPr>
          <p:cNvPr id="6" name="Footer Placeholder 5">
            <a:extLst>
              <a:ext uri="{FF2B5EF4-FFF2-40B4-BE49-F238E27FC236}">
                <a16:creationId xmlns:a16="http://schemas.microsoft.com/office/drawing/2014/main" xmlns="" id="{319F2EEE-1BF2-4508-A7A0-5266B1D8E419}"/>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82602354-8275-4786-B422-CF49F239CE74}"/>
              </a:ext>
            </a:extLst>
          </p:cNvPr>
          <p:cNvSpPr>
            <a:spLocks noGrp="1"/>
          </p:cNvSpPr>
          <p:nvPr>
            <p:ph type="sldNum" sz="quarter" idx="12"/>
          </p:nvPr>
        </p:nvSpPr>
        <p:spPr/>
        <p:txBody>
          <a:bodyPr/>
          <a:lstStyle/>
          <a:p>
            <a:fld id="{B3AFA2B3-60F0-4331-9994-61C6EAC19C4D}" type="slidenum">
              <a:rPr lang="ro-RO" smtClean="0"/>
              <a:t>‹#›</a:t>
            </a:fld>
            <a:endParaRPr lang="ro-RO"/>
          </a:p>
        </p:txBody>
      </p:sp>
    </p:spTree>
    <p:extLst>
      <p:ext uri="{BB962C8B-B14F-4D97-AF65-F5344CB8AC3E}">
        <p14:creationId xmlns:p14="http://schemas.microsoft.com/office/powerpoint/2010/main" val="3344104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CE8CD-9B89-436A-99EB-DB5710D61E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Picture Placeholder 2">
            <a:extLst>
              <a:ext uri="{FF2B5EF4-FFF2-40B4-BE49-F238E27FC236}">
                <a16:creationId xmlns:a16="http://schemas.microsoft.com/office/drawing/2014/main" xmlns="" id="{46846766-9F82-4058-A92D-E9DC8C722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a:extLst>
              <a:ext uri="{FF2B5EF4-FFF2-40B4-BE49-F238E27FC236}">
                <a16:creationId xmlns:a16="http://schemas.microsoft.com/office/drawing/2014/main" xmlns="" id="{E031626E-210A-43DE-926D-7132FCB2FD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7323444-6138-4481-BA24-6CAD6B9A80A2}"/>
              </a:ext>
            </a:extLst>
          </p:cNvPr>
          <p:cNvSpPr>
            <a:spLocks noGrp="1"/>
          </p:cNvSpPr>
          <p:nvPr>
            <p:ph type="dt" sz="half" idx="10"/>
          </p:nvPr>
        </p:nvSpPr>
        <p:spPr/>
        <p:txBody>
          <a:bodyPr/>
          <a:lstStyle/>
          <a:p>
            <a:fld id="{3F4A6E04-130A-4B35-BDC6-DC4587FCB2E4}" type="datetimeFigureOut">
              <a:rPr lang="ro-RO" smtClean="0"/>
              <a:t>26.11.2022</a:t>
            </a:fld>
            <a:endParaRPr lang="ro-RO"/>
          </a:p>
        </p:txBody>
      </p:sp>
      <p:sp>
        <p:nvSpPr>
          <p:cNvPr id="6" name="Footer Placeholder 5">
            <a:extLst>
              <a:ext uri="{FF2B5EF4-FFF2-40B4-BE49-F238E27FC236}">
                <a16:creationId xmlns:a16="http://schemas.microsoft.com/office/drawing/2014/main" xmlns="" id="{EC398D15-9125-4991-B97B-CDEDE74485CD}"/>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86D44C9B-D2AF-42CD-9D04-E26B7B3358A4}"/>
              </a:ext>
            </a:extLst>
          </p:cNvPr>
          <p:cNvSpPr>
            <a:spLocks noGrp="1"/>
          </p:cNvSpPr>
          <p:nvPr>
            <p:ph type="sldNum" sz="quarter" idx="12"/>
          </p:nvPr>
        </p:nvSpPr>
        <p:spPr/>
        <p:txBody>
          <a:bodyPr/>
          <a:lstStyle/>
          <a:p>
            <a:fld id="{B3AFA2B3-60F0-4331-9994-61C6EAC19C4D}" type="slidenum">
              <a:rPr lang="ro-RO" smtClean="0"/>
              <a:t>‹#›</a:t>
            </a:fld>
            <a:endParaRPr lang="ro-RO"/>
          </a:p>
        </p:txBody>
      </p:sp>
    </p:spTree>
    <p:extLst>
      <p:ext uri="{BB962C8B-B14F-4D97-AF65-F5344CB8AC3E}">
        <p14:creationId xmlns:p14="http://schemas.microsoft.com/office/powerpoint/2010/main" val="1837619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2F9E5B-90D8-4CB9-98BA-8EC9AB9012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a:extLst>
              <a:ext uri="{FF2B5EF4-FFF2-40B4-BE49-F238E27FC236}">
                <a16:creationId xmlns:a16="http://schemas.microsoft.com/office/drawing/2014/main" xmlns="" id="{68F69D6E-6AEB-4B40-AAF4-B4DDCDCE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CAF4FC81-D6EB-4EEF-B620-138594EA99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A6E04-130A-4B35-BDC6-DC4587FCB2E4}" type="datetimeFigureOut">
              <a:rPr lang="ro-RO" smtClean="0"/>
              <a:t>26.11.2022</a:t>
            </a:fld>
            <a:endParaRPr lang="ro-RO"/>
          </a:p>
        </p:txBody>
      </p:sp>
      <p:sp>
        <p:nvSpPr>
          <p:cNvPr id="5" name="Footer Placeholder 4">
            <a:extLst>
              <a:ext uri="{FF2B5EF4-FFF2-40B4-BE49-F238E27FC236}">
                <a16:creationId xmlns:a16="http://schemas.microsoft.com/office/drawing/2014/main" xmlns="" id="{F913AA78-54D5-4DE4-ABD3-5F59660011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a:extLst>
              <a:ext uri="{FF2B5EF4-FFF2-40B4-BE49-F238E27FC236}">
                <a16:creationId xmlns:a16="http://schemas.microsoft.com/office/drawing/2014/main" xmlns="" id="{02E38F6E-C948-4928-9FC4-D7DC1B59F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FA2B3-60F0-4331-9994-61C6EAC19C4D}" type="slidenum">
              <a:rPr lang="ro-RO" smtClean="0"/>
              <a:t>‹#›</a:t>
            </a:fld>
            <a:endParaRPr lang="ro-RO"/>
          </a:p>
        </p:txBody>
      </p:sp>
    </p:spTree>
    <p:extLst>
      <p:ext uri="{BB962C8B-B14F-4D97-AF65-F5344CB8AC3E}">
        <p14:creationId xmlns:p14="http://schemas.microsoft.com/office/powerpoint/2010/main" val="2005186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2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jpeg"/></Relationships>
</file>

<file path=ppt/slides/_rels/slide3.xml.rels><?xml version="1.0" encoding="UTF-8" standalone="yes"?>
<Relationships xmlns="http://schemas.openxmlformats.org/package/2006/relationships"><Relationship Id="rId8" Type="http://schemas.openxmlformats.org/officeDocument/2006/relationships/hyperlink" Target="https://www.tourism.government.bg/en/tourist-destinations/2802/5565" TargetMode="External"/><Relationship Id="rId13" Type="http://schemas.openxmlformats.org/officeDocument/2006/relationships/hyperlink" Target="https://www.tourism.government.bg/en/tourist-destinations/2802/5580" TargetMode="External"/><Relationship Id="rId18" Type="http://schemas.openxmlformats.org/officeDocument/2006/relationships/hyperlink" Target="https://www.tourism.government.bg/en/tourist-destinations/2802/5591" TargetMode="External"/><Relationship Id="rId3" Type="http://schemas.openxmlformats.org/officeDocument/2006/relationships/hyperlink" Target="https://www.tourism.government.bg/en/tourist-destinations/2802/5556" TargetMode="External"/><Relationship Id="rId21" Type="http://schemas.openxmlformats.org/officeDocument/2006/relationships/hyperlink" Target="https://www.tourism.government.bg/en/tourist-destinations/2802/5594" TargetMode="External"/><Relationship Id="rId7" Type="http://schemas.openxmlformats.org/officeDocument/2006/relationships/hyperlink" Target="https://www.tourism.government.bg/en/tourist-destinations/2802/5560" TargetMode="External"/><Relationship Id="rId12" Type="http://schemas.openxmlformats.org/officeDocument/2006/relationships/hyperlink" Target="https://www.tourism.government.bg/en/tourist-destinations/2802/5578" TargetMode="External"/><Relationship Id="rId17" Type="http://schemas.openxmlformats.org/officeDocument/2006/relationships/hyperlink" Target="https://www.tourism.government.bg/en/tourist-destinations/2802/5590" TargetMode="External"/><Relationship Id="rId2" Type="http://schemas.openxmlformats.org/officeDocument/2006/relationships/hyperlink" Target="https://www.tourism.government.bg/en/tourist-destinations/2802/5555" TargetMode="External"/><Relationship Id="rId16" Type="http://schemas.openxmlformats.org/officeDocument/2006/relationships/hyperlink" Target="https://www.tourism.government.bg/en/tourist-destinations/2802/5586" TargetMode="External"/><Relationship Id="rId20" Type="http://schemas.openxmlformats.org/officeDocument/2006/relationships/hyperlink" Target="https://www.tourism.government.bg/en/tourist-destinations/2802/5593" TargetMode="External"/><Relationship Id="rId1" Type="http://schemas.openxmlformats.org/officeDocument/2006/relationships/slideLayout" Target="../slideLayouts/slideLayout2.xml"/><Relationship Id="rId6" Type="http://schemas.openxmlformats.org/officeDocument/2006/relationships/hyperlink" Target="https://www.tourism.government.bg/en/tourist-destinations/2802/5559" TargetMode="External"/><Relationship Id="rId11" Type="http://schemas.openxmlformats.org/officeDocument/2006/relationships/hyperlink" Target="https://www.tourism.government.bg/en/tourist-destinations/2802/5568" TargetMode="External"/><Relationship Id="rId5" Type="http://schemas.openxmlformats.org/officeDocument/2006/relationships/hyperlink" Target="https://www.tourism.government.bg/en/tourist-destinations/2802/5558" TargetMode="External"/><Relationship Id="rId15" Type="http://schemas.openxmlformats.org/officeDocument/2006/relationships/hyperlink" Target="https://www.tourism.government.bg/en/tourist-destinations/2802/5584" TargetMode="External"/><Relationship Id="rId23" Type="http://schemas.openxmlformats.org/officeDocument/2006/relationships/hyperlink" Target="https://www.tourism.government.bg/en/tourist-destinations/2802/5599" TargetMode="External"/><Relationship Id="rId10" Type="http://schemas.openxmlformats.org/officeDocument/2006/relationships/hyperlink" Target="https://www.tourism.government.bg/en/tourist-destinations/2802/5567" TargetMode="External"/><Relationship Id="rId19" Type="http://schemas.openxmlformats.org/officeDocument/2006/relationships/hyperlink" Target="https://www.tourism.government.bg/en/tourist-destinations/2802/5592" TargetMode="External"/><Relationship Id="rId4" Type="http://schemas.openxmlformats.org/officeDocument/2006/relationships/hyperlink" Target="https://www.tourism.government.bg/en/tourist-destinations/2802/5557" TargetMode="External"/><Relationship Id="rId9" Type="http://schemas.openxmlformats.org/officeDocument/2006/relationships/hyperlink" Target="https://www.tourism.government.bg/en/tourist-destinations/2802/5566" TargetMode="External"/><Relationship Id="rId14" Type="http://schemas.openxmlformats.org/officeDocument/2006/relationships/hyperlink" Target="https://www.tourism.government.bg/en/tourist-destinations/2802/5582" TargetMode="External"/><Relationship Id="rId22" Type="http://schemas.openxmlformats.org/officeDocument/2006/relationships/hyperlink" Target="https://www.tourism.government.bg/en/tourist-destinations/2802/5595"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g"/></Relationships>
</file>

<file path=ppt/slides/_rels/slide3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g"/><Relationship Id="rId1" Type="http://schemas.openxmlformats.org/officeDocument/2006/relationships/slideLayout" Target="../slideLayouts/slideLayout2.xml"/><Relationship Id="rId6" Type="http://schemas.openxmlformats.org/officeDocument/2006/relationships/image" Target="../media/image108.jpg"/><Relationship Id="rId5" Type="http://schemas.openxmlformats.org/officeDocument/2006/relationships/image" Target="../media/image107.jpeg"/><Relationship Id="rId4" Type="http://schemas.openxmlformats.org/officeDocument/2006/relationships/image" Target="../media/image106.jpg"/></Relationships>
</file>

<file path=ppt/slides/_rels/slide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37.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4.jpeg"/><Relationship Id="rId7" Type="http://schemas.openxmlformats.org/officeDocument/2006/relationships/image" Target="../media/image117.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g"/><Relationship Id="rId4" Type="http://schemas.openxmlformats.org/officeDocument/2006/relationships/image" Target="../media/image104.jpg"/><Relationship Id="rId9" Type="http://schemas.openxmlformats.org/officeDocument/2006/relationships/image" Target="../media/image119.jpeg"/></Relationships>
</file>

<file path=ppt/slides/_rels/slide38.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31.jpeg"/><Relationship Id="rId3" Type="http://schemas.openxmlformats.org/officeDocument/2006/relationships/image" Target="../media/image121.jpeg"/><Relationship Id="rId7" Type="http://schemas.openxmlformats.org/officeDocument/2006/relationships/image" Target="../media/image125.jpeg"/><Relationship Id="rId12" Type="http://schemas.openxmlformats.org/officeDocument/2006/relationships/image" Target="../media/image130.jpeg"/><Relationship Id="rId2" Type="http://schemas.openxmlformats.org/officeDocument/2006/relationships/image" Target="../media/image120.gif"/><Relationship Id="rId1" Type="http://schemas.openxmlformats.org/officeDocument/2006/relationships/slideLayout" Target="../slideLayouts/slideLayout2.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5" Type="http://schemas.openxmlformats.org/officeDocument/2006/relationships/image" Target="../media/image13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 Id="rId14" Type="http://schemas.openxmlformats.org/officeDocument/2006/relationships/image" Target="../media/image132.jpeg"/></Relationships>
</file>

<file path=ppt/slides/_rels/slide39.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www.cjc.ro/dyn_doc/turism/1.7-Ruta_arheologica.pdf" TargetMode="External"/><Relationship Id="rId3" Type="http://schemas.openxmlformats.org/officeDocument/2006/relationships/hyperlink" Target="http://www.cjc.ro/dyn_doc/turism/1.2-Ruta_religioasa.pdf" TargetMode="External"/><Relationship Id="rId7" Type="http://schemas.openxmlformats.org/officeDocument/2006/relationships/hyperlink" Target="http://www.cjc.ro/dyn_doc/turism/1.6-Ruta_patrimoniului_cultural_imaterial.pdf" TargetMode="External"/><Relationship Id="rId12" Type="http://schemas.openxmlformats.org/officeDocument/2006/relationships/hyperlink" Target="http://turism.gov.ro/web/wp-content/uploads/2021/11/TRANSNATIONALE.-10-nov.pdf" TargetMode="External"/><Relationship Id="rId2" Type="http://schemas.openxmlformats.org/officeDocument/2006/relationships/hyperlink" Target="http://www.cjc.ro/dyn_doc/turism/1.1-Ruta_arheologica.pdf" TargetMode="External"/><Relationship Id="rId1" Type="http://schemas.openxmlformats.org/officeDocument/2006/relationships/slideLayout" Target="../slideLayouts/slideLayout2.xml"/><Relationship Id="rId6" Type="http://schemas.openxmlformats.org/officeDocument/2006/relationships/hyperlink" Target="http://www.cjc.ro/dyn_doc/turism/1.5-Ruta_multi-culturala_ecoturistica.pdf" TargetMode="External"/><Relationship Id="rId11" Type="http://schemas.openxmlformats.org/officeDocument/2006/relationships/hyperlink" Target="http://turism.gov.ro/web/wp-content/uploads/2021/11/NATIONALE.-10-nov.pdf" TargetMode="External"/><Relationship Id="rId5" Type="http://schemas.openxmlformats.org/officeDocument/2006/relationships/hyperlink" Target="http://www.cjc.ro/dyn_doc/turism/1.4-Ruta_vinului.pdf" TargetMode="External"/><Relationship Id="rId10" Type="http://schemas.openxmlformats.org/officeDocument/2006/relationships/hyperlink" Target="http://www.cjc.ro/dyn_doc/turism/1.9-Ruta_farurilor_de_la_Marea_Neagra.pdf" TargetMode="External"/><Relationship Id="rId4" Type="http://schemas.openxmlformats.org/officeDocument/2006/relationships/hyperlink" Target="http://www.cjc.ro/dyn_doc/turism/1.3-Ruta_muzeelor.pdf" TargetMode="External"/><Relationship Id="rId9" Type="http://schemas.openxmlformats.org/officeDocument/2006/relationships/hyperlink" Target="http://www.cjc.ro/dyn_doc/turism/1.8-Ruta_memoriala_Primul_Razboi_Mondial.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4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4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image" Target="../media/image150.jpeg"/></Relationships>
</file>

<file path=ppt/slides/_rels/slide4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48.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2.xml"/><Relationship Id="rId5" Type="http://schemas.openxmlformats.org/officeDocument/2006/relationships/image" Target="../media/image160.jpg"/><Relationship Id="rId4" Type="http://schemas.openxmlformats.org/officeDocument/2006/relationships/image" Target="../media/image159.jpeg"/></Relationships>
</file>

<file path=ppt/slides/_rels/slide4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g"/><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1.bp.blogspot.com/_0P2NRufI24k/RpXlglSf_sI/AAAAAAAAEcE/ESp0dFJeQYU/s1600-h/trasee_delta_dunarii.jp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1.bp.blogspot.com/_0P2NRufI24k/RpXlglSf_sI/AAAAAAAAEcE/ESp0dFJeQYU/s1600-h/trasee_delta_dunarii.jp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www.varna-airport.bg/" TargetMode="External"/><Relationship Id="rId7" Type="http://schemas.openxmlformats.org/officeDocument/2006/relationships/hyperlink" Target="https://www.bucharestairports.ro/baneasa/ro/" TargetMode="External"/><Relationship Id="rId2" Type="http://schemas.openxmlformats.org/officeDocument/2006/relationships/hyperlink" Target="http://www.sofia-airport.bg/" TargetMode="External"/><Relationship Id="rId1" Type="http://schemas.openxmlformats.org/officeDocument/2006/relationships/slideLayout" Target="../slideLayouts/slideLayout2.xml"/><Relationship Id="rId6" Type="http://schemas.openxmlformats.org/officeDocument/2006/relationships/hyperlink" Target="https://www.bucharestairports.ro/" TargetMode="External"/><Relationship Id="rId11" Type="http://schemas.openxmlformats.org/officeDocument/2006/relationships/image" Target="../media/image10.png"/><Relationship Id="rId5" Type="http://schemas.openxmlformats.org/officeDocument/2006/relationships/hyperlink" Target="http://www.plovdivairport.com/" TargetMode="External"/><Relationship Id="rId10" Type="http://schemas.openxmlformats.org/officeDocument/2006/relationships/image" Target="../media/image9.jpg"/><Relationship Id="rId4" Type="http://schemas.openxmlformats.org/officeDocument/2006/relationships/hyperlink" Target="http://www.bourgas-airport.com/" TargetMode="External"/><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34C4977-E653-4F80-9588-78DC6F0225C2}"/>
              </a:ext>
            </a:extLst>
          </p:cNvPr>
          <p:cNvSpPr txBox="1"/>
          <p:nvPr/>
        </p:nvSpPr>
        <p:spPr>
          <a:xfrm>
            <a:off x="625287" y="2631223"/>
            <a:ext cx="10705714" cy="2704330"/>
          </a:xfrm>
          <a:prstGeom prst="rect">
            <a:avLst/>
          </a:prstGeom>
          <a:noFill/>
        </p:spPr>
        <p:txBody>
          <a:bodyPr wrap="square">
            <a:spAutoFit/>
          </a:bodyPr>
          <a:lstStyle/>
          <a:p>
            <a:pPr algn="ctr">
              <a:lnSpc>
                <a:spcPct val="110000"/>
              </a:lnSpc>
            </a:pPr>
            <a:r>
              <a:rPr lang="en-GB" sz="2800" dirty="0">
                <a:solidFill>
                  <a:srgbClr val="1D2228"/>
                </a:solidFill>
                <a:effectLst/>
                <a:latin typeface="Arial Black" panose="020B0A04020102020204" pitchFamily="34" charset="0"/>
                <a:ea typeface="Times New Roman" panose="02020603050405020304" pitchFamily="18" charset="0"/>
              </a:rPr>
              <a:t>Cultural routes on the Black Sea shore. Case study: the archaeological sites from </a:t>
            </a:r>
            <a:r>
              <a:rPr lang="en-GB" sz="2800" dirty="0" err="1">
                <a:solidFill>
                  <a:srgbClr val="1D2228"/>
                </a:solidFill>
                <a:effectLst/>
                <a:latin typeface="Arial Black" panose="020B0A04020102020204" pitchFamily="34" charset="0"/>
                <a:ea typeface="Times New Roman" panose="02020603050405020304" pitchFamily="18" charset="0"/>
              </a:rPr>
              <a:t>Nesebar</a:t>
            </a:r>
            <a:r>
              <a:rPr lang="en-GB" sz="2800" dirty="0">
                <a:solidFill>
                  <a:srgbClr val="1D2228"/>
                </a:solidFill>
                <a:effectLst/>
                <a:latin typeface="Arial Black" panose="020B0A04020102020204" pitchFamily="34" charset="0"/>
                <a:ea typeface="Times New Roman" panose="02020603050405020304" pitchFamily="18" charset="0"/>
              </a:rPr>
              <a:t> to </a:t>
            </a:r>
            <a:r>
              <a:rPr lang="en-GB" sz="2800" dirty="0" err="1">
                <a:solidFill>
                  <a:srgbClr val="1D2228"/>
                </a:solidFill>
                <a:effectLst/>
                <a:latin typeface="Arial Black" panose="020B0A04020102020204" pitchFamily="34" charset="0"/>
                <a:ea typeface="Times New Roman" panose="02020603050405020304" pitchFamily="18" charset="0"/>
              </a:rPr>
              <a:t>Sulina</a:t>
            </a:r>
            <a:r>
              <a:rPr lang="en-GB" sz="2800" dirty="0">
                <a:solidFill>
                  <a:srgbClr val="1D2228"/>
                </a:solidFill>
                <a:effectLst/>
                <a:latin typeface="Arial Black" panose="020B0A04020102020204" pitchFamily="34" charset="0"/>
                <a:ea typeface="Times New Roman" panose="02020603050405020304" pitchFamily="18" charset="0"/>
              </a:rPr>
              <a:t>.</a:t>
            </a:r>
          </a:p>
          <a:p>
            <a:pPr algn="ctr">
              <a:lnSpc>
                <a:spcPct val="110000"/>
              </a:lnSpc>
            </a:pPr>
            <a:r>
              <a:rPr lang="en-GB" sz="2800" b="1" dirty="0">
                <a:effectLst/>
                <a:latin typeface="Arial Black" panose="020B0A04020102020204" pitchFamily="34" charset="0"/>
                <a:ea typeface="Times New Roman" panose="02020603050405020304" pitchFamily="18" charset="0"/>
              </a:rPr>
              <a:t>TOURISTIC ROUTE </a:t>
            </a:r>
            <a:endParaRPr lang="en-US" sz="2800" b="1" dirty="0">
              <a:latin typeface="Arial Black" panose="020B0A04020102020204" pitchFamily="34" charset="0"/>
              <a:ea typeface="Times New Roman" panose="02020603050405020304" pitchFamily="18" charset="0"/>
            </a:endParaRPr>
          </a:p>
          <a:p>
            <a:pPr algn="ctr">
              <a:lnSpc>
                <a:spcPct val="110000"/>
              </a:lnSpc>
            </a:pPr>
            <a:endParaRPr lang="en-GB" sz="1800" dirty="0">
              <a:solidFill>
                <a:srgbClr val="1D2228"/>
              </a:solidFill>
              <a:effectLst/>
              <a:latin typeface="New"/>
              <a:ea typeface="Times New Roman" panose="02020603050405020304" pitchFamily="18" charset="0"/>
            </a:endParaRPr>
          </a:p>
          <a:p>
            <a:pPr algn="ctr">
              <a:lnSpc>
                <a:spcPct val="110000"/>
              </a:lnSpc>
            </a:pPr>
            <a:endParaRPr lang="en-GB" dirty="0">
              <a:solidFill>
                <a:srgbClr val="1D2228"/>
              </a:solidFill>
              <a:latin typeface="New"/>
              <a:ea typeface="Times New Roman" panose="02020603050405020304" pitchFamily="18" charset="0"/>
            </a:endParaRPr>
          </a:p>
          <a:p>
            <a:pPr algn="r">
              <a:lnSpc>
                <a:spcPct val="110000"/>
              </a:lnSpc>
            </a:pPr>
            <a:r>
              <a:rPr lang="en-GB" sz="1800" dirty="0" err="1">
                <a:solidFill>
                  <a:srgbClr val="1D2228"/>
                </a:solidFill>
                <a:effectLst/>
                <a:latin typeface="New"/>
                <a:ea typeface="Times New Roman" panose="02020603050405020304" pitchFamily="18" charset="0"/>
              </a:rPr>
              <a:t>Dr.</a:t>
            </a:r>
            <a:r>
              <a:rPr lang="en-GB" sz="1800" dirty="0">
                <a:solidFill>
                  <a:srgbClr val="1D2228"/>
                </a:solidFill>
                <a:effectLst/>
                <a:latin typeface="New"/>
                <a:ea typeface="Times New Roman" panose="02020603050405020304" pitchFamily="18" charset="0"/>
              </a:rPr>
              <a:t> </a:t>
            </a:r>
            <a:r>
              <a:rPr lang="en-GB" sz="1800" dirty="0" err="1">
                <a:solidFill>
                  <a:srgbClr val="1D2228"/>
                </a:solidFill>
                <a:effectLst/>
                <a:latin typeface="New"/>
                <a:ea typeface="Times New Roman" panose="02020603050405020304" pitchFamily="18" charset="0"/>
              </a:rPr>
              <a:t>Aurel</a:t>
            </a:r>
            <a:r>
              <a:rPr lang="en-GB" sz="1800" dirty="0">
                <a:solidFill>
                  <a:srgbClr val="1D2228"/>
                </a:solidFill>
                <a:effectLst/>
                <a:latin typeface="New"/>
                <a:ea typeface="Times New Roman" panose="02020603050405020304" pitchFamily="18" charset="0"/>
              </a:rPr>
              <a:t> </a:t>
            </a:r>
            <a:r>
              <a:rPr lang="en-GB" sz="1800" dirty="0" err="1">
                <a:solidFill>
                  <a:srgbClr val="1D2228"/>
                </a:solidFill>
                <a:effectLst/>
                <a:latin typeface="New"/>
                <a:ea typeface="Times New Roman" panose="02020603050405020304" pitchFamily="18" charset="0"/>
              </a:rPr>
              <a:t>Mototolea</a:t>
            </a:r>
            <a:r>
              <a:rPr lang="en-GB" sz="1800" dirty="0">
                <a:solidFill>
                  <a:srgbClr val="1D2228"/>
                </a:solidFill>
                <a:effectLst/>
                <a:latin typeface="New"/>
                <a:ea typeface="Times New Roman" panose="02020603050405020304" pitchFamily="18" charset="0"/>
              </a:rPr>
              <a:t>, </a:t>
            </a:r>
            <a:r>
              <a:rPr lang="en-GB" sz="1800" u="sng" dirty="0" err="1">
                <a:solidFill>
                  <a:srgbClr val="1D2228"/>
                </a:solidFill>
                <a:effectLst/>
                <a:latin typeface="New"/>
                <a:ea typeface="Times New Roman" panose="02020603050405020304" pitchFamily="18" charset="0"/>
              </a:rPr>
              <a:t>Dr.</a:t>
            </a:r>
            <a:r>
              <a:rPr lang="en-GB" sz="1800" u="sng" dirty="0">
                <a:solidFill>
                  <a:srgbClr val="1D2228"/>
                </a:solidFill>
                <a:effectLst/>
                <a:latin typeface="New"/>
                <a:ea typeface="Times New Roman" panose="02020603050405020304" pitchFamily="18" charset="0"/>
              </a:rPr>
              <a:t> Ana Cristina </a:t>
            </a:r>
            <a:r>
              <a:rPr lang="en-GB" sz="1800" u="sng" dirty="0" err="1">
                <a:solidFill>
                  <a:srgbClr val="1D2228"/>
                </a:solidFill>
                <a:effectLst/>
                <a:latin typeface="New"/>
                <a:ea typeface="Times New Roman" panose="02020603050405020304" pitchFamily="18" charset="0"/>
              </a:rPr>
              <a:t>Hamat</a:t>
            </a:r>
            <a:r>
              <a:rPr lang="en-GB" sz="1800" dirty="0">
                <a:solidFill>
                  <a:srgbClr val="1D2228"/>
                </a:solidFill>
                <a:effectLst/>
                <a:latin typeface="New"/>
                <a:ea typeface="Times New Roman" panose="02020603050405020304" pitchFamily="18" charset="0"/>
              </a:rPr>
              <a:t>, </a:t>
            </a:r>
            <a:r>
              <a:rPr lang="en-GB" sz="1800" dirty="0" err="1">
                <a:solidFill>
                  <a:srgbClr val="1D2228"/>
                </a:solidFill>
                <a:effectLst/>
                <a:latin typeface="New"/>
                <a:ea typeface="Times New Roman" panose="02020603050405020304" pitchFamily="18" charset="0"/>
              </a:rPr>
              <a:t>Dr.</a:t>
            </a:r>
            <a:r>
              <a:rPr lang="en-GB" sz="1800" dirty="0">
                <a:solidFill>
                  <a:srgbClr val="1D2228"/>
                </a:solidFill>
                <a:effectLst/>
                <a:latin typeface="New"/>
                <a:ea typeface="Times New Roman" panose="02020603050405020304" pitchFamily="18" charset="0"/>
              </a:rPr>
              <a:t> </a:t>
            </a:r>
            <a:r>
              <a:rPr lang="en-GB" sz="1800" dirty="0" err="1">
                <a:solidFill>
                  <a:srgbClr val="1D2228"/>
                </a:solidFill>
                <a:effectLst/>
                <a:latin typeface="New"/>
                <a:ea typeface="Times New Roman" panose="02020603050405020304" pitchFamily="18" charset="0"/>
              </a:rPr>
              <a:t>Ștefan</a:t>
            </a:r>
            <a:r>
              <a:rPr lang="en-GB" sz="1800" dirty="0">
                <a:solidFill>
                  <a:srgbClr val="1D2228"/>
                </a:solidFill>
                <a:effectLst/>
                <a:latin typeface="New"/>
                <a:ea typeface="Times New Roman" panose="02020603050405020304" pitchFamily="18" charset="0"/>
              </a:rPr>
              <a:t> Georgescu</a:t>
            </a:r>
            <a:endParaRPr lang="en-GB" dirty="0">
              <a:solidFill>
                <a:srgbClr val="1D2228"/>
              </a:solidFill>
              <a:latin typeface="New"/>
              <a:ea typeface="Times New Roman" panose="02020603050405020304" pitchFamily="18" charset="0"/>
            </a:endParaRPr>
          </a:p>
          <a:p>
            <a:pPr algn="ctr">
              <a:lnSpc>
                <a:spcPct val="110000"/>
              </a:lnSpc>
            </a:pPr>
            <a:endParaRPr lang="ro-RO" sz="1800" dirty="0">
              <a:effectLst/>
              <a:latin typeface="Tahoma" panose="020B0604030504040204" pitchFamily="34" charset="0"/>
              <a:ea typeface="Times New Roman" panose="02020603050405020304" pitchFamily="18" charset="0"/>
            </a:endParaRPr>
          </a:p>
        </p:txBody>
      </p:sp>
      <p:pic>
        <p:nvPicPr>
          <p:cNvPr id="2051" name="Picture 3">
            <a:extLst>
              <a:ext uri="{FF2B5EF4-FFF2-40B4-BE49-F238E27FC236}">
                <a16:creationId xmlns:a16="http://schemas.microsoft.com/office/drawing/2014/main" xmlns="" id="{0376E5E4-8249-7188-6D6E-BAC6E777AD0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477" y="15590"/>
            <a:ext cx="1057620" cy="9824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
            <a:extLst>
              <a:ext uri="{FF2B5EF4-FFF2-40B4-BE49-F238E27FC236}">
                <a16:creationId xmlns:a16="http://schemas.microsoft.com/office/drawing/2014/main" xmlns="" id="{FA67CD91-34E8-0AA0-B7C6-456CBB4A2E6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53246" y="57150"/>
            <a:ext cx="808038" cy="846138"/>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
            <a:extLst>
              <a:ext uri="{FF2B5EF4-FFF2-40B4-BE49-F238E27FC236}">
                <a16:creationId xmlns:a16="http://schemas.microsoft.com/office/drawing/2014/main" xmlns="" id="{10C2297E-5C0A-F1F3-F677-C024C1D7540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30717" y="80169"/>
            <a:ext cx="1413788" cy="9748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xmlns="" id="{AB1777B8-9727-343F-5E15-01B4F8DA5C3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a:extLst>
              <a:ext uri="{FF2B5EF4-FFF2-40B4-BE49-F238E27FC236}">
                <a16:creationId xmlns:a16="http://schemas.microsoft.com/office/drawing/2014/main" xmlns="" id="{CD05327E-4054-C4CA-81B3-D628D6D9EE00}"/>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7">
            <a:extLst>
              <a:ext uri="{FF2B5EF4-FFF2-40B4-BE49-F238E27FC236}">
                <a16:creationId xmlns:a16="http://schemas.microsoft.com/office/drawing/2014/main" xmlns="" id="{0AE154C1-FA9F-EDA2-CFC7-348341394EA9}"/>
              </a:ext>
            </a:extLst>
          </p:cNvPr>
          <p:cNvSpPr>
            <a:spLocks noChangeArrowheads="1"/>
          </p:cNvSpPr>
          <p:nvPr/>
        </p:nvSpPr>
        <p:spPr bwMode="auto">
          <a:xfrm>
            <a:off x="0" y="1349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p>
        </p:txBody>
      </p:sp>
      <p:sp>
        <p:nvSpPr>
          <p:cNvPr id="7" name="Rectangle 8">
            <a:extLst>
              <a:ext uri="{FF2B5EF4-FFF2-40B4-BE49-F238E27FC236}">
                <a16:creationId xmlns:a16="http://schemas.microsoft.com/office/drawing/2014/main" xmlns="" id="{4CF7A3E7-B305-6F6D-8214-7F0FFDEB4D4A}"/>
              </a:ext>
            </a:extLst>
          </p:cNvPr>
          <p:cNvSpPr>
            <a:spLocks noChangeArrowheads="1"/>
          </p:cNvSpPr>
          <p:nvPr/>
        </p:nvSpPr>
        <p:spPr bwMode="auto">
          <a:xfrm>
            <a:off x="0" y="21955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bg-BG"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
        <p:nvSpPr>
          <p:cNvPr id="8" name="Rectangle 9">
            <a:extLst>
              <a:ext uri="{FF2B5EF4-FFF2-40B4-BE49-F238E27FC236}">
                <a16:creationId xmlns:a16="http://schemas.microsoft.com/office/drawing/2014/main" xmlns="" id="{045D9B1F-8CCE-A660-1F2D-EB711E6FC888}"/>
              </a:ext>
            </a:extLst>
          </p:cNvPr>
          <p:cNvSpPr>
            <a:spLocks noChangeArrowheads="1"/>
          </p:cNvSpPr>
          <p:nvPr/>
        </p:nvSpPr>
        <p:spPr bwMode="auto">
          <a:xfrm>
            <a:off x="0" y="3041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en-US" sz="1800" b="0" i="0" u="none" strike="noStrike" cap="none" normalizeH="0" baseline="0">
                <a:ln>
                  <a:noFill/>
                </a:ln>
                <a:solidFill>
                  <a:schemeClr val="tx1"/>
                </a:solidFill>
                <a:effectLst/>
                <a:latin typeface="Arial" panose="020B0604020202020204" pitchFamily="34" charset="0"/>
              </a:rPr>
              <a:t> </a:t>
            </a:r>
          </a:p>
        </p:txBody>
      </p:sp>
      <p:pic>
        <p:nvPicPr>
          <p:cNvPr id="9" name="Picture 2" descr="C:\Users\Stefan\Desktop\sigla - glykon.png">
            <a:extLst>
              <a:ext uri="{FF2B5EF4-FFF2-40B4-BE49-F238E27FC236}">
                <a16:creationId xmlns:a16="http://schemas.microsoft.com/office/drawing/2014/main" xmlns="" id="{0724A73C-DD2D-B8F0-19B3-9832910812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937289" y="-41276"/>
            <a:ext cx="1158234" cy="1158235"/>
          </a:xfrm>
          <a:prstGeom prst="rect">
            <a:avLst/>
          </a:prstGeom>
          <a:noFill/>
          <a:extLst>
            <a:ext uri="{909E8E84-426E-40DD-AFC4-6F175D3DCCD1}">
              <a14:hiddenFill xmlns:a14="http://schemas.microsoft.com/office/drawing/2010/main">
                <a:solidFill>
                  <a:srgbClr val="FFFFFF"/>
                </a:solidFill>
              </a14:hiddenFill>
            </a:ext>
          </a:extLst>
        </p:spPr>
      </p:pic>
      <p:sp>
        <p:nvSpPr>
          <p:cNvPr id="12" name="Правоъгълник 4">
            <a:extLst>
              <a:ext uri="{FF2B5EF4-FFF2-40B4-BE49-F238E27FC236}">
                <a16:creationId xmlns:a16="http://schemas.microsoft.com/office/drawing/2014/main" xmlns="" id="{ABC79FF2-6625-1EFF-80D0-40DD2E29AAF6}"/>
              </a:ext>
            </a:extLst>
          </p:cNvPr>
          <p:cNvSpPr>
            <a:spLocks noChangeArrowheads="1"/>
          </p:cNvSpPr>
          <p:nvPr/>
        </p:nvSpPr>
        <p:spPr bwMode="auto">
          <a:xfrm>
            <a:off x="9972675" y="457200"/>
            <a:ext cx="719138" cy="330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xmlns="" id="{9F5209F6-410E-5E99-C07B-D62595F0D7D1}"/>
              </a:ext>
            </a:extLst>
          </p:cNvPr>
          <p:cNvSpPr txBox="1"/>
          <p:nvPr/>
        </p:nvSpPr>
        <p:spPr>
          <a:xfrm>
            <a:off x="4737259" y="6297838"/>
            <a:ext cx="2481770" cy="369332"/>
          </a:xfrm>
          <a:prstGeom prst="rect">
            <a:avLst/>
          </a:prstGeom>
          <a:noFill/>
        </p:spPr>
        <p:txBody>
          <a:bodyPr wrap="none" rtlCol="0">
            <a:spAutoFit/>
          </a:bodyPr>
          <a:lstStyle/>
          <a:p>
            <a:r>
              <a:rPr lang="en-US" dirty="0" err="1"/>
              <a:t>Nesebar</a:t>
            </a:r>
            <a:r>
              <a:rPr lang="en-US" dirty="0"/>
              <a:t> 10-12. 10. 2022</a:t>
            </a:r>
          </a:p>
        </p:txBody>
      </p:sp>
    </p:spTree>
    <p:extLst>
      <p:ext uri="{BB962C8B-B14F-4D97-AF65-F5344CB8AC3E}">
        <p14:creationId xmlns:p14="http://schemas.microsoft.com/office/powerpoint/2010/main" val="3960829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655782" y="563030"/>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 Nesebar</a:t>
            </a:r>
            <a:endParaRPr lang="ro-RO" sz="12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57D8FF42-B3D8-48B3-82D3-EEB4386E7D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413" y="1316959"/>
            <a:ext cx="4987822" cy="3316902"/>
          </a:xfrm>
          <a:prstGeom prst="rect">
            <a:avLst/>
          </a:prstGeom>
        </p:spPr>
      </p:pic>
      <p:pic>
        <p:nvPicPr>
          <p:cNvPr id="8" name="Picture 7">
            <a:extLst>
              <a:ext uri="{FF2B5EF4-FFF2-40B4-BE49-F238E27FC236}">
                <a16:creationId xmlns:a16="http://schemas.microsoft.com/office/drawing/2014/main" xmlns="" id="{1AB59A86-1422-4818-A85D-297CC4CB38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771" y="4798422"/>
            <a:ext cx="5040464" cy="1755762"/>
          </a:xfrm>
          <a:prstGeom prst="rect">
            <a:avLst/>
          </a:prstGeom>
        </p:spPr>
      </p:pic>
      <p:pic>
        <p:nvPicPr>
          <p:cNvPr id="14" name="Picture 13">
            <a:extLst>
              <a:ext uri="{FF2B5EF4-FFF2-40B4-BE49-F238E27FC236}">
                <a16:creationId xmlns:a16="http://schemas.microsoft.com/office/drawing/2014/main" xmlns="" id="{A873F0EA-5117-483A-9FD4-65BB359210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05918" y="102277"/>
            <a:ext cx="4278792" cy="3209094"/>
          </a:xfrm>
          <a:prstGeom prst="rect">
            <a:avLst/>
          </a:prstGeom>
        </p:spPr>
      </p:pic>
      <p:pic>
        <p:nvPicPr>
          <p:cNvPr id="18" name="Picture 17">
            <a:extLst>
              <a:ext uri="{FF2B5EF4-FFF2-40B4-BE49-F238E27FC236}">
                <a16:creationId xmlns:a16="http://schemas.microsoft.com/office/drawing/2014/main" xmlns="" id="{F483B72B-15AC-4214-B5AD-9946CA0858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42725" y="4331863"/>
            <a:ext cx="3231813" cy="2423860"/>
          </a:xfrm>
          <a:prstGeom prst="rect">
            <a:avLst/>
          </a:prstGeom>
        </p:spPr>
      </p:pic>
      <p:pic>
        <p:nvPicPr>
          <p:cNvPr id="5122" name="Picture 2" descr="Ancient City of Nessebar, Bulgaria | World Heritage Journeys of Europe">
            <a:extLst>
              <a:ext uri="{FF2B5EF4-FFF2-40B4-BE49-F238E27FC236}">
                <a16:creationId xmlns:a16="http://schemas.microsoft.com/office/drawing/2014/main" xmlns="" id="{01A31AFD-7A72-8DA6-BD39-8C47BC70A62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83530" y="3546630"/>
            <a:ext cx="3032668" cy="201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840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6750869-5935-969E-BFF5-156A576684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6138" y="103520"/>
            <a:ext cx="3957537" cy="2968153"/>
          </a:xfrm>
          <a:prstGeom prst="rect">
            <a:avLst/>
          </a:prstGeom>
        </p:spPr>
      </p:pic>
      <p:pic>
        <p:nvPicPr>
          <p:cNvPr id="3" name="Picture 2">
            <a:extLst>
              <a:ext uri="{FF2B5EF4-FFF2-40B4-BE49-F238E27FC236}">
                <a16:creationId xmlns:a16="http://schemas.microsoft.com/office/drawing/2014/main" xmlns="" id="{D91EE0A1-5BD6-E0C9-1A65-141F0A5CFE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643" y="3429000"/>
            <a:ext cx="3216676" cy="2412507"/>
          </a:xfrm>
          <a:prstGeom prst="rect">
            <a:avLst/>
          </a:prstGeom>
        </p:spPr>
      </p:pic>
      <p:pic>
        <p:nvPicPr>
          <p:cNvPr id="4" name="Picture 3">
            <a:extLst>
              <a:ext uri="{FF2B5EF4-FFF2-40B4-BE49-F238E27FC236}">
                <a16:creationId xmlns:a16="http://schemas.microsoft.com/office/drawing/2014/main" xmlns="" id="{B90EF99E-C459-2889-5540-91AD956368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65230" y="4000455"/>
            <a:ext cx="3672033" cy="2754025"/>
          </a:xfrm>
          <a:prstGeom prst="rect">
            <a:avLst/>
          </a:prstGeom>
        </p:spPr>
      </p:pic>
      <p:pic>
        <p:nvPicPr>
          <p:cNvPr id="3074" name="Picture 50" descr="The Church of St. Stephen is an important part of the cultural heritage of the Balkan Peninsula as a whole. – © Nessebar Municipality">
            <a:extLst>
              <a:ext uri="{FF2B5EF4-FFF2-40B4-BE49-F238E27FC236}">
                <a16:creationId xmlns:a16="http://schemas.microsoft.com/office/drawing/2014/main" xmlns="" id="{F155D58A-6548-0096-AEE8-855E6A89F2A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70231" y="0"/>
            <a:ext cx="5486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254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66906" y="-101987"/>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b="1" dirty="0">
                <a:latin typeface="Times New Roman" panose="02020603050405020304" pitchFamily="18" charset="0"/>
                <a:ea typeface="Calibri" panose="020F0502020204030204" pitchFamily="34" charset="0"/>
              </a:rPr>
              <a:t>2</a:t>
            </a:r>
            <a:r>
              <a:rPr lang="de-DE" sz="1800" b="1" dirty="0">
                <a:effectLst/>
                <a:latin typeface="Times New Roman" panose="02020603050405020304" pitchFamily="18" charset="0"/>
                <a:ea typeface="Calibri" panose="020F0502020204030204" pitchFamily="34" charset="0"/>
              </a:rPr>
              <a:t>. Emona</a:t>
            </a:r>
            <a:endParaRPr lang="ro-RO" sz="1200" dirty="0">
              <a:effectLst/>
              <a:latin typeface="Tahoma" panose="020B0604030504040204" pitchFamily="34" charset="0"/>
              <a:ea typeface="Times New Roman" panose="02020603050405020304" pitchFamily="18" charset="0"/>
            </a:endParaRPr>
          </a:p>
        </p:txBody>
      </p:sp>
      <p:pic>
        <p:nvPicPr>
          <p:cNvPr id="4098" name="Picture 49" descr="The Coastal Village of Emona (On Black Sea) and Environs">
            <a:extLst>
              <a:ext uri="{FF2B5EF4-FFF2-40B4-BE49-F238E27FC236}">
                <a16:creationId xmlns:a16="http://schemas.microsoft.com/office/drawing/2014/main" xmlns="" id="{74494059-4E7A-9712-833C-72D5D92C5EA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742" y="4305300"/>
            <a:ext cx="51054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6D47F49A-4B22-7269-F973-F44C5AD0A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6421" y="900545"/>
            <a:ext cx="5838673" cy="4379005"/>
          </a:xfrm>
          <a:prstGeom prst="rect">
            <a:avLst/>
          </a:prstGeom>
        </p:spPr>
      </p:pic>
      <p:pic>
        <p:nvPicPr>
          <p:cNvPr id="6" name="Picture 5">
            <a:extLst>
              <a:ext uri="{FF2B5EF4-FFF2-40B4-BE49-F238E27FC236}">
                <a16:creationId xmlns:a16="http://schemas.microsoft.com/office/drawing/2014/main" xmlns="" id="{7D539DA4-AF12-CF48-EAB3-1CCDB17098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62674"/>
            <a:ext cx="5905580" cy="3429356"/>
          </a:xfrm>
          <a:prstGeom prst="rect">
            <a:avLst/>
          </a:prstGeom>
        </p:spPr>
      </p:pic>
    </p:spTree>
    <p:extLst>
      <p:ext uri="{BB962C8B-B14F-4D97-AF65-F5344CB8AC3E}">
        <p14:creationId xmlns:p14="http://schemas.microsoft.com/office/powerpoint/2010/main" val="230227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b="1" dirty="0">
                <a:latin typeface="Times New Roman" panose="02020603050405020304" pitchFamily="18" charset="0"/>
                <a:ea typeface="Calibri" panose="020F0502020204030204" pitchFamily="34" charset="0"/>
              </a:rPr>
              <a:t>2</a:t>
            </a:r>
            <a:r>
              <a:rPr lang="de-DE" sz="1800" b="1" dirty="0">
                <a:effectLst/>
                <a:latin typeface="Times New Roman" panose="02020603050405020304" pitchFamily="18" charset="0"/>
                <a:ea typeface="Calibri" panose="020F0502020204030204" pitchFamily="34" charset="0"/>
              </a:rPr>
              <a:t>. Emona</a:t>
            </a:r>
            <a:endParaRPr lang="ro-RO" sz="12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12E26458-C580-406E-B95C-00BCD204B4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1832" y="514574"/>
            <a:ext cx="5030968" cy="2520725"/>
          </a:xfrm>
          <a:prstGeom prst="rect">
            <a:avLst/>
          </a:prstGeom>
        </p:spPr>
      </p:pic>
      <p:pic>
        <p:nvPicPr>
          <p:cNvPr id="6" name="Picture 5">
            <a:extLst>
              <a:ext uri="{FF2B5EF4-FFF2-40B4-BE49-F238E27FC236}">
                <a16:creationId xmlns:a16="http://schemas.microsoft.com/office/drawing/2014/main" xmlns="" id="{BE849338-DFF9-40A1-86C6-5960749648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1332" y="4089400"/>
            <a:ext cx="3403600" cy="2552700"/>
          </a:xfrm>
          <a:prstGeom prst="rect">
            <a:avLst/>
          </a:prstGeom>
        </p:spPr>
      </p:pic>
      <p:pic>
        <p:nvPicPr>
          <p:cNvPr id="8" name="Picture 7">
            <a:extLst>
              <a:ext uri="{FF2B5EF4-FFF2-40B4-BE49-F238E27FC236}">
                <a16:creationId xmlns:a16="http://schemas.microsoft.com/office/drawing/2014/main" xmlns="" id="{94DBC187-E78D-437C-B14C-394528FE79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3600" y="3581399"/>
            <a:ext cx="5029200" cy="2897684"/>
          </a:xfrm>
          <a:prstGeom prst="rect">
            <a:avLst/>
          </a:prstGeom>
        </p:spPr>
      </p:pic>
      <p:pic>
        <p:nvPicPr>
          <p:cNvPr id="10" name="Picture 9">
            <a:extLst>
              <a:ext uri="{FF2B5EF4-FFF2-40B4-BE49-F238E27FC236}">
                <a16:creationId xmlns:a16="http://schemas.microsoft.com/office/drawing/2014/main" xmlns="" id="{F28CDC67-B273-46D1-ABE3-188614BCDE3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9409" y="1981199"/>
            <a:ext cx="2857500" cy="1600200"/>
          </a:xfrm>
          <a:prstGeom prst="rect">
            <a:avLst/>
          </a:prstGeom>
        </p:spPr>
      </p:pic>
    </p:spTree>
    <p:extLst>
      <p:ext uri="{BB962C8B-B14F-4D97-AF65-F5344CB8AC3E}">
        <p14:creationId xmlns:p14="http://schemas.microsoft.com/office/powerpoint/2010/main" val="802942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solidFill>
                  <a:srgbClr val="000000"/>
                </a:solidFill>
                <a:effectLst/>
                <a:latin typeface="Times New Roman" panose="02020603050405020304" pitchFamily="18" charset="0"/>
                <a:ea typeface="Calibri" panose="020F0502020204030204" pitchFamily="34" charset="0"/>
              </a:rPr>
              <a:t>3. Byala</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C2A9D9DD-78C0-60A9-9A72-D8BE916ED52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99002" y="1171231"/>
            <a:ext cx="9792998" cy="5686769"/>
          </a:xfrm>
          <a:prstGeom prst="rect">
            <a:avLst/>
          </a:prstGeom>
        </p:spPr>
      </p:pic>
    </p:spTree>
    <p:extLst>
      <p:ext uri="{BB962C8B-B14F-4D97-AF65-F5344CB8AC3E}">
        <p14:creationId xmlns:p14="http://schemas.microsoft.com/office/powerpoint/2010/main" val="2985422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solidFill>
                  <a:srgbClr val="000000"/>
                </a:solidFill>
                <a:effectLst/>
                <a:latin typeface="Times New Roman" panose="02020603050405020304" pitchFamily="18" charset="0"/>
                <a:ea typeface="Calibri" panose="020F0502020204030204" pitchFamily="34" charset="0"/>
              </a:rPr>
              <a:t>3. Byala</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0C92EF06-A445-4058-9ED2-097472C837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18000" y="453814"/>
            <a:ext cx="3238500" cy="2428875"/>
          </a:xfrm>
          <a:prstGeom prst="rect">
            <a:avLst/>
          </a:prstGeom>
        </p:spPr>
      </p:pic>
      <p:pic>
        <p:nvPicPr>
          <p:cNvPr id="6" name="Picture 5">
            <a:extLst>
              <a:ext uri="{FF2B5EF4-FFF2-40B4-BE49-F238E27FC236}">
                <a16:creationId xmlns:a16="http://schemas.microsoft.com/office/drawing/2014/main" xmlns="" id="{83697FB6-C1DA-486C-A216-19B0A0474F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4100" y="3988328"/>
            <a:ext cx="3238500" cy="2428875"/>
          </a:xfrm>
          <a:prstGeom prst="rect">
            <a:avLst/>
          </a:prstGeom>
        </p:spPr>
      </p:pic>
      <p:pic>
        <p:nvPicPr>
          <p:cNvPr id="8" name="Picture 7">
            <a:extLst>
              <a:ext uri="{FF2B5EF4-FFF2-40B4-BE49-F238E27FC236}">
                <a16:creationId xmlns:a16="http://schemas.microsoft.com/office/drawing/2014/main" xmlns="" id="{4DC48886-9BD1-48C3-872B-546847F529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74100" y="453814"/>
            <a:ext cx="3238500" cy="2428875"/>
          </a:xfrm>
          <a:prstGeom prst="rect">
            <a:avLst/>
          </a:prstGeom>
        </p:spPr>
      </p:pic>
      <p:pic>
        <p:nvPicPr>
          <p:cNvPr id="10" name="Picture 9">
            <a:extLst>
              <a:ext uri="{FF2B5EF4-FFF2-40B4-BE49-F238E27FC236}">
                <a16:creationId xmlns:a16="http://schemas.microsoft.com/office/drawing/2014/main" xmlns="" id="{D0DE833C-0D8B-42AC-866B-8F08B21F584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18000" y="3988328"/>
            <a:ext cx="3238500" cy="2428875"/>
          </a:xfrm>
          <a:prstGeom prst="rect">
            <a:avLst/>
          </a:prstGeom>
        </p:spPr>
      </p:pic>
      <p:pic>
        <p:nvPicPr>
          <p:cNvPr id="14" name="Picture 13">
            <a:extLst>
              <a:ext uri="{FF2B5EF4-FFF2-40B4-BE49-F238E27FC236}">
                <a16:creationId xmlns:a16="http://schemas.microsoft.com/office/drawing/2014/main" xmlns="" id="{E8D85D8A-73D5-4BBD-A292-26C4F9AF5A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9400" y="1655524"/>
            <a:ext cx="3698135" cy="2773601"/>
          </a:xfrm>
          <a:prstGeom prst="rect">
            <a:avLst/>
          </a:prstGeom>
        </p:spPr>
      </p:pic>
      <p:pic>
        <p:nvPicPr>
          <p:cNvPr id="16" name="Picture 15">
            <a:extLst>
              <a:ext uri="{FF2B5EF4-FFF2-40B4-BE49-F238E27FC236}">
                <a16:creationId xmlns:a16="http://schemas.microsoft.com/office/drawing/2014/main" xmlns="" id="{F6A3154A-6E90-4E7E-A395-A457580360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0800000">
            <a:off x="564635" y="4512252"/>
            <a:ext cx="3127664" cy="2345748"/>
          </a:xfrm>
          <a:prstGeom prst="rect">
            <a:avLst/>
          </a:prstGeom>
        </p:spPr>
      </p:pic>
      <p:pic>
        <p:nvPicPr>
          <p:cNvPr id="18" name="Picture 17">
            <a:extLst>
              <a:ext uri="{FF2B5EF4-FFF2-40B4-BE49-F238E27FC236}">
                <a16:creationId xmlns:a16="http://schemas.microsoft.com/office/drawing/2014/main" xmlns="" id="{E492A8DB-E3B1-4F5B-8430-002F1FE5344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40500" y="2421529"/>
            <a:ext cx="2932546" cy="2199409"/>
          </a:xfrm>
          <a:prstGeom prst="rect">
            <a:avLst/>
          </a:prstGeom>
        </p:spPr>
      </p:pic>
    </p:spTree>
    <p:extLst>
      <p:ext uri="{BB962C8B-B14F-4D97-AF65-F5344CB8AC3E}">
        <p14:creationId xmlns:p14="http://schemas.microsoft.com/office/powerpoint/2010/main" val="43771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4F6075-1E5A-87D4-DC3E-6F4B0D80812A}"/>
              </a:ext>
            </a:extLst>
          </p:cNvPr>
          <p:cNvSpPr>
            <a:spLocks noGrp="1"/>
          </p:cNvSpPr>
          <p:nvPr>
            <p:ph type="title"/>
          </p:nvPr>
        </p:nvSpPr>
        <p:spPr/>
        <p:txBody>
          <a:bodyPr/>
          <a:lstStyle/>
          <a:p>
            <a:endParaRPr lang="en-US"/>
          </a:p>
        </p:txBody>
      </p:sp>
      <p:pic>
        <p:nvPicPr>
          <p:cNvPr id="9218" name="Picture 45" descr="DSC03073">
            <a:extLst>
              <a:ext uri="{FF2B5EF4-FFF2-40B4-BE49-F238E27FC236}">
                <a16:creationId xmlns:a16="http://schemas.microsoft.com/office/drawing/2014/main" xmlns="" id="{53D54B66-7F62-3BE6-C076-CFCB6657076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846618" cy="438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Ancient fortress - city of Byala - Top Print">
            <a:extLst>
              <a:ext uri="{FF2B5EF4-FFF2-40B4-BE49-F238E27FC236}">
                <a16:creationId xmlns:a16="http://schemas.microsoft.com/office/drawing/2014/main" xmlns="" id="{34310474-B97D-29DD-7168-A5609D93996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6096000" y="2797969"/>
            <a:ext cx="6096000" cy="406003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xmlns="" id="{A9303AAA-08DE-6010-8A00-9DCECF5213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9031" y="4532601"/>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360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4. Varna</a:t>
            </a:r>
            <a:endParaRPr lang="ro-RO" sz="1800" dirty="0">
              <a:effectLst/>
              <a:latin typeface="Tahoma" panose="020B0604030504040204" pitchFamily="34" charset="0"/>
              <a:ea typeface="Times New Roman" panose="02020603050405020304" pitchFamily="18" charset="0"/>
            </a:endParaRPr>
          </a:p>
        </p:txBody>
      </p:sp>
      <p:pic>
        <p:nvPicPr>
          <p:cNvPr id="2" name="Picture 1">
            <a:extLst>
              <a:ext uri="{FF2B5EF4-FFF2-40B4-BE49-F238E27FC236}">
                <a16:creationId xmlns:a16="http://schemas.microsoft.com/office/drawing/2014/main" xmlns="" id="{3FBFF1D0-9A48-1DF2-8A1B-CC497B2CD87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50332" y="37531"/>
            <a:ext cx="4241668" cy="2825935"/>
          </a:xfrm>
          <a:prstGeom prst="rect">
            <a:avLst/>
          </a:prstGeom>
        </p:spPr>
      </p:pic>
      <p:pic>
        <p:nvPicPr>
          <p:cNvPr id="4" name="Picture 3">
            <a:extLst>
              <a:ext uri="{FF2B5EF4-FFF2-40B4-BE49-F238E27FC236}">
                <a16:creationId xmlns:a16="http://schemas.microsoft.com/office/drawing/2014/main" xmlns="" id="{F3118813-8FB2-9D8C-84C5-897079DC40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88" y="2247178"/>
            <a:ext cx="7940144" cy="4610822"/>
          </a:xfrm>
          <a:prstGeom prst="rect">
            <a:avLst/>
          </a:prstGeom>
        </p:spPr>
      </p:pic>
    </p:spTree>
    <p:extLst>
      <p:ext uri="{BB962C8B-B14F-4D97-AF65-F5344CB8AC3E}">
        <p14:creationId xmlns:p14="http://schemas.microsoft.com/office/powerpoint/2010/main" val="4254165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4. Varna</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0F48631D-886D-49C5-8930-7E236F39CB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47551" y="4424014"/>
            <a:ext cx="4224728" cy="2375544"/>
          </a:xfrm>
          <a:prstGeom prst="rect">
            <a:avLst/>
          </a:prstGeom>
        </p:spPr>
      </p:pic>
      <p:pic>
        <p:nvPicPr>
          <p:cNvPr id="6" name="Picture 5">
            <a:extLst>
              <a:ext uri="{FF2B5EF4-FFF2-40B4-BE49-F238E27FC236}">
                <a16:creationId xmlns:a16="http://schemas.microsoft.com/office/drawing/2014/main" xmlns="" id="{89A0B20A-7F23-4EEE-99B3-FBCE892FB6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54779"/>
            <a:ext cx="4934034" cy="2727424"/>
          </a:xfrm>
          <a:prstGeom prst="rect">
            <a:avLst/>
          </a:prstGeom>
        </p:spPr>
      </p:pic>
      <p:pic>
        <p:nvPicPr>
          <p:cNvPr id="8" name="Picture 7">
            <a:extLst>
              <a:ext uri="{FF2B5EF4-FFF2-40B4-BE49-F238E27FC236}">
                <a16:creationId xmlns:a16="http://schemas.microsoft.com/office/drawing/2014/main" xmlns="" id="{5E40FB32-B2F7-4269-8B91-B682C87AA84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97832" y="597296"/>
            <a:ext cx="3639378" cy="2425304"/>
          </a:xfrm>
          <a:prstGeom prst="rect">
            <a:avLst/>
          </a:prstGeom>
        </p:spPr>
      </p:pic>
      <p:pic>
        <p:nvPicPr>
          <p:cNvPr id="10" name="Picture 9">
            <a:extLst>
              <a:ext uri="{FF2B5EF4-FFF2-40B4-BE49-F238E27FC236}">
                <a16:creationId xmlns:a16="http://schemas.microsoft.com/office/drawing/2014/main" xmlns="" id="{BAF3310E-4F9F-4628-B905-7795216A93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40618" y="1450499"/>
            <a:ext cx="3233738" cy="2425304"/>
          </a:xfrm>
          <a:prstGeom prst="rect">
            <a:avLst/>
          </a:prstGeom>
        </p:spPr>
      </p:pic>
      <p:pic>
        <p:nvPicPr>
          <p:cNvPr id="14" name="Picture 13">
            <a:extLst>
              <a:ext uri="{FF2B5EF4-FFF2-40B4-BE49-F238E27FC236}">
                <a16:creationId xmlns:a16="http://schemas.microsoft.com/office/drawing/2014/main" xmlns="" id="{5099DDE2-1CFD-479B-9869-72B6CE0C0F9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92321" y="4374206"/>
            <a:ext cx="4005262" cy="2252960"/>
          </a:xfrm>
          <a:prstGeom prst="rect">
            <a:avLst/>
          </a:prstGeom>
        </p:spPr>
      </p:pic>
    </p:spTree>
    <p:extLst>
      <p:ext uri="{BB962C8B-B14F-4D97-AF65-F5344CB8AC3E}">
        <p14:creationId xmlns:p14="http://schemas.microsoft.com/office/powerpoint/2010/main" val="3971728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136812" y="0"/>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4. Varna</a:t>
            </a:r>
            <a:endParaRPr lang="ro-RO" sz="1800" dirty="0">
              <a:effectLst/>
              <a:latin typeface="Tahoma" panose="020B0604030504040204" pitchFamily="34" charset="0"/>
              <a:ea typeface="Times New Roman" panose="02020603050405020304" pitchFamily="18" charset="0"/>
            </a:endParaRPr>
          </a:p>
        </p:txBody>
      </p:sp>
      <p:pic>
        <p:nvPicPr>
          <p:cNvPr id="6146" name="Picture 2" descr="Free admission to the Archaeological Museum - Varna City Card">
            <a:extLst>
              <a:ext uri="{FF2B5EF4-FFF2-40B4-BE49-F238E27FC236}">
                <a16:creationId xmlns:a16="http://schemas.microsoft.com/office/drawing/2014/main" xmlns="" id="{FDDB57E1-AF2F-A1BD-CE46-2E7D62F493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6812" y="956136"/>
            <a:ext cx="5102679"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xmlns="" id="{B5837BE0-2F1C-B2F8-D48A-7284FE33E6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7331" y="0"/>
            <a:ext cx="4542560" cy="674637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Archaeological museum - Varna">
            <a:extLst>
              <a:ext uri="{FF2B5EF4-FFF2-40B4-BE49-F238E27FC236}">
                <a16:creationId xmlns:a16="http://schemas.microsoft.com/office/drawing/2014/main" xmlns="" id="{A60D3510-F9CF-649F-1F49-4E726FB2B8D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518" y="4180608"/>
            <a:ext cx="6376555" cy="2337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884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B200E07-1B71-4DAB-A035-D726457F8657}"/>
              </a:ext>
            </a:extLst>
          </p:cNvPr>
          <p:cNvSpPr txBox="1"/>
          <p:nvPr/>
        </p:nvSpPr>
        <p:spPr>
          <a:xfrm>
            <a:off x="0" y="555808"/>
            <a:ext cx="11333018" cy="3250057"/>
          </a:xfrm>
          <a:prstGeom prst="rect">
            <a:avLst/>
          </a:prstGeom>
          <a:noFill/>
        </p:spPr>
        <p:txBody>
          <a:bodyPr wrap="square">
            <a:spAutoFit/>
          </a:bodyPr>
          <a:lstStyle/>
          <a:p>
            <a:pPr indent="457200" algn="just">
              <a:lnSpc>
                <a:spcPct val="110000"/>
              </a:lnSpc>
            </a:pPr>
            <a:r>
              <a:rPr lang="en-GB" sz="1250" dirty="0">
                <a:effectLst/>
                <a:latin typeface="Times New Roman" panose="02020603050405020304" pitchFamily="18" charset="0"/>
                <a:ea typeface="Times New Roman" panose="02020603050405020304" pitchFamily="18" charset="0"/>
              </a:rPr>
              <a:t>Cultural tourism plays an important role in the knowledge, preservation and promotion of cultural and touristic heritage of each country. While tourism was considered a primarily economic activity, heritage (either local, national or universal) represents a richness that cannot be considered a classic consumer product. In this respect, it is important of preserving both values and cultural heritage, by a better promotion of the history, local and national values among tourists and by supporting the intercultural exchanges that contribute to the communities’ economic, social and cultural development.</a:t>
            </a:r>
            <a:endParaRPr lang="ro-RO" sz="1250" dirty="0">
              <a:effectLst/>
              <a:latin typeface="Tahoma" panose="020B0604030504040204" pitchFamily="34" charset="0"/>
              <a:ea typeface="Times New Roman" panose="02020603050405020304" pitchFamily="18" charset="0"/>
            </a:endParaRPr>
          </a:p>
          <a:p>
            <a:pPr indent="457200" algn="just">
              <a:lnSpc>
                <a:spcPct val="110000"/>
              </a:lnSpc>
            </a:pPr>
            <a:r>
              <a:rPr lang="en-GB" sz="1250" dirty="0">
                <a:effectLst/>
                <a:latin typeface="Times New Roman" panose="02020603050405020304" pitchFamily="18" charset="0"/>
                <a:ea typeface="Times New Roman" panose="02020603050405020304" pitchFamily="18" charset="0"/>
              </a:rPr>
              <a:t>That's why it is important to highlight the importance of tourist routes, and for this purpose, we present in this document the  Black Sea shore route, archaeological sites and tourist attractions from the coast of Bulgaria and Romania, especially since part of them are in the patrimony and management of the Museum of National History and </a:t>
            </a:r>
            <a:r>
              <a:rPr lang="en-GB" sz="1250" dirty="0" err="1">
                <a:effectLst/>
                <a:latin typeface="Times New Roman" panose="02020603050405020304" pitchFamily="18" charset="0"/>
                <a:ea typeface="Times New Roman" panose="02020603050405020304" pitchFamily="18" charset="0"/>
              </a:rPr>
              <a:t>Archeology</a:t>
            </a:r>
            <a:r>
              <a:rPr lang="en-GB" sz="1250" dirty="0">
                <a:effectLst/>
                <a:latin typeface="Times New Roman" panose="02020603050405020304" pitchFamily="18" charset="0"/>
                <a:ea typeface="Times New Roman" panose="02020603050405020304" pitchFamily="18" charset="0"/>
              </a:rPr>
              <a:t> (acronym MNHAC), and here we mean both exhibited heritage pieces, as well as the archaeological sites managed by the museum (the ancient cities of </a:t>
            </a:r>
            <a:r>
              <a:rPr lang="en-GB" sz="1250" dirty="0" err="1">
                <a:effectLst/>
                <a:latin typeface="Times New Roman" panose="02020603050405020304" pitchFamily="18" charset="0"/>
                <a:ea typeface="Times New Roman" panose="02020603050405020304" pitchFamily="18" charset="0"/>
              </a:rPr>
              <a:t>Tomis</a:t>
            </a:r>
            <a:r>
              <a:rPr lang="en-GB" sz="1250" dirty="0">
                <a:effectLst/>
                <a:latin typeface="Times New Roman" panose="02020603050405020304" pitchFamily="18" charset="0"/>
                <a:ea typeface="Times New Roman" panose="02020603050405020304" pitchFamily="18" charset="0"/>
              </a:rPr>
              <a:t>, </a:t>
            </a:r>
            <a:r>
              <a:rPr lang="en-GB" sz="1250" dirty="0" err="1">
                <a:effectLst/>
                <a:latin typeface="Times New Roman" panose="02020603050405020304" pitchFamily="18" charset="0"/>
                <a:ea typeface="Times New Roman" panose="02020603050405020304" pitchFamily="18" charset="0"/>
              </a:rPr>
              <a:t>Histria</a:t>
            </a:r>
            <a:r>
              <a:rPr lang="en-GB" sz="1250" dirty="0">
                <a:effectLst/>
                <a:latin typeface="Times New Roman" panose="02020603050405020304" pitchFamily="18" charset="0"/>
                <a:ea typeface="Times New Roman" panose="02020603050405020304" pitchFamily="18" charset="0"/>
              </a:rPr>
              <a:t>), but also </a:t>
            </a:r>
            <a:r>
              <a:rPr lang="en-GB" sz="1250" dirty="0" err="1">
                <a:effectLst/>
                <a:latin typeface="Times New Roman" panose="02020603050405020304" pitchFamily="18" charset="0"/>
                <a:ea typeface="Times New Roman" panose="02020603050405020304" pitchFamily="18" charset="0"/>
              </a:rPr>
              <a:t>Callatis</a:t>
            </a:r>
            <a:r>
              <a:rPr lang="en-GB" sz="1250" dirty="0">
                <a:effectLst/>
                <a:latin typeface="Times New Roman" panose="02020603050405020304" pitchFamily="18" charset="0"/>
                <a:ea typeface="Times New Roman" panose="02020603050405020304" pitchFamily="18" charset="0"/>
              </a:rPr>
              <a:t>, </a:t>
            </a:r>
            <a:r>
              <a:rPr lang="en-GB" sz="1250" dirty="0" err="1">
                <a:effectLst/>
                <a:latin typeface="Times New Roman" panose="02020603050405020304" pitchFamily="18" charset="0"/>
                <a:ea typeface="Times New Roman" panose="02020603050405020304" pitchFamily="18" charset="0"/>
              </a:rPr>
              <a:t>Argamum</a:t>
            </a:r>
            <a:r>
              <a:rPr lang="en-GB" sz="1250" dirty="0">
                <a:effectLst/>
                <a:latin typeface="Times New Roman" panose="02020603050405020304" pitchFamily="18" charset="0"/>
                <a:ea typeface="Times New Roman" panose="02020603050405020304" pitchFamily="18" charset="0"/>
              </a:rPr>
              <a:t>. From Bulgaria, we have chosen </a:t>
            </a:r>
            <a:r>
              <a:rPr lang="en-GB" sz="1250" dirty="0" err="1">
                <a:effectLst/>
                <a:latin typeface="Times New Roman" panose="02020603050405020304" pitchFamily="18" charset="0"/>
                <a:ea typeface="Times New Roman" panose="02020603050405020304" pitchFamily="18" charset="0"/>
              </a:rPr>
              <a:t>Nesebar</a:t>
            </a:r>
            <a:r>
              <a:rPr lang="en-GB" sz="1250" dirty="0">
                <a:effectLst/>
                <a:latin typeface="Times New Roman" panose="02020603050405020304" pitchFamily="18" charset="0"/>
                <a:ea typeface="Times New Roman" panose="02020603050405020304" pitchFamily="18" charset="0"/>
              </a:rPr>
              <a:t>, Emona, Biala, Varna, </a:t>
            </a:r>
            <a:r>
              <a:rPr lang="en-GB" sz="1250" dirty="0" err="1">
                <a:effectLst/>
                <a:latin typeface="Times New Roman" panose="02020603050405020304" pitchFamily="18" charset="0"/>
                <a:ea typeface="Times New Roman" panose="02020603050405020304" pitchFamily="18" charset="0"/>
              </a:rPr>
              <a:t>Durankulak</a:t>
            </a:r>
            <a:r>
              <a:rPr lang="en-GB" sz="1250" dirty="0">
                <a:effectLst/>
                <a:latin typeface="Times New Roman" panose="02020603050405020304" pitchFamily="18" charset="0"/>
                <a:ea typeface="Times New Roman" panose="02020603050405020304" pitchFamily="18" charset="0"/>
              </a:rPr>
              <a:t>, </a:t>
            </a:r>
            <a:r>
              <a:rPr lang="en-GB" sz="1250" dirty="0" err="1">
                <a:effectLst/>
                <a:latin typeface="Times New Roman" panose="02020603050405020304" pitchFamily="18" charset="0"/>
                <a:ea typeface="Times New Roman" panose="02020603050405020304" pitchFamily="18" charset="0"/>
              </a:rPr>
              <a:t>Kavarna</a:t>
            </a:r>
            <a:r>
              <a:rPr lang="en-GB" sz="1250" dirty="0">
                <a:effectLst/>
                <a:latin typeface="Times New Roman" panose="02020603050405020304" pitchFamily="18" charset="0"/>
                <a:ea typeface="Times New Roman" panose="02020603050405020304" pitchFamily="18" charset="0"/>
              </a:rPr>
              <a:t> and others.  </a:t>
            </a:r>
            <a:endParaRPr lang="ro-RO" sz="1250" dirty="0">
              <a:effectLst/>
              <a:latin typeface="Tahoma" panose="020B0604030504040204" pitchFamily="34" charset="0"/>
              <a:ea typeface="Times New Roman" panose="02020603050405020304" pitchFamily="18" charset="0"/>
            </a:endParaRPr>
          </a:p>
          <a:p>
            <a:pPr indent="457200" algn="just">
              <a:lnSpc>
                <a:spcPct val="110000"/>
              </a:lnSpc>
            </a:pPr>
            <a:r>
              <a:rPr lang="en-GB" sz="1250" dirty="0">
                <a:effectLst/>
                <a:latin typeface="Times New Roman" panose="02020603050405020304" pitchFamily="18" charset="0"/>
                <a:ea typeface="Times New Roman" panose="02020603050405020304" pitchFamily="18" charset="0"/>
              </a:rPr>
              <a:t>The touristic routs of the Black Sea shore have at least 64 objectives, between them 19 natural monuments, 8 religious’ monuments, 18 historical and archaeological sites and 19 others monuments.</a:t>
            </a:r>
            <a:endParaRPr lang="ro-RO" sz="1250" dirty="0">
              <a:effectLst/>
              <a:latin typeface="Tahoma" panose="020B0604030504040204" pitchFamily="34" charset="0"/>
              <a:ea typeface="Times New Roman" panose="02020603050405020304" pitchFamily="18" charset="0"/>
            </a:endParaRPr>
          </a:p>
          <a:p>
            <a:pPr indent="457200" algn="just">
              <a:lnSpc>
                <a:spcPct val="110000"/>
              </a:lnSpc>
            </a:pPr>
            <a:r>
              <a:rPr lang="en-GB" sz="1250" dirty="0">
                <a:effectLst/>
                <a:latin typeface="Times New Roman" panose="02020603050405020304" pitchFamily="18" charset="0"/>
                <a:ea typeface="Times New Roman" panose="02020603050405020304" pitchFamily="18" charset="0"/>
              </a:rPr>
              <a:t>Objectives of archaeological interest must be integrated into larger structures, presented together with objectives of eco-tourism interest, thus being much better valued. Thus, the touristic-cultural richness of the Pontic area line will be better admired, known and understood.</a:t>
            </a:r>
            <a:endParaRPr lang="ro-RO" sz="1250" dirty="0">
              <a:effectLst/>
              <a:latin typeface="Tahoma" panose="020B0604030504040204" pitchFamily="34" charset="0"/>
              <a:ea typeface="Times New Roman" panose="02020603050405020304" pitchFamily="18" charset="0"/>
            </a:endParaRPr>
          </a:p>
          <a:p>
            <a:pPr indent="457200" algn="just">
              <a:lnSpc>
                <a:spcPct val="110000"/>
              </a:lnSpc>
            </a:pPr>
            <a:r>
              <a:rPr lang="en-GB" sz="1250" dirty="0">
                <a:effectLst/>
                <a:latin typeface="Times New Roman" panose="02020603050405020304" pitchFamily="18" charset="0"/>
                <a:ea typeface="Times New Roman" panose="02020603050405020304" pitchFamily="18" charset="0"/>
              </a:rPr>
              <a:t>Our objectives are located in Constanta, </a:t>
            </a:r>
            <a:r>
              <a:rPr lang="en-GB" sz="1250" dirty="0" err="1">
                <a:effectLst/>
                <a:latin typeface="Times New Roman" panose="02020603050405020304" pitchFamily="18" charset="0"/>
                <a:ea typeface="Times New Roman" panose="02020603050405020304" pitchFamily="18" charset="0"/>
              </a:rPr>
              <a:t>Tulcea</a:t>
            </a:r>
            <a:r>
              <a:rPr lang="en-GB" sz="1250" dirty="0">
                <a:effectLst/>
                <a:latin typeface="Times New Roman" panose="02020603050405020304" pitchFamily="18" charset="0"/>
                <a:ea typeface="Times New Roman" panose="02020603050405020304" pitchFamily="18" charset="0"/>
              </a:rPr>
              <a:t>, </a:t>
            </a:r>
            <a:r>
              <a:rPr lang="en-GB" sz="1250" dirty="0" err="1">
                <a:effectLst/>
                <a:latin typeface="Times New Roman" panose="02020603050405020304" pitchFamily="18" charset="0"/>
                <a:ea typeface="Times New Roman" panose="02020603050405020304" pitchFamily="18" charset="0"/>
              </a:rPr>
              <a:t>Dobrici</a:t>
            </a:r>
            <a:r>
              <a:rPr lang="en-GB" sz="1250" dirty="0">
                <a:effectLst/>
                <a:latin typeface="Times New Roman" panose="02020603050405020304" pitchFamily="18" charset="0"/>
                <a:ea typeface="Times New Roman" panose="02020603050405020304" pitchFamily="18" charset="0"/>
              </a:rPr>
              <a:t>, Varna and </a:t>
            </a:r>
            <a:r>
              <a:rPr lang="en-GB" sz="1250" dirty="0" err="1">
                <a:effectLst/>
                <a:latin typeface="Times New Roman" panose="02020603050405020304" pitchFamily="18" charset="0"/>
                <a:ea typeface="Times New Roman" panose="02020603050405020304" pitchFamily="18" charset="0"/>
              </a:rPr>
              <a:t>Burgas</a:t>
            </a:r>
            <a:r>
              <a:rPr lang="en-GB" sz="1250" dirty="0">
                <a:effectLst/>
                <a:latin typeface="Times New Roman" panose="02020603050405020304" pitchFamily="18" charset="0"/>
                <a:ea typeface="Times New Roman" panose="02020603050405020304" pitchFamily="18" charset="0"/>
              </a:rPr>
              <a:t> region. Methodologically, the objectives will be presented starting from the current city </a:t>
            </a:r>
            <a:r>
              <a:rPr lang="en-GB" sz="1250" dirty="0" err="1">
                <a:effectLst/>
                <a:latin typeface="Times New Roman" panose="02020603050405020304" pitchFamily="18" charset="0"/>
                <a:ea typeface="Times New Roman" panose="02020603050405020304" pitchFamily="18" charset="0"/>
              </a:rPr>
              <a:t>Nesebar</a:t>
            </a:r>
            <a:r>
              <a:rPr lang="en-GB" sz="1250" dirty="0">
                <a:effectLst/>
                <a:latin typeface="Times New Roman" panose="02020603050405020304" pitchFamily="18" charset="0"/>
                <a:ea typeface="Times New Roman" panose="02020603050405020304" pitchFamily="18" charset="0"/>
              </a:rPr>
              <a:t>, following the line of the sea to the town of </a:t>
            </a:r>
            <a:r>
              <a:rPr lang="en-GB" sz="1250" dirty="0" err="1">
                <a:effectLst/>
                <a:latin typeface="Times New Roman" panose="02020603050405020304" pitchFamily="18" charset="0"/>
                <a:ea typeface="Times New Roman" panose="02020603050405020304" pitchFamily="18" charset="0"/>
              </a:rPr>
              <a:t>Sulina</a:t>
            </a:r>
            <a:r>
              <a:rPr lang="en-GB" sz="1250" dirty="0">
                <a:effectLst/>
                <a:latin typeface="Times New Roman" panose="02020603050405020304" pitchFamily="18" charset="0"/>
                <a:ea typeface="Times New Roman" panose="02020603050405020304" pitchFamily="18" charset="0"/>
              </a:rPr>
              <a:t>.</a:t>
            </a:r>
            <a:endParaRPr lang="ro-RO" sz="1250" dirty="0">
              <a:effectLst/>
              <a:latin typeface="Tahoma" panose="020B0604030504040204" pitchFamily="34" charset="0"/>
              <a:ea typeface="Times New Roman" panose="02020603050405020304" pitchFamily="18" charset="0"/>
            </a:endParaRPr>
          </a:p>
          <a:p>
            <a:pPr indent="457200" algn="just">
              <a:lnSpc>
                <a:spcPct val="110000"/>
              </a:lnSpc>
            </a:pPr>
            <a:r>
              <a:rPr lang="en-GB" sz="1250" dirty="0">
                <a:effectLst/>
                <a:latin typeface="Times New Roman" panose="02020603050405020304" pitchFamily="18" charset="0"/>
                <a:ea typeface="Times New Roman" panose="02020603050405020304" pitchFamily="18" charset="0"/>
              </a:rPr>
              <a:t>From 18, half are located in Bulgaria, and the rest are situated in Romania.</a:t>
            </a:r>
            <a:endParaRPr lang="ro-RO" sz="1250" dirty="0">
              <a:effectLst/>
              <a:latin typeface="Tahoma" panose="020B060403050404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xmlns="" id="{E08C7C58-C8B9-CD2D-0962-9657C81E1EF4}"/>
              </a:ext>
            </a:extLst>
          </p:cNvPr>
          <p:cNvSpPr txBox="1"/>
          <p:nvPr/>
        </p:nvSpPr>
        <p:spPr>
          <a:xfrm>
            <a:off x="82118" y="75044"/>
            <a:ext cx="6094520" cy="373692"/>
          </a:xfrm>
          <a:prstGeom prst="rect">
            <a:avLst/>
          </a:prstGeom>
          <a:noFill/>
        </p:spPr>
        <p:txBody>
          <a:bodyPr wrap="square">
            <a:spAutoFit/>
          </a:bodyPr>
          <a:lstStyle/>
          <a:p>
            <a:pPr algn="just">
              <a:lnSpc>
                <a:spcPct val="110000"/>
              </a:lnSpc>
            </a:pPr>
            <a:r>
              <a:rPr lang="en-GB" sz="1800" b="1" dirty="0">
                <a:effectLst/>
                <a:latin typeface="Times New Roman" panose="02020603050405020304" pitchFamily="18" charset="0"/>
                <a:ea typeface="Times New Roman" panose="02020603050405020304" pitchFamily="18" charset="0"/>
              </a:rPr>
              <a:t>FOREWORD</a:t>
            </a:r>
            <a:endParaRPr lang="ro-RO" sz="1800" dirty="0">
              <a:effectLst/>
              <a:latin typeface="Tahoma" panose="020B0604030504040204" pitchFamily="34" charset="0"/>
              <a:ea typeface="Times New Roman" panose="02020603050405020304" pitchFamily="18" charset="0"/>
            </a:endParaRPr>
          </a:p>
        </p:txBody>
      </p:sp>
      <p:pic>
        <p:nvPicPr>
          <p:cNvPr id="1026" name="Picture 2" descr="Game of Thrones news, gossip, videos, photos and more">
            <a:extLst>
              <a:ext uri="{FF2B5EF4-FFF2-40B4-BE49-F238E27FC236}">
                <a16:creationId xmlns:a16="http://schemas.microsoft.com/office/drawing/2014/main" xmlns="" id="{A6319789-A908-8599-783E-63257FFCBF7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55075" y="3429000"/>
            <a:ext cx="6226206" cy="345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675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5. Balcik</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9CE0D3FB-1365-4BBD-A423-59EAFA66BC9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91183" y="1050551"/>
            <a:ext cx="10000817" cy="5807449"/>
          </a:xfrm>
          <a:prstGeom prst="rect">
            <a:avLst/>
          </a:prstGeom>
        </p:spPr>
      </p:pic>
    </p:spTree>
    <p:extLst>
      <p:ext uri="{BB962C8B-B14F-4D97-AF65-F5344CB8AC3E}">
        <p14:creationId xmlns:p14="http://schemas.microsoft.com/office/powerpoint/2010/main" val="2471851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5. Balcik</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02BDBEB6-747F-4524-810C-96F55FC237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262327"/>
            <a:ext cx="4391891" cy="3132882"/>
          </a:xfrm>
          <a:prstGeom prst="rect">
            <a:avLst/>
          </a:prstGeom>
        </p:spPr>
      </p:pic>
      <p:pic>
        <p:nvPicPr>
          <p:cNvPr id="6" name="Picture 5">
            <a:extLst>
              <a:ext uri="{FF2B5EF4-FFF2-40B4-BE49-F238E27FC236}">
                <a16:creationId xmlns:a16="http://schemas.microsoft.com/office/drawing/2014/main" xmlns="" id="{3E32EDAB-5B64-4F61-95B6-0CC584FC2A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13459" y="539570"/>
            <a:ext cx="3335942" cy="2463800"/>
          </a:xfrm>
          <a:prstGeom prst="rect">
            <a:avLst/>
          </a:prstGeom>
        </p:spPr>
      </p:pic>
      <p:pic>
        <p:nvPicPr>
          <p:cNvPr id="8" name="Picture 7">
            <a:extLst>
              <a:ext uri="{FF2B5EF4-FFF2-40B4-BE49-F238E27FC236}">
                <a16:creationId xmlns:a16="http://schemas.microsoft.com/office/drawing/2014/main" xmlns="" id="{DAC4A9BB-BEE9-4F8E-BC30-04AFC97047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1489" y="620572"/>
            <a:ext cx="3574197" cy="2382797"/>
          </a:xfrm>
          <a:prstGeom prst="rect">
            <a:avLst/>
          </a:prstGeom>
        </p:spPr>
      </p:pic>
      <p:pic>
        <p:nvPicPr>
          <p:cNvPr id="10" name="Picture 9">
            <a:extLst>
              <a:ext uri="{FF2B5EF4-FFF2-40B4-BE49-F238E27FC236}">
                <a16:creationId xmlns:a16="http://schemas.microsoft.com/office/drawing/2014/main" xmlns="" id="{EEB2C035-0B42-4F6A-98E1-A665EBF2508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26559" y="3812257"/>
            <a:ext cx="3422843" cy="2289026"/>
          </a:xfrm>
          <a:prstGeom prst="rect">
            <a:avLst/>
          </a:prstGeom>
        </p:spPr>
      </p:pic>
      <p:pic>
        <p:nvPicPr>
          <p:cNvPr id="12" name="Picture 11">
            <a:extLst>
              <a:ext uri="{FF2B5EF4-FFF2-40B4-BE49-F238E27FC236}">
                <a16:creationId xmlns:a16="http://schemas.microsoft.com/office/drawing/2014/main" xmlns="" id="{A9952151-C949-4DC2-AF2E-6CA5104582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1489" y="3773627"/>
            <a:ext cx="3575472" cy="2382797"/>
          </a:xfrm>
          <a:prstGeom prst="rect">
            <a:avLst/>
          </a:prstGeom>
        </p:spPr>
      </p:pic>
    </p:spTree>
    <p:extLst>
      <p:ext uri="{BB962C8B-B14F-4D97-AF65-F5344CB8AC3E}">
        <p14:creationId xmlns:p14="http://schemas.microsoft.com/office/powerpoint/2010/main" val="3537367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5. Balcik</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4DBF5C07-E1C7-4BCB-BC03-B88CCFA138F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416" y="1561713"/>
            <a:ext cx="4203701" cy="2802468"/>
          </a:xfrm>
          <a:prstGeom prst="rect">
            <a:avLst/>
          </a:prstGeom>
        </p:spPr>
      </p:pic>
      <p:pic>
        <p:nvPicPr>
          <p:cNvPr id="6" name="Picture 5">
            <a:extLst>
              <a:ext uri="{FF2B5EF4-FFF2-40B4-BE49-F238E27FC236}">
                <a16:creationId xmlns:a16="http://schemas.microsoft.com/office/drawing/2014/main" xmlns="" id="{95CB2A27-7AC0-4F1A-8876-692759550B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2764" y="-267087"/>
            <a:ext cx="4876800" cy="3657600"/>
          </a:xfrm>
          <a:prstGeom prst="rect">
            <a:avLst/>
          </a:prstGeom>
        </p:spPr>
      </p:pic>
      <p:pic>
        <p:nvPicPr>
          <p:cNvPr id="8" name="Picture 7">
            <a:extLst>
              <a:ext uri="{FF2B5EF4-FFF2-40B4-BE49-F238E27FC236}">
                <a16:creationId xmlns:a16="http://schemas.microsoft.com/office/drawing/2014/main" xmlns="" id="{7920D1EE-95EE-4DF1-8ED9-2374DEB033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9479755" y="4007645"/>
            <a:ext cx="3257551" cy="2443163"/>
          </a:xfrm>
          <a:prstGeom prst="rect">
            <a:avLst/>
          </a:prstGeom>
        </p:spPr>
      </p:pic>
      <p:pic>
        <p:nvPicPr>
          <p:cNvPr id="10" name="Picture 9">
            <a:extLst>
              <a:ext uri="{FF2B5EF4-FFF2-40B4-BE49-F238E27FC236}">
                <a16:creationId xmlns:a16="http://schemas.microsoft.com/office/drawing/2014/main" xmlns="" id="{7F1CC7B5-EEAE-413C-9A6B-33679B7D40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18902" y="3934884"/>
            <a:ext cx="2844800" cy="2133600"/>
          </a:xfrm>
          <a:prstGeom prst="rect">
            <a:avLst/>
          </a:prstGeom>
        </p:spPr>
      </p:pic>
      <p:pic>
        <p:nvPicPr>
          <p:cNvPr id="12" name="Picture 11">
            <a:extLst>
              <a:ext uri="{FF2B5EF4-FFF2-40B4-BE49-F238E27FC236}">
                <a16:creationId xmlns:a16="http://schemas.microsoft.com/office/drawing/2014/main" xmlns="" id="{549F9005-F3AC-406E-9434-3235AF7393D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3945296" y="4007645"/>
            <a:ext cx="3257553" cy="2443164"/>
          </a:xfrm>
          <a:prstGeom prst="rect">
            <a:avLst/>
          </a:prstGeom>
        </p:spPr>
      </p:pic>
      <p:pic>
        <p:nvPicPr>
          <p:cNvPr id="8194" name="Picture 2" descr="History museum (Town of Balchik)">
            <a:extLst>
              <a:ext uri="{FF2B5EF4-FFF2-40B4-BE49-F238E27FC236}">
                <a16:creationId xmlns:a16="http://schemas.microsoft.com/office/drawing/2014/main" xmlns="" id="{88C0FE87-756C-3DCC-9E3A-F1FA76DC37F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92343" y="4475395"/>
            <a:ext cx="17145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968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en-US" sz="1800" b="1" cap="all" dirty="0">
                <a:solidFill>
                  <a:srgbClr val="000000"/>
                </a:solidFill>
                <a:effectLst/>
                <a:latin typeface="Times New Roman" panose="02020603050405020304" pitchFamily="18" charset="0"/>
                <a:ea typeface="Times New Roman" panose="02020603050405020304" pitchFamily="18" charset="0"/>
              </a:rPr>
              <a:t>6. YAILATA  and </a:t>
            </a:r>
            <a:r>
              <a:rPr lang="en-US" sz="1800" b="1" cap="all" dirty="0" err="1">
                <a:solidFill>
                  <a:srgbClr val="000000"/>
                </a:solidFill>
                <a:effectLst/>
                <a:latin typeface="Times New Roman" panose="02020603050405020304" pitchFamily="18" charset="0"/>
                <a:ea typeface="Times New Roman" panose="02020603050405020304" pitchFamily="18" charset="0"/>
              </a:rPr>
              <a:t>cavarna</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ED68466E-8520-590E-7F70-B7EDF5C42D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75447" y="0"/>
            <a:ext cx="6816553" cy="3958355"/>
          </a:xfrm>
          <a:prstGeom prst="rect">
            <a:avLst/>
          </a:prstGeom>
        </p:spPr>
      </p:pic>
      <p:pic>
        <p:nvPicPr>
          <p:cNvPr id="6" name="Picture 5">
            <a:extLst>
              <a:ext uri="{FF2B5EF4-FFF2-40B4-BE49-F238E27FC236}">
                <a16:creationId xmlns:a16="http://schemas.microsoft.com/office/drawing/2014/main" xmlns="" id="{59426E1D-441D-BDD1-A37A-4DF840DCA3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3837" y="3662313"/>
            <a:ext cx="5470381" cy="3176636"/>
          </a:xfrm>
          <a:prstGeom prst="rect">
            <a:avLst/>
          </a:prstGeom>
        </p:spPr>
      </p:pic>
    </p:spTree>
    <p:extLst>
      <p:ext uri="{BB962C8B-B14F-4D97-AF65-F5344CB8AC3E}">
        <p14:creationId xmlns:p14="http://schemas.microsoft.com/office/powerpoint/2010/main" val="2878798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en-US" sz="1800" b="1" cap="all" dirty="0">
                <a:solidFill>
                  <a:srgbClr val="000000"/>
                </a:solidFill>
                <a:effectLst/>
                <a:latin typeface="Times New Roman" panose="02020603050405020304" pitchFamily="18" charset="0"/>
                <a:ea typeface="Times New Roman" panose="02020603050405020304" pitchFamily="18" charset="0"/>
              </a:rPr>
              <a:t>6. YAILATA</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E8F247C1-634F-42D7-BA6F-8B6AEAA8AE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1800" y="2406273"/>
            <a:ext cx="3810000" cy="2717800"/>
          </a:xfrm>
          <a:prstGeom prst="rect">
            <a:avLst/>
          </a:prstGeom>
        </p:spPr>
      </p:pic>
      <p:pic>
        <p:nvPicPr>
          <p:cNvPr id="6" name="Picture 5">
            <a:extLst>
              <a:ext uri="{FF2B5EF4-FFF2-40B4-BE49-F238E27FC236}">
                <a16:creationId xmlns:a16="http://schemas.microsoft.com/office/drawing/2014/main" xmlns="" id="{19350685-9203-4574-9A5F-E2C0127E52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67920" y="3587993"/>
            <a:ext cx="3424575" cy="2568431"/>
          </a:xfrm>
          <a:prstGeom prst="rect">
            <a:avLst/>
          </a:prstGeom>
        </p:spPr>
      </p:pic>
      <p:pic>
        <p:nvPicPr>
          <p:cNvPr id="8" name="Picture 7">
            <a:extLst>
              <a:ext uri="{FF2B5EF4-FFF2-40B4-BE49-F238E27FC236}">
                <a16:creationId xmlns:a16="http://schemas.microsoft.com/office/drawing/2014/main" xmlns="" id="{71972D49-6956-4163-B14B-3BB64B3A216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09685" y="750860"/>
            <a:ext cx="3619500" cy="2038350"/>
          </a:xfrm>
          <a:prstGeom prst="rect">
            <a:avLst/>
          </a:prstGeom>
        </p:spPr>
      </p:pic>
      <p:pic>
        <p:nvPicPr>
          <p:cNvPr id="10" name="Picture 9">
            <a:extLst>
              <a:ext uri="{FF2B5EF4-FFF2-40B4-BE49-F238E27FC236}">
                <a16:creationId xmlns:a16="http://schemas.microsoft.com/office/drawing/2014/main" xmlns="" id="{628BEFBD-0A26-48C8-8ADF-5D1E050E7FD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29567" y="596944"/>
            <a:ext cx="3377937" cy="2346182"/>
          </a:xfrm>
          <a:prstGeom prst="rect">
            <a:avLst/>
          </a:prstGeom>
        </p:spPr>
      </p:pic>
      <p:pic>
        <p:nvPicPr>
          <p:cNvPr id="12" name="Picture 11">
            <a:extLst>
              <a:ext uri="{FF2B5EF4-FFF2-40B4-BE49-F238E27FC236}">
                <a16:creationId xmlns:a16="http://schemas.microsoft.com/office/drawing/2014/main" xmlns="" id="{C1277EEC-CD05-4583-8093-DDD3DBDF727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09685" y="3587992"/>
            <a:ext cx="3858676" cy="2568431"/>
          </a:xfrm>
          <a:prstGeom prst="rect">
            <a:avLst/>
          </a:prstGeom>
        </p:spPr>
      </p:pic>
    </p:spTree>
    <p:extLst>
      <p:ext uri="{BB962C8B-B14F-4D97-AF65-F5344CB8AC3E}">
        <p14:creationId xmlns:p14="http://schemas.microsoft.com/office/powerpoint/2010/main" val="1935050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solidFill>
                  <a:srgbClr val="000000"/>
                </a:solidFill>
                <a:effectLst/>
                <a:latin typeface="Times New Roman" panose="02020603050405020304" pitchFamily="18" charset="0"/>
                <a:ea typeface="Calibri" panose="020F0502020204030204" pitchFamily="34" charset="0"/>
              </a:rPr>
              <a:t>7. </a:t>
            </a:r>
            <a:r>
              <a:rPr lang="de-DE" sz="1800" b="1">
                <a:solidFill>
                  <a:srgbClr val="000000"/>
                </a:solidFill>
                <a:effectLst/>
                <a:latin typeface="Times New Roman" panose="02020603050405020304" pitchFamily="18" charset="0"/>
                <a:ea typeface="Calibri" panose="020F0502020204030204" pitchFamily="34" charset="0"/>
              </a:rPr>
              <a:t>Kavarna- Kaliakra</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3BEE158D-0903-4D45-B32A-228AC6509B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72759" y="756957"/>
            <a:ext cx="3651647" cy="2434431"/>
          </a:xfrm>
          <a:prstGeom prst="rect">
            <a:avLst/>
          </a:prstGeom>
        </p:spPr>
      </p:pic>
      <p:pic>
        <p:nvPicPr>
          <p:cNvPr id="6" name="Picture 5">
            <a:extLst>
              <a:ext uri="{FF2B5EF4-FFF2-40B4-BE49-F238E27FC236}">
                <a16:creationId xmlns:a16="http://schemas.microsoft.com/office/drawing/2014/main" xmlns="" id="{EABA9D84-156D-406D-8C66-325C7B2BE6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65679" y="4166989"/>
            <a:ext cx="3441700" cy="2151063"/>
          </a:xfrm>
          <a:prstGeom prst="rect">
            <a:avLst/>
          </a:prstGeom>
        </p:spPr>
      </p:pic>
      <p:pic>
        <p:nvPicPr>
          <p:cNvPr id="8" name="Picture 7">
            <a:extLst>
              <a:ext uri="{FF2B5EF4-FFF2-40B4-BE49-F238E27FC236}">
                <a16:creationId xmlns:a16="http://schemas.microsoft.com/office/drawing/2014/main" xmlns="" id="{D8F230C7-E46E-4710-985D-C5F4A0E233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668650"/>
            <a:ext cx="4872759" cy="3045475"/>
          </a:xfrm>
          <a:prstGeom prst="rect">
            <a:avLst/>
          </a:prstGeom>
        </p:spPr>
      </p:pic>
      <p:pic>
        <p:nvPicPr>
          <p:cNvPr id="10" name="Picture 9">
            <a:extLst>
              <a:ext uri="{FF2B5EF4-FFF2-40B4-BE49-F238E27FC236}">
                <a16:creationId xmlns:a16="http://schemas.microsoft.com/office/drawing/2014/main" xmlns="" id="{F8B52414-7021-4D6B-B6E5-AF0054E317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746964" y="4166988"/>
            <a:ext cx="3197386" cy="2151064"/>
          </a:xfrm>
          <a:prstGeom prst="rect">
            <a:avLst/>
          </a:prstGeom>
        </p:spPr>
      </p:pic>
      <p:pic>
        <p:nvPicPr>
          <p:cNvPr id="12" name="Picture 11">
            <a:extLst>
              <a:ext uri="{FF2B5EF4-FFF2-40B4-BE49-F238E27FC236}">
                <a16:creationId xmlns:a16="http://schemas.microsoft.com/office/drawing/2014/main" xmlns="" id="{CE7923D1-0B86-42D4-920A-2A322A164F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73259" y="701575"/>
            <a:ext cx="3059156" cy="2489813"/>
          </a:xfrm>
          <a:prstGeom prst="rect">
            <a:avLst/>
          </a:prstGeom>
        </p:spPr>
      </p:pic>
      <p:pic>
        <p:nvPicPr>
          <p:cNvPr id="10242" name="Picture 34">
            <a:extLst>
              <a:ext uri="{FF2B5EF4-FFF2-40B4-BE49-F238E27FC236}">
                <a16:creationId xmlns:a16="http://schemas.microsoft.com/office/drawing/2014/main" xmlns="" id="{02F83443-C5AB-F4EB-86D2-590620104EE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29816" y="4798604"/>
            <a:ext cx="3696278" cy="208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697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8. Durankulak</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D4406E26-6A66-C046-99A9-E92E6533F6C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87782" y="1270471"/>
            <a:ext cx="9504218" cy="5519075"/>
          </a:xfrm>
          <a:prstGeom prst="rect">
            <a:avLst/>
          </a:prstGeom>
        </p:spPr>
      </p:pic>
    </p:spTree>
    <p:extLst>
      <p:ext uri="{BB962C8B-B14F-4D97-AF65-F5344CB8AC3E}">
        <p14:creationId xmlns:p14="http://schemas.microsoft.com/office/powerpoint/2010/main" val="2040051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8. Durankulak</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BCAD3D40-3E65-44C4-B22F-59554E03F51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19600" y="212868"/>
            <a:ext cx="3352800" cy="2475262"/>
          </a:xfrm>
          <a:prstGeom prst="rect">
            <a:avLst/>
          </a:prstGeom>
        </p:spPr>
      </p:pic>
      <p:pic>
        <p:nvPicPr>
          <p:cNvPr id="6" name="Picture 5">
            <a:extLst>
              <a:ext uri="{FF2B5EF4-FFF2-40B4-BE49-F238E27FC236}">
                <a16:creationId xmlns:a16="http://schemas.microsoft.com/office/drawing/2014/main" xmlns="" id="{447B27F2-377B-4B48-BBF5-EB3B4D12CE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9724" y="212868"/>
            <a:ext cx="3300349" cy="2475262"/>
          </a:xfrm>
          <a:prstGeom prst="rect">
            <a:avLst/>
          </a:prstGeom>
        </p:spPr>
      </p:pic>
      <p:pic>
        <p:nvPicPr>
          <p:cNvPr id="10" name="Picture 9">
            <a:extLst>
              <a:ext uri="{FF2B5EF4-FFF2-40B4-BE49-F238E27FC236}">
                <a16:creationId xmlns:a16="http://schemas.microsoft.com/office/drawing/2014/main" xmlns="" id="{E5F106C8-3918-4A99-B204-BDFDCDD1FC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990" y="2636741"/>
            <a:ext cx="3928439" cy="2578038"/>
          </a:xfrm>
          <a:prstGeom prst="rect">
            <a:avLst/>
          </a:prstGeom>
        </p:spPr>
      </p:pic>
      <p:pic>
        <p:nvPicPr>
          <p:cNvPr id="11266" name="Picture 29">
            <a:extLst>
              <a:ext uri="{FF2B5EF4-FFF2-40B4-BE49-F238E27FC236}">
                <a16:creationId xmlns:a16="http://schemas.microsoft.com/office/drawing/2014/main" xmlns="" id="{F638EC1E-147E-337E-91DB-81AF5C505C0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9600" y="2797047"/>
            <a:ext cx="3332162"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0" descr="Durankulak, stone foundations">
            <a:extLst>
              <a:ext uri="{FF2B5EF4-FFF2-40B4-BE49-F238E27FC236}">
                <a16:creationId xmlns:a16="http://schemas.microsoft.com/office/drawing/2014/main" xmlns="" id="{14CD7585-E5F5-675A-D52D-BF9523EA46F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49724" y="2932112"/>
            <a:ext cx="3507868" cy="228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35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6">
            <a:extLst>
              <a:ext uri="{FF2B5EF4-FFF2-40B4-BE49-F238E27FC236}">
                <a16:creationId xmlns:a16="http://schemas.microsoft.com/office/drawing/2014/main" xmlns="" id="{443ADC79-E1D5-ACE6-A4E9-65B240DF65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58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4">
            <a:extLst>
              <a:ext uri="{FF2B5EF4-FFF2-40B4-BE49-F238E27FC236}">
                <a16:creationId xmlns:a16="http://schemas.microsoft.com/office/drawing/2014/main" xmlns="" id="{298D87DB-B6FD-C992-D9CA-3C6F6E30E8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5412" y="0"/>
            <a:ext cx="5716588"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2">
            <a:extLst>
              <a:ext uri="{FF2B5EF4-FFF2-40B4-BE49-F238E27FC236}">
                <a16:creationId xmlns:a16="http://schemas.microsoft.com/office/drawing/2014/main" xmlns="" id="{9ABF3890-E8D0-0AF2-E553-F6BA4A6B69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631479"/>
            <a:ext cx="5224462"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5532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5">
            <a:extLst>
              <a:ext uri="{FF2B5EF4-FFF2-40B4-BE49-F238E27FC236}">
                <a16:creationId xmlns:a16="http://schemas.microsoft.com/office/drawing/2014/main" xmlns="" id="{1C5F5D35-9AF2-EFB4-FB8B-FEAD8391D75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588205" cy="227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3">
            <a:extLst>
              <a:ext uri="{FF2B5EF4-FFF2-40B4-BE49-F238E27FC236}">
                <a16:creationId xmlns:a16="http://schemas.microsoft.com/office/drawing/2014/main" xmlns="" id="{70937AC4-0ECE-020F-A96A-80D6C08279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430" y="4206731"/>
            <a:ext cx="4369951" cy="254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1">
            <a:extLst>
              <a:ext uri="{FF2B5EF4-FFF2-40B4-BE49-F238E27FC236}">
                <a16:creationId xmlns:a16="http://schemas.microsoft.com/office/drawing/2014/main" xmlns="" id="{D5FCB383-33C5-49E1-3A9A-4EC92360E73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842" y="2319431"/>
            <a:ext cx="2327564" cy="184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0">
            <a:extLst>
              <a:ext uri="{FF2B5EF4-FFF2-40B4-BE49-F238E27FC236}">
                <a16:creationId xmlns:a16="http://schemas.microsoft.com/office/drawing/2014/main" xmlns="" id="{92D59F17-4859-204A-64BB-54AA17CC927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39381" y="3184525"/>
            <a:ext cx="570865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9">
            <a:extLst>
              <a:ext uri="{FF2B5EF4-FFF2-40B4-BE49-F238E27FC236}">
                <a16:creationId xmlns:a16="http://schemas.microsoft.com/office/drawing/2014/main" xmlns="" id="{E4C53FCA-E5DB-78CA-B344-6C78920345B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04386" y="0"/>
            <a:ext cx="2892427" cy="201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8">
            <a:extLst>
              <a:ext uri="{FF2B5EF4-FFF2-40B4-BE49-F238E27FC236}">
                <a16:creationId xmlns:a16="http://schemas.microsoft.com/office/drawing/2014/main" xmlns="" id="{09A28DDA-A7D3-0800-6DED-519B4540DC1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912994" y="84719"/>
            <a:ext cx="2337239" cy="184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7">
            <a:extLst>
              <a:ext uri="{FF2B5EF4-FFF2-40B4-BE49-F238E27FC236}">
                <a16:creationId xmlns:a16="http://schemas.microsoft.com/office/drawing/2014/main" xmlns="" id="{8A429D7F-06DD-0DAD-5F92-38212B4BA1C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539381" y="1907797"/>
            <a:ext cx="2337239" cy="130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6">
            <a:extLst>
              <a:ext uri="{FF2B5EF4-FFF2-40B4-BE49-F238E27FC236}">
                <a16:creationId xmlns:a16="http://schemas.microsoft.com/office/drawing/2014/main" xmlns="" id="{00A5089C-3AD5-96ED-E5EB-7F7509F2C9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494449" y="638117"/>
            <a:ext cx="3670709" cy="221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754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F42C366-A836-4314-A1DC-A05352E706BF}"/>
              </a:ext>
            </a:extLst>
          </p:cNvPr>
          <p:cNvSpPr txBox="1"/>
          <p:nvPr/>
        </p:nvSpPr>
        <p:spPr>
          <a:xfrm>
            <a:off x="443346" y="2218223"/>
            <a:ext cx="5430981" cy="5304016"/>
          </a:xfrm>
          <a:prstGeom prst="rect">
            <a:avLst/>
          </a:prstGeom>
          <a:noFill/>
        </p:spPr>
        <p:txBody>
          <a:bodyPr wrap="square">
            <a:spAutoFit/>
          </a:bodyPr>
          <a:lstStyle/>
          <a:p>
            <a:pPr algn="just">
              <a:spcAft>
                <a:spcPts val="800"/>
              </a:spcAft>
            </a:pPr>
            <a:r>
              <a:rPr lang="en-US" u="none" strike="noStrike" dirty="0">
                <a:solidFill>
                  <a:srgbClr val="000000"/>
                </a:solidFill>
                <a:effectLst/>
                <a:latin typeface="Times New Roman" panose="02020603050405020304" pitchFamily="18" charset="0"/>
                <a:ea typeface="Times New Roman" panose="02020603050405020304" pitchFamily="18" charset="0"/>
                <a:hlinkClick r:id="rId2" tooltip="Ancient Town Poros..."/>
              </a:rPr>
              <a:t>Ancient Town Poros</a:t>
            </a:r>
            <a:endParaRPr lang="ro-RO" dirty="0">
              <a:effectLst/>
              <a:latin typeface="Tahoma" panose="020B0604030504040204" pitchFamily="34" charset="0"/>
              <a:ea typeface="Times New Roman" panose="02020603050405020304" pitchFamily="18" charset="0"/>
            </a:endParaRPr>
          </a:p>
          <a:p>
            <a:pPr algn="just">
              <a:spcAft>
                <a:spcPts val="800"/>
              </a:spcAft>
            </a:pPr>
            <a:r>
              <a:rPr lang="en-US" u="none" strike="noStrike" dirty="0">
                <a:solidFill>
                  <a:srgbClr val="000000"/>
                </a:solidFill>
                <a:effectLst/>
                <a:latin typeface="Times New Roman" panose="02020603050405020304" pitchFamily="18" charset="0"/>
                <a:ea typeface="Times New Roman" panose="02020603050405020304" pitchFamily="18" charset="0"/>
                <a:hlinkClick r:id="rId3" tooltip="Ancient and medieval city Akve Khalide..."/>
              </a:rPr>
              <a:t>Ancient and medieval city </a:t>
            </a:r>
            <a:r>
              <a:rPr lang="en-US" u="none" strike="noStrike" dirty="0" err="1">
                <a:solidFill>
                  <a:srgbClr val="000000"/>
                </a:solidFill>
                <a:effectLst/>
                <a:latin typeface="Times New Roman" panose="02020603050405020304" pitchFamily="18" charset="0"/>
                <a:ea typeface="Times New Roman" panose="02020603050405020304" pitchFamily="18" charset="0"/>
                <a:hlinkClick r:id="rId3" tooltip="Ancient and medieval city Akve Khalide..."/>
              </a:rPr>
              <a:t>Akve</a:t>
            </a:r>
            <a:r>
              <a:rPr lang="en-US" u="none" strike="noStrike" dirty="0">
                <a:solidFill>
                  <a:srgbClr val="000000"/>
                </a:solidFill>
                <a:effectLst/>
                <a:latin typeface="Times New Roman" panose="02020603050405020304" pitchFamily="18" charset="0"/>
                <a:ea typeface="Times New Roman" panose="02020603050405020304" pitchFamily="18" charset="0"/>
                <a:hlinkClick r:id="rId3" tooltip="Ancient and medieval city Akve Khalide..."/>
              </a:rPr>
              <a:t> </a:t>
            </a:r>
            <a:r>
              <a:rPr lang="en-US" u="none" strike="noStrike" dirty="0" err="1">
                <a:solidFill>
                  <a:srgbClr val="000000"/>
                </a:solidFill>
                <a:effectLst/>
                <a:latin typeface="Times New Roman" panose="02020603050405020304" pitchFamily="18" charset="0"/>
                <a:ea typeface="Times New Roman" panose="02020603050405020304" pitchFamily="18" charset="0"/>
                <a:hlinkClick r:id="rId3" tooltip="Ancient and medieval city Akve Khalide..."/>
              </a:rPr>
              <a:t>Khalide</a:t>
            </a:r>
            <a:endParaRPr lang="ro-RO" dirty="0">
              <a:effectLst/>
              <a:latin typeface="Tahoma" panose="020B0604030504040204" pitchFamily="34" charset="0"/>
              <a:ea typeface="Times New Roman" panose="02020603050405020304" pitchFamily="18" charset="0"/>
            </a:endParaRPr>
          </a:p>
          <a:p>
            <a:pPr algn="just">
              <a:spcAft>
                <a:spcPts val="800"/>
              </a:spcAft>
            </a:pPr>
            <a:r>
              <a:rPr lang="en-US" u="none" strike="noStrike" dirty="0">
                <a:solidFill>
                  <a:srgbClr val="000000"/>
                </a:solidFill>
                <a:effectLst/>
                <a:latin typeface="Times New Roman" panose="02020603050405020304" pitchFamily="18" charset="0"/>
                <a:ea typeface="Times New Roman" panose="02020603050405020304" pitchFamily="18" charset="0"/>
                <a:hlinkClick r:id="rId4" tooltip="Archaeological Museum - Varna..."/>
              </a:rPr>
              <a:t>Archaeological Museum - Varna</a:t>
            </a:r>
            <a:endParaRPr lang="ro-RO" dirty="0">
              <a:effectLst/>
              <a:latin typeface="Tahoma" panose="020B0604030504040204" pitchFamily="34" charset="0"/>
              <a:ea typeface="Times New Roman" panose="02020603050405020304" pitchFamily="18" charset="0"/>
            </a:endParaRPr>
          </a:p>
          <a:p>
            <a:pPr algn="just">
              <a:spcAft>
                <a:spcPts val="800"/>
              </a:spcAft>
            </a:pPr>
            <a:r>
              <a:rPr lang="en-US" u="none" strike="noStrike" dirty="0">
                <a:solidFill>
                  <a:srgbClr val="000000"/>
                </a:solidFill>
                <a:effectLst/>
                <a:latin typeface="Times New Roman" panose="02020603050405020304" pitchFamily="18" charset="0"/>
                <a:ea typeface="Times New Roman" panose="02020603050405020304" pitchFamily="18" charset="0"/>
                <a:hlinkClick r:id="rId5" tooltip="Maritime Museum, City of Varna..."/>
              </a:rPr>
              <a:t>Maritime Museum, City of Varna</a:t>
            </a:r>
            <a:endParaRPr lang="ro-RO" dirty="0">
              <a:effectLst/>
              <a:latin typeface="Tahoma" panose="020B0604030504040204" pitchFamily="34" charset="0"/>
              <a:ea typeface="Times New Roman" panose="02020603050405020304" pitchFamily="18" charset="0"/>
            </a:endParaRPr>
          </a:p>
          <a:p>
            <a:pPr algn="just">
              <a:spcAft>
                <a:spcPts val="800"/>
              </a:spcAft>
            </a:pPr>
            <a:r>
              <a:rPr lang="en-US" u="none" strike="noStrike" dirty="0" err="1">
                <a:solidFill>
                  <a:srgbClr val="000000"/>
                </a:solidFill>
                <a:effectLst/>
                <a:latin typeface="Times New Roman" panose="02020603050405020304" pitchFamily="18" charset="0"/>
                <a:ea typeface="Times New Roman" panose="02020603050405020304" pitchFamily="18" charset="0"/>
                <a:hlinkClick r:id="rId6" tooltip="Kaliakra Fortress..."/>
              </a:rPr>
              <a:t>Kaliakra</a:t>
            </a:r>
            <a:r>
              <a:rPr lang="en-US" u="none" strike="noStrike" dirty="0">
                <a:solidFill>
                  <a:srgbClr val="000000"/>
                </a:solidFill>
                <a:effectLst/>
                <a:latin typeface="Times New Roman" panose="02020603050405020304" pitchFamily="18" charset="0"/>
                <a:ea typeface="Times New Roman" panose="02020603050405020304" pitchFamily="18" charset="0"/>
                <a:hlinkClick r:id="rId6" tooltip="Kaliakra Fortress..."/>
              </a:rPr>
              <a:t> Fortress</a:t>
            </a:r>
            <a:endParaRPr lang="ro-RO" dirty="0">
              <a:effectLst/>
              <a:latin typeface="Tahoma" panose="020B0604030504040204" pitchFamily="34" charset="0"/>
              <a:ea typeface="Times New Roman" panose="02020603050405020304" pitchFamily="18" charset="0"/>
            </a:endParaRPr>
          </a:p>
          <a:p>
            <a:pPr algn="just">
              <a:spcAft>
                <a:spcPts val="800"/>
              </a:spcAft>
            </a:pPr>
            <a:r>
              <a:rPr lang="en-US" u="none" strike="noStrike" dirty="0">
                <a:solidFill>
                  <a:srgbClr val="000000"/>
                </a:solidFill>
                <a:effectLst/>
                <a:latin typeface="Times New Roman" panose="02020603050405020304" pitchFamily="18" charset="0"/>
                <a:ea typeface="Times New Roman" panose="02020603050405020304" pitchFamily="18" charset="0"/>
                <a:hlinkClick r:id="rId7" tooltip="Fortress Kastritsi - Evksinograd..."/>
              </a:rPr>
              <a:t>Fortress </a:t>
            </a:r>
            <a:r>
              <a:rPr lang="en-US" u="none" strike="noStrike" dirty="0" err="1">
                <a:solidFill>
                  <a:srgbClr val="000000"/>
                </a:solidFill>
                <a:effectLst/>
                <a:latin typeface="Times New Roman" panose="02020603050405020304" pitchFamily="18" charset="0"/>
                <a:ea typeface="Times New Roman" panose="02020603050405020304" pitchFamily="18" charset="0"/>
                <a:hlinkClick r:id="rId7" tooltip="Fortress Kastritsi - Evksinograd..."/>
              </a:rPr>
              <a:t>Kastritsi</a:t>
            </a:r>
            <a:r>
              <a:rPr lang="en-US" u="none" strike="noStrike" dirty="0">
                <a:solidFill>
                  <a:srgbClr val="000000"/>
                </a:solidFill>
                <a:effectLst/>
                <a:latin typeface="Times New Roman" panose="02020603050405020304" pitchFamily="18" charset="0"/>
                <a:ea typeface="Times New Roman" panose="02020603050405020304" pitchFamily="18" charset="0"/>
                <a:hlinkClick r:id="rId7" tooltip="Fortress Kastritsi - Evksinograd..."/>
              </a:rPr>
              <a:t> - </a:t>
            </a:r>
            <a:r>
              <a:rPr lang="en-US" u="none" strike="noStrike" dirty="0" err="1">
                <a:solidFill>
                  <a:srgbClr val="000000"/>
                </a:solidFill>
                <a:effectLst/>
                <a:latin typeface="Times New Roman" panose="02020603050405020304" pitchFamily="18" charset="0"/>
                <a:ea typeface="Times New Roman" panose="02020603050405020304" pitchFamily="18" charset="0"/>
                <a:hlinkClick r:id="rId7" tooltip="Fortress Kastritsi - Evksinograd..."/>
              </a:rPr>
              <a:t>Evksinograd</a:t>
            </a:r>
            <a:endParaRPr lang="ro-RO" dirty="0">
              <a:effectLst/>
              <a:latin typeface="Tahoma" panose="020B0604030504040204" pitchFamily="34" charset="0"/>
              <a:ea typeface="Times New Roman" panose="02020603050405020304" pitchFamily="18" charset="0"/>
            </a:endParaRPr>
          </a:p>
          <a:p>
            <a:pPr algn="just">
              <a:spcAft>
                <a:spcPts val="800"/>
              </a:spcAft>
            </a:pPr>
            <a:r>
              <a:rPr lang="en-US" u="none" strike="noStrike" dirty="0">
                <a:solidFill>
                  <a:srgbClr val="000000"/>
                </a:solidFill>
                <a:effectLst/>
                <a:latin typeface="Times New Roman" panose="02020603050405020304" pitchFamily="18" charset="0"/>
                <a:ea typeface="Times New Roman" panose="02020603050405020304" pitchFamily="18" charset="0"/>
                <a:hlinkClick r:id="rId8" tooltip="Fortress Yaylata..."/>
              </a:rPr>
              <a:t>Fortress </a:t>
            </a:r>
            <a:r>
              <a:rPr lang="en-US" u="none" strike="noStrike" dirty="0" err="1">
                <a:solidFill>
                  <a:srgbClr val="000000"/>
                </a:solidFill>
                <a:effectLst/>
                <a:latin typeface="Times New Roman" panose="02020603050405020304" pitchFamily="18" charset="0"/>
                <a:ea typeface="Times New Roman" panose="02020603050405020304" pitchFamily="18" charset="0"/>
                <a:hlinkClick r:id="rId8" tooltip="Fortress Yaylata..."/>
              </a:rPr>
              <a:t>Yaylata</a:t>
            </a:r>
            <a:endParaRPr lang="ro-RO" dirty="0">
              <a:effectLst/>
              <a:latin typeface="Tahoma" panose="020B0604030504040204" pitchFamily="34" charset="0"/>
              <a:ea typeface="Times New Roman" panose="02020603050405020304" pitchFamily="18" charset="0"/>
            </a:endParaRPr>
          </a:p>
          <a:p>
            <a:pPr algn="just">
              <a:spcAft>
                <a:spcPts val="800"/>
              </a:spcAft>
            </a:pPr>
            <a:r>
              <a:rPr lang="en-US" u="none" strike="noStrike" dirty="0">
                <a:solidFill>
                  <a:srgbClr val="000000"/>
                </a:solidFill>
                <a:effectLst/>
                <a:latin typeface="Times New Roman" panose="02020603050405020304" pitchFamily="18" charset="0"/>
                <a:ea typeface="Times New Roman" panose="02020603050405020304" pitchFamily="18" charset="0"/>
                <a:hlinkClick r:id="rId9" tooltip="Late Antiquity and Medieval Fortress, Ahtopol..."/>
              </a:rPr>
              <a:t>Late Antiquity and Medieval Fortress, </a:t>
            </a:r>
            <a:r>
              <a:rPr lang="en-US" u="none" strike="noStrike" dirty="0" err="1">
                <a:solidFill>
                  <a:srgbClr val="000000"/>
                </a:solidFill>
                <a:effectLst/>
                <a:latin typeface="Times New Roman" panose="02020603050405020304" pitchFamily="18" charset="0"/>
                <a:ea typeface="Times New Roman" panose="02020603050405020304" pitchFamily="18" charset="0"/>
                <a:hlinkClick r:id="rId9" tooltip="Late Antiquity and Medieval Fortress, Ahtopol..."/>
              </a:rPr>
              <a:t>Ahtopol</a:t>
            </a:r>
            <a:endParaRPr lang="ro-RO" dirty="0">
              <a:effectLst/>
              <a:latin typeface="Tahoma" panose="020B0604030504040204" pitchFamily="34" charset="0"/>
              <a:ea typeface="Times New Roman" panose="02020603050405020304" pitchFamily="18" charset="0"/>
            </a:endParaRPr>
          </a:p>
          <a:p>
            <a:pPr algn="just">
              <a:spcAft>
                <a:spcPts val="800"/>
              </a:spcAft>
            </a:pPr>
            <a:r>
              <a:rPr lang="en-US" u="none" strike="noStrike" dirty="0" err="1">
                <a:solidFill>
                  <a:srgbClr val="000000"/>
                </a:solidFill>
                <a:effectLst/>
                <a:latin typeface="Times New Roman" panose="02020603050405020304" pitchFamily="18" charset="0"/>
                <a:ea typeface="Times New Roman" panose="02020603050405020304" pitchFamily="18" charset="0"/>
                <a:hlinkClick r:id="rId10" tooltip="Nesebar Architectural-Historical Reserve..."/>
              </a:rPr>
              <a:t>Nesebar</a:t>
            </a:r>
            <a:r>
              <a:rPr lang="en-US" u="none" strike="noStrike" dirty="0">
                <a:solidFill>
                  <a:srgbClr val="000000"/>
                </a:solidFill>
                <a:effectLst/>
                <a:latin typeface="Times New Roman" panose="02020603050405020304" pitchFamily="18" charset="0"/>
                <a:ea typeface="Times New Roman" panose="02020603050405020304" pitchFamily="18" charset="0"/>
                <a:hlinkClick r:id="rId10" tooltip="Nesebar Architectural-Historical Reserve..."/>
              </a:rPr>
              <a:t> Architectural-Historical Reserve</a:t>
            </a:r>
            <a:endParaRPr lang="en-US" u="none" strike="noStrike" dirty="0">
              <a:solidFill>
                <a:srgbClr val="000000"/>
              </a:solidFill>
              <a:effectLst/>
              <a:latin typeface="Times New Roman" panose="02020603050405020304" pitchFamily="18" charset="0"/>
              <a:ea typeface="Times New Roman" panose="02020603050405020304" pitchFamily="18" charset="0"/>
            </a:endParaRPr>
          </a:p>
          <a:p>
            <a:pPr algn="just">
              <a:spcAft>
                <a:spcPts val="800"/>
              </a:spcAft>
            </a:pP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11" tooltip="St. Anastasia Island..."/>
              </a:rPr>
              <a:t>St. Anastasia Island</a:t>
            </a:r>
            <a:endParaRPr lang="ro-RO" sz="1800" dirty="0">
              <a:effectLst/>
              <a:latin typeface="Tahoma" panose="020B0604030504040204" pitchFamily="34" charset="0"/>
              <a:ea typeface="Times New Roman" panose="02020603050405020304" pitchFamily="18" charset="0"/>
            </a:endParaRPr>
          </a:p>
          <a:p>
            <a:pPr algn="just">
              <a:spcAft>
                <a:spcPts val="800"/>
              </a:spcAft>
            </a:pP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12" tooltip="Roman Baths, Varna..."/>
              </a:rPr>
              <a:t>Roman Baths, Varna</a:t>
            </a:r>
            <a:endParaRPr lang="ro-RO" sz="1800" dirty="0">
              <a:effectLst/>
              <a:latin typeface="Tahoma" panose="020B0604030504040204" pitchFamily="34" charset="0"/>
              <a:ea typeface="Times New Roman" panose="02020603050405020304" pitchFamily="18" charset="0"/>
            </a:endParaRPr>
          </a:p>
          <a:p>
            <a:pPr algn="just">
              <a:spcAft>
                <a:spcPts val="800"/>
              </a:spcAft>
            </a:pP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13" tooltip="Sozopol..."/>
              </a:rPr>
              <a:t>Sozopol</a:t>
            </a:r>
            <a:endParaRPr lang="ro-RO" sz="1800" dirty="0">
              <a:effectLst/>
              <a:latin typeface="Tahoma" panose="020B0604030504040204" pitchFamily="34" charset="0"/>
              <a:ea typeface="Times New Roman" panose="02020603050405020304" pitchFamily="18" charset="0"/>
            </a:endParaRPr>
          </a:p>
          <a:p>
            <a:pPr algn="just">
              <a:spcAft>
                <a:spcPts val="800"/>
              </a:spcAft>
            </a:pPr>
            <a:endParaRPr lang="ro-RO" dirty="0">
              <a:effectLst/>
              <a:latin typeface="Tahoma" panose="020B0604030504040204" pitchFamily="34" charset="0"/>
              <a:ea typeface="Times New Roman" panose="02020603050405020304" pitchFamily="18" charset="0"/>
            </a:endParaRPr>
          </a:p>
          <a:p>
            <a:pPr algn="just">
              <a:spcAft>
                <a:spcPts val="800"/>
              </a:spcAft>
            </a:pPr>
            <a:endParaRPr lang="en-US" u="none" strike="noStrike" dirty="0">
              <a:solidFill>
                <a:srgbClr val="000000"/>
              </a:solidFill>
              <a:effectLst/>
              <a:latin typeface="Times New Roman" panose="02020603050405020304" pitchFamily="18" charset="0"/>
              <a:ea typeface="Times New Roman" panose="02020603050405020304" pitchFamily="18" charset="0"/>
              <a:hlinkClick r:id="rId11" tooltip="St. Anastasia Island..."/>
            </a:endParaRPr>
          </a:p>
        </p:txBody>
      </p:sp>
      <p:sp>
        <p:nvSpPr>
          <p:cNvPr id="6" name="TextBox 5">
            <a:extLst>
              <a:ext uri="{FF2B5EF4-FFF2-40B4-BE49-F238E27FC236}">
                <a16:creationId xmlns:a16="http://schemas.microsoft.com/office/drawing/2014/main" xmlns="" id="{C963897C-785D-4BC1-895F-E939B8F6EECC}"/>
              </a:ext>
            </a:extLst>
          </p:cNvPr>
          <p:cNvSpPr txBox="1"/>
          <p:nvPr/>
        </p:nvSpPr>
        <p:spPr>
          <a:xfrm>
            <a:off x="5874326" y="2218223"/>
            <a:ext cx="6096000" cy="4062651"/>
          </a:xfrm>
          <a:prstGeom prst="rect">
            <a:avLst/>
          </a:prstGeom>
          <a:noFill/>
        </p:spPr>
        <p:txBody>
          <a:bodyPr wrap="square">
            <a:spAutoFit/>
          </a:bodyPr>
          <a:lstStyle/>
          <a:p>
            <a:pPr algn="just">
              <a:spcAft>
                <a:spcPts val="800"/>
              </a:spcAft>
            </a:pP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14" tooltip="Thracian Fortress Urdoviza, Kiten..."/>
              </a:rPr>
              <a:t>Thracian Fortress </a:t>
            </a: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14" tooltip="Thracian Fortress Urdoviza, Kiten..."/>
              </a:rPr>
              <a:t>Urdoviza</a:t>
            </a: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14" tooltip="Thracian Fortress Urdoviza, Kiten..."/>
              </a:rPr>
              <a:t>, </a:t>
            </a: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14" tooltip="Thracian Fortress Urdoviza, Kiten..."/>
              </a:rPr>
              <a:t>Kiten</a:t>
            </a:r>
            <a:endParaRPr lang="ro-RO" sz="1800" dirty="0">
              <a:effectLst/>
              <a:latin typeface="Tahoma" panose="020B0604030504040204" pitchFamily="34" charset="0"/>
              <a:ea typeface="Times New Roman" panose="02020603050405020304" pitchFamily="18" charset="0"/>
            </a:endParaRPr>
          </a:p>
          <a:p>
            <a:pPr algn="just">
              <a:spcAft>
                <a:spcPts val="800"/>
              </a:spcAft>
            </a:pP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15" tooltip="Thracian Sanctuary – Beglik Tash..."/>
              </a:rPr>
              <a:t>Thracian Sanctuary – </a:t>
            </a: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15" tooltip="Thracian Sanctuary – Beglik Tash..."/>
              </a:rPr>
              <a:t>Beglik</a:t>
            </a: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15" tooltip="Thracian Sanctuary – Beglik Tash..."/>
              </a:rPr>
              <a:t> Tash</a:t>
            </a:r>
            <a:endParaRPr lang="ro-RO" sz="1800" dirty="0">
              <a:effectLst/>
              <a:latin typeface="Tahoma" panose="020B0604030504040204" pitchFamily="34" charset="0"/>
              <a:ea typeface="Times New Roman" panose="02020603050405020304" pitchFamily="18" charset="0"/>
            </a:endParaRPr>
          </a:p>
          <a:p>
            <a:pPr algn="just">
              <a:spcAft>
                <a:spcPts val="800"/>
              </a:spcAft>
            </a:pP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16" tooltip="Kibela Temple, Balchik..."/>
              </a:rPr>
              <a:t>Kibela</a:t>
            </a: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16" tooltip="Kibela Temple, Balchik..."/>
              </a:rPr>
              <a:t> Temple, </a:t>
            </a: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16" tooltip="Kibela Temple, Balchik..."/>
              </a:rPr>
              <a:t>Balchik</a:t>
            </a:r>
            <a:endParaRPr lang="ro-RO" sz="1800" dirty="0">
              <a:effectLst/>
              <a:latin typeface="Tahoma" panose="020B0604030504040204" pitchFamily="34" charset="0"/>
              <a:ea typeface="Times New Roman" panose="02020603050405020304" pitchFamily="18" charset="0"/>
            </a:endParaRPr>
          </a:p>
          <a:p>
            <a:pPr algn="just">
              <a:spcAft>
                <a:spcPts val="800"/>
              </a:spcAft>
            </a:pP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17" tooltip="Asparuh's Rampart..."/>
              </a:rPr>
              <a:t>Asparuh's</a:t>
            </a: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17" tooltip="Asparuh's Rampart..."/>
              </a:rPr>
              <a:t> Rampart</a:t>
            </a:r>
            <a:endParaRPr lang="ro-RO" sz="1800" dirty="0">
              <a:effectLst/>
              <a:latin typeface="Tahoma" panose="020B0604030504040204" pitchFamily="34" charset="0"/>
              <a:ea typeface="Times New Roman" panose="02020603050405020304" pitchFamily="18" charset="0"/>
            </a:endParaRPr>
          </a:p>
          <a:p>
            <a:pPr algn="just">
              <a:spcAft>
                <a:spcPts val="800"/>
              </a:spcAft>
            </a:pP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18" tooltip="Byala..."/>
              </a:rPr>
              <a:t>Byala</a:t>
            </a:r>
            <a:endParaRPr lang="ro-RO" sz="1800" dirty="0">
              <a:effectLst/>
              <a:latin typeface="Tahoma" panose="020B0604030504040204" pitchFamily="34" charset="0"/>
              <a:ea typeface="Times New Roman" panose="02020603050405020304" pitchFamily="18" charset="0"/>
            </a:endParaRPr>
          </a:p>
          <a:p>
            <a:pPr algn="just">
              <a:spcAft>
                <a:spcPts val="800"/>
              </a:spcAft>
            </a:pP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19" tooltip="Historical Museum, Primorsko..."/>
              </a:rPr>
              <a:t>Historical Museum, </a:t>
            </a: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19" tooltip="Historical Museum, Primorsko..."/>
              </a:rPr>
              <a:t>Primorsko</a:t>
            </a:r>
            <a:endParaRPr lang="ro-RO" sz="1800" dirty="0">
              <a:effectLst/>
              <a:latin typeface="Tahoma" panose="020B0604030504040204" pitchFamily="34" charset="0"/>
              <a:ea typeface="Times New Roman" panose="02020603050405020304" pitchFamily="18" charset="0"/>
            </a:endParaRPr>
          </a:p>
          <a:p>
            <a:pPr algn="just">
              <a:spcAft>
                <a:spcPts val="800"/>
              </a:spcAft>
            </a:pP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20" tooltip="Customs of Vasiliko, Tsarevo..."/>
              </a:rPr>
              <a:t>Customs of </a:t>
            </a: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20" tooltip="Customs of Vasiliko, Tsarevo..."/>
              </a:rPr>
              <a:t>Vasiliko</a:t>
            </a: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20" tooltip="Customs of Vasiliko, Tsarevo..."/>
              </a:rPr>
              <a:t>, </a:t>
            </a: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20" tooltip="Customs of Vasiliko, Tsarevo..."/>
              </a:rPr>
              <a:t>Tsarevo</a:t>
            </a:r>
            <a:endParaRPr lang="ro-RO" sz="1800" dirty="0">
              <a:effectLst/>
              <a:latin typeface="Tahoma" panose="020B0604030504040204" pitchFamily="34" charset="0"/>
              <a:ea typeface="Times New Roman" panose="02020603050405020304" pitchFamily="18" charset="0"/>
            </a:endParaRPr>
          </a:p>
          <a:p>
            <a:pPr algn="just">
              <a:spcAft>
                <a:spcPts val="800"/>
              </a:spcAft>
            </a:pP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21" tooltip="Early Christian Basilica (IV – VI century), Varna..."/>
              </a:rPr>
              <a:t>Early Christian Basilica (IV – VI century), Varna</a:t>
            </a:r>
            <a:endParaRPr lang="ro-RO" sz="1800" dirty="0">
              <a:effectLst/>
              <a:latin typeface="Tahoma" panose="020B0604030504040204" pitchFamily="34" charset="0"/>
              <a:ea typeface="Times New Roman" panose="02020603050405020304" pitchFamily="18" charset="0"/>
            </a:endParaRPr>
          </a:p>
          <a:p>
            <a:pPr algn="just">
              <a:spcAft>
                <a:spcPts val="800"/>
              </a:spcAft>
            </a:pP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22" tooltip="Fortified Home of a Ruler, Sinemorets village..."/>
              </a:rPr>
              <a:t>Fortified Home of a Ruler, </a:t>
            </a: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22" tooltip="Fortified Home of a Ruler, Sinemorets village..."/>
              </a:rPr>
              <a:t>Sinemorets</a:t>
            </a: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22" tooltip="Fortified Home of a Ruler, Sinemorets village..."/>
              </a:rPr>
              <a:t> village</a:t>
            </a:r>
            <a:endParaRPr lang="ro-RO" sz="1800" dirty="0">
              <a:effectLst/>
              <a:latin typeface="Tahoma" panose="020B0604030504040204" pitchFamily="34" charset="0"/>
              <a:ea typeface="Times New Roman" panose="02020603050405020304" pitchFamily="18" charset="0"/>
            </a:endParaRPr>
          </a:p>
          <a:p>
            <a:pPr algn="just">
              <a:spcAft>
                <a:spcPts val="800"/>
              </a:spcAft>
            </a:pPr>
            <a:r>
              <a:rPr lang="en-US" sz="1800" u="none" strike="noStrike" dirty="0">
                <a:solidFill>
                  <a:srgbClr val="000000"/>
                </a:solidFill>
                <a:effectLst/>
                <a:latin typeface="Times New Roman" panose="02020603050405020304" pitchFamily="18" charset="0"/>
                <a:ea typeface="Times New Roman" panose="02020603050405020304" pitchFamily="18" charset="0"/>
                <a:hlinkClick r:id="rId23" tooltip="Permanent Archaeological Exhibition - &quot;Secrets fro..."/>
              </a:rPr>
              <a:t>Permanent Archaeological Exhibition - "Secrets from the Sea Floor", </a:t>
            </a:r>
            <a:r>
              <a:rPr lang="en-US" sz="1800" u="none" strike="noStrike" dirty="0" err="1">
                <a:solidFill>
                  <a:srgbClr val="000000"/>
                </a:solidFill>
                <a:effectLst/>
                <a:latin typeface="Times New Roman" panose="02020603050405020304" pitchFamily="18" charset="0"/>
                <a:ea typeface="Times New Roman" panose="02020603050405020304" pitchFamily="18" charset="0"/>
                <a:hlinkClick r:id="rId23" tooltip="Permanent Archaeological Exhibition - &quot;Secrets fro..."/>
              </a:rPr>
              <a:t>Kiten</a:t>
            </a:r>
            <a:endParaRPr lang="ro-RO" sz="1800" dirty="0">
              <a:effectLst/>
              <a:latin typeface="Tahoma" panose="020B0604030504040204" pitchFamily="34" charset="0"/>
              <a:ea typeface="Times New Roman" panose="02020603050405020304" pitchFamily="18" charset="0"/>
            </a:endParaRPr>
          </a:p>
        </p:txBody>
      </p:sp>
      <p:sp>
        <p:nvSpPr>
          <p:cNvPr id="8" name="TextBox 7">
            <a:extLst>
              <a:ext uri="{FF2B5EF4-FFF2-40B4-BE49-F238E27FC236}">
                <a16:creationId xmlns:a16="http://schemas.microsoft.com/office/drawing/2014/main" xmlns="" id="{664F5E29-B2C6-4F64-9CA0-81F0E196E6C3}"/>
              </a:ext>
            </a:extLst>
          </p:cNvPr>
          <p:cNvSpPr txBox="1"/>
          <p:nvPr/>
        </p:nvSpPr>
        <p:spPr>
          <a:xfrm>
            <a:off x="646545" y="432291"/>
            <a:ext cx="10455563" cy="1508105"/>
          </a:xfrm>
          <a:prstGeom prst="rect">
            <a:avLst/>
          </a:prstGeom>
          <a:noFill/>
        </p:spPr>
        <p:txBody>
          <a:bodyPr wrap="square">
            <a:spAutoFit/>
          </a:bodyPr>
          <a:lstStyle/>
          <a:p>
            <a:pPr algn="just">
              <a:spcAft>
                <a:spcPts val="800"/>
              </a:spcAft>
            </a:pPr>
            <a:r>
              <a:rPr lang="en-GB" b="1" dirty="0">
                <a:effectLst/>
                <a:latin typeface="Times New Roman" panose="02020603050405020304" pitchFamily="18" charset="0"/>
                <a:ea typeface="Times New Roman" panose="02020603050405020304" pitchFamily="18" charset="0"/>
              </a:rPr>
              <a:t>2. IMPLEMENTED COULTURAL ROUTES</a:t>
            </a:r>
            <a:endParaRPr lang="ro-RO" dirty="0">
              <a:effectLst/>
              <a:latin typeface="Tahoma" panose="020B0604030504040204" pitchFamily="34" charset="0"/>
              <a:ea typeface="Times New Roman" panose="02020603050405020304" pitchFamily="18" charset="0"/>
            </a:endParaRPr>
          </a:p>
          <a:p>
            <a:pPr indent="457200" algn="just">
              <a:spcAft>
                <a:spcPts val="800"/>
              </a:spcAft>
            </a:pPr>
            <a:r>
              <a:rPr lang="en-GB" b="1" dirty="0">
                <a:effectLst/>
                <a:latin typeface="Times New Roman" panose="02020603050405020304" pitchFamily="18" charset="0"/>
                <a:ea typeface="Times New Roman" panose="02020603050405020304" pitchFamily="18" charset="0"/>
              </a:rPr>
              <a:t>Booth country have implemented cultural- touristic routes regarding the shore of the Black Sea.</a:t>
            </a:r>
            <a:endParaRPr lang="ro-RO" dirty="0">
              <a:effectLst/>
              <a:latin typeface="Tahoma" panose="020B0604030504040204" pitchFamily="34" charset="0"/>
              <a:ea typeface="Times New Roman" panose="02020603050405020304" pitchFamily="18" charset="0"/>
            </a:endParaRPr>
          </a:p>
          <a:p>
            <a:pPr algn="just">
              <a:spcAft>
                <a:spcPts val="800"/>
              </a:spcAft>
            </a:pPr>
            <a:r>
              <a:rPr lang="en-US" u="sng" kern="1800" dirty="0">
                <a:solidFill>
                  <a:srgbClr val="000000"/>
                </a:solidFill>
                <a:effectLst/>
                <a:latin typeface="Times New Roman" panose="02020603050405020304" pitchFamily="18" charset="0"/>
                <a:ea typeface="Times New Roman" panose="02020603050405020304" pitchFamily="18" charset="0"/>
              </a:rPr>
              <a:t>Marine strongholds of Bulgaria</a:t>
            </a:r>
            <a:endParaRPr lang="ro-RO" dirty="0">
              <a:effectLst/>
              <a:latin typeface="Tahoma" panose="020B0604030504040204" pitchFamily="34" charset="0"/>
              <a:ea typeface="Times New Roman" panose="02020603050405020304" pitchFamily="18" charset="0"/>
            </a:endParaRPr>
          </a:p>
          <a:p>
            <a:pPr algn="just">
              <a:spcAft>
                <a:spcPts val="800"/>
              </a:spcAft>
            </a:pPr>
            <a:r>
              <a:rPr lang="en-US" dirty="0">
                <a:solidFill>
                  <a:srgbClr val="000000"/>
                </a:solidFill>
                <a:effectLst/>
                <a:latin typeface="Times New Roman" panose="02020603050405020304" pitchFamily="18" charset="0"/>
                <a:ea typeface="Times New Roman" panose="02020603050405020304" pitchFamily="18" charset="0"/>
              </a:rPr>
              <a:t>Kamen </a:t>
            </a:r>
            <a:r>
              <a:rPr lang="en-US" dirty="0" err="1">
                <a:solidFill>
                  <a:srgbClr val="000000"/>
                </a:solidFill>
                <a:effectLst/>
                <a:latin typeface="Times New Roman" panose="02020603050405020304" pitchFamily="18" charset="0"/>
                <a:ea typeface="Times New Roman" panose="02020603050405020304" pitchFamily="18" charset="0"/>
              </a:rPr>
              <a:t>bryag</a:t>
            </a:r>
            <a:r>
              <a:rPr lang="en-US" dirty="0">
                <a:solidFill>
                  <a:srgbClr val="000000"/>
                </a:solidFill>
                <a:effectLst/>
                <a:latin typeface="Times New Roman" panose="02020603050405020304" pitchFamily="18" charset="0"/>
                <a:ea typeface="Times New Roman" panose="02020603050405020304" pitchFamily="18" charset="0"/>
              </a:rPr>
              <a:t> – </a:t>
            </a:r>
            <a:r>
              <a:rPr lang="en-US" dirty="0" err="1">
                <a:solidFill>
                  <a:srgbClr val="000000"/>
                </a:solidFill>
                <a:effectLst/>
                <a:latin typeface="Times New Roman" panose="02020603050405020304" pitchFamily="18" charset="0"/>
                <a:ea typeface="Times New Roman" panose="02020603050405020304" pitchFamily="18" charset="0"/>
              </a:rPr>
              <a:t>Kavarna</a:t>
            </a:r>
            <a:r>
              <a:rPr lang="en-US" dirty="0">
                <a:solidFill>
                  <a:srgbClr val="000000"/>
                </a:solidFill>
                <a:effectLst/>
                <a:latin typeface="Times New Roman" panose="02020603050405020304" pitchFamily="18" charset="0"/>
                <a:ea typeface="Times New Roman" panose="02020603050405020304" pitchFamily="18" charset="0"/>
              </a:rPr>
              <a:t> – </a:t>
            </a:r>
            <a:r>
              <a:rPr lang="en-US" dirty="0" err="1">
                <a:solidFill>
                  <a:srgbClr val="000000"/>
                </a:solidFill>
                <a:effectLst/>
                <a:latin typeface="Times New Roman" panose="02020603050405020304" pitchFamily="18" charset="0"/>
                <a:ea typeface="Times New Roman" panose="02020603050405020304" pitchFamily="18" charset="0"/>
              </a:rPr>
              <a:t>Balchik</a:t>
            </a:r>
            <a:r>
              <a:rPr lang="en-US" dirty="0">
                <a:solidFill>
                  <a:srgbClr val="000000"/>
                </a:solidFill>
                <a:effectLst/>
                <a:latin typeface="Times New Roman" panose="02020603050405020304" pitchFamily="18" charset="0"/>
                <a:ea typeface="Times New Roman" panose="02020603050405020304" pitchFamily="18" charset="0"/>
              </a:rPr>
              <a:t> – Varna – </a:t>
            </a:r>
            <a:r>
              <a:rPr lang="en-US" dirty="0" err="1">
                <a:solidFill>
                  <a:srgbClr val="000000"/>
                </a:solidFill>
                <a:effectLst/>
                <a:latin typeface="Times New Roman" panose="02020603050405020304" pitchFamily="18" charset="0"/>
                <a:ea typeface="Times New Roman" panose="02020603050405020304" pitchFamily="18" charset="0"/>
              </a:rPr>
              <a:t>Byala</a:t>
            </a:r>
            <a:r>
              <a:rPr lang="en-US" dirty="0">
                <a:solidFill>
                  <a:srgbClr val="000000"/>
                </a:solidFill>
                <a:effectLst/>
                <a:latin typeface="Times New Roman" panose="02020603050405020304" pitchFamily="18" charset="0"/>
                <a:ea typeface="Times New Roman" panose="02020603050405020304" pitchFamily="18" charset="0"/>
              </a:rPr>
              <a:t> – </a:t>
            </a:r>
            <a:r>
              <a:rPr lang="en-US" dirty="0" err="1">
                <a:solidFill>
                  <a:srgbClr val="000000"/>
                </a:solidFill>
                <a:effectLst/>
                <a:latin typeface="Times New Roman" panose="02020603050405020304" pitchFamily="18" charset="0"/>
                <a:ea typeface="Times New Roman" panose="02020603050405020304" pitchFamily="18" charset="0"/>
              </a:rPr>
              <a:t>Nesebar</a:t>
            </a:r>
            <a:r>
              <a:rPr lang="en-US" dirty="0">
                <a:solidFill>
                  <a:srgbClr val="000000"/>
                </a:solidFill>
                <a:effectLst/>
                <a:latin typeface="Times New Roman" panose="02020603050405020304" pitchFamily="18" charset="0"/>
                <a:ea typeface="Times New Roman" panose="02020603050405020304" pitchFamily="18" charset="0"/>
              </a:rPr>
              <a:t> – </a:t>
            </a:r>
            <a:r>
              <a:rPr lang="en-US" dirty="0" err="1">
                <a:solidFill>
                  <a:srgbClr val="000000"/>
                </a:solidFill>
                <a:effectLst/>
                <a:latin typeface="Times New Roman" panose="02020603050405020304" pitchFamily="18" charset="0"/>
                <a:ea typeface="Times New Roman" panose="02020603050405020304" pitchFamily="18" charset="0"/>
              </a:rPr>
              <a:t>Burgas</a:t>
            </a:r>
            <a:r>
              <a:rPr lang="en-US" dirty="0">
                <a:solidFill>
                  <a:srgbClr val="000000"/>
                </a:solidFill>
                <a:effectLst/>
                <a:latin typeface="Times New Roman" panose="02020603050405020304" pitchFamily="18" charset="0"/>
                <a:ea typeface="Times New Roman" panose="02020603050405020304" pitchFamily="18" charset="0"/>
              </a:rPr>
              <a:t> – </a:t>
            </a:r>
            <a:r>
              <a:rPr lang="en-US" dirty="0" err="1">
                <a:solidFill>
                  <a:srgbClr val="000000"/>
                </a:solidFill>
                <a:effectLst/>
                <a:latin typeface="Times New Roman" panose="02020603050405020304" pitchFamily="18" charset="0"/>
                <a:ea typeface="Times New Roman" panose="02020603050405020304" pitchFamily="18" charset="0"/>
              </a:rPr>
              <a:t>Sozopol</a:t>
            </a:r>
            <a:r>
              <a:rPr lang="en-US" dirty="0">
                <a:solidFill>
                  <a:srgbClr val="000000"/>
                </a:solidFill>
                <a:effectLst/>
                <a:latin typeface="Times New Roman" panose="02020603050405020304" pitchFamily="18" charset="0"/>
                <a:ea typeface="Times New Roman" panose="02020603050405020304" pitchFamily="18" charset="0"/>
              </a:rPr>
              <a:t> – </a:t>
            </a:r>
            <a:r>
              <a:rPr lang="en-US" dirty="0" err="1">
                <a:solidFill>
                  <a:srgbClr val="000000"/>
                </a:solidFill>
                <a:effectLst/>
                <a:latin typeface="Times New Roman" panose="02020603050405020304" pitchFamily="18" charset="0"/>
                <a:ea typeface="Times New Roman" panose="02020603050405020304" pitchFamily="18" charset="0"/>
              </a:rPr>
              <a:t>Kiten</a:t>
            </a:r>
            <a:r>
              <a:rPr lang="en-US" dirty="0">
                <a:solidFill>
                  <a:srgbClr val="000000"/>
                </a:solidFill>
                <a:effectLst/>
                <a:latin typeface="Times New Roman" panose="02020603050405020304" pitchFamily="18" charset="0"/>
                <a:ea typeface="Times New Roman" panose="02020603050405020304" pitchFamily="18" charset="0"/>
              </a:rPr>
              <a:t> - </a:t>
            </a:r>
            <a:r>
              <a:rPr lang="en-US" dirty="0" err="1">
                <a:solidFill>
                  <a:srgbClr val="000000"/>
                </a:solidFill>
                <a:effectLst/>
                <a:latin typeface="Times New Roman" panose="02020603050405020304" pitchFamily="18" charset="0"/>
                <a:ea typeface="Times New Roman" panose="02020603050405020304" pitchFamily="18" charset="0"/>
              </a:rPr>
              <a:t>Sinemorets</a:t>
            </a:r>
            <a:endParaRPr lang="ro-RO" dirty="0">
              <a:effectLst/>
              <a:latin typeface="Tahoma" panose="020B0604030504040204" pitchFamily="34" charset="0"/>
              <a:ea typeface="Times New Roman" panose="02020603050405020304" pitchFamily="18" charset="0"/>
            </a:endParaRPr>
          </a:p>
        </p:txBody>
      </p:sp>
    </p:spTree>
    <p:extLst>
      <p:ext uri="{BB962C8B-B14F-4D97-AF65-F5344CB8AC3E}">
        <p14:creationId xmlns:p14="http://schemas.microsoft.com/office/powerpoint/2010/main" val="274962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6834BD5-DC22-0554-5817-D4228D29813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14945" y="810254"/>
            <a:ext cx="10377055" cy="6025931"/>
          </a:xfrm>
        </p:spPr>
      </p:pic>
      <p:sp>
        <p:nvSpPr>
          <p:cNvPr id="7" name="TextBox 6">
            <a:extLst>
              <a:ext uri="{FF2B5EF4-FFF2-40B4-BE49-F238E27FC236}">
                <a16:creationId xmlns:a16="http://schemas.microsoft.com/office/drawing/2014/main" xmlns="" id="{D6B4834F-522C-F380-6E06-53A781BC1A07}"/>
              </a:ext>
            </a:extLst>
          </p:cNvPr>
          <p:cNvSpPr txBox="1"/>
          <p:nvPr/>
        </p:nvSpPr>
        <p:spPr>
          <a:xfrm>
            <a:off x="0" y="44267"/>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9. Mangalia- Callatis</a:t>
            </a:r>
            <a:endParaRPr lang="ro-RO" sz="1800" dirty="0">
              <a:effectLst/>
              <a:latin typeface="Tahoma" panose="020B0604030504040204" pitchFamily="34" charset="0"/>
              <a:ea typeface="Times New Roman" panose="02020603050405020304" pitchFamily="18" charset="0"/>
            </a:endParaRPr>
          </a:p>
        </p:txBody>
      </p:sp>
    </p:spTree>
    <p:extLst>
      <p:ext uri="{BB962C8B-B14F-4D97-AF65-F5344CB8AC3E}">
        <p14:creationId xmlns:p14="http://schemas.microsoft.com/office/powerpoint/2010/main" val="241393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9. Mangalia</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447E77A1-CB25-4490-8FD1-487671202F72}"/>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6095999" y="3355239"/>
            <a:ext cx="4184073" cy="2770924"/>
          </a:xfrm>
          <a:prstGeom prst="rect">
            <a:avLst/>
          </a:prstGeom>
          <a:noFill/>
          <a:ln>
            <a:noFill/>
          </a:ln>
        </p:spPr>
      </p:pic>
      <p:pic>
        <p:nvPicPr>
          <p:cNvPr id="4" name="Picture 3">
            <a:extLst>
              <a:ext uri="{FF2B5EF4-FFF2-40B4-BE49-F238E27FC236}">
                <a16:creationId xmlns:a16="http://schemas.microsoft.com/office/drawing/2014/main" xmlns="" id="{41F63059-7D94-4A90-A5EE-4D75DA3159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2093" y="1780381"/>
            <a:ext cx="3296661" cy="2469314"/>
          </a:xfrm>
          <a:prstGeom prst="rect">
            <a:avLst/>
          </a:prstGeom>
        </p:spPr>
      </p:pic>
      <p:pic>
        <p:nvPicPr>
          <p:cNvPr id="13" name="Picture 12">
            <a:extLst>
              <a:ext uri="{FF2B5EF4-FFF2-40B4-BE49-F238E27FC236}">
                <a16:creationId xmlns:a16="http://schemas.microsoft.com/office/drawing/2014/main" xmlns="" id="{4C0EA6EB-2ED0-4BF3-A477-51A3939218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30036" y="1041776"/>
            <a:ext cx="6423055" cy="1973262"/>
          </a:xfrm>
          <a:prstGeom prst="rect">
            <a:avLst/>
          </a:prstGeom>
        </p:spPr>
      </p:pic>
      <p:pic>
        <p:nvPicPr>
          <p:cNvPr id="14338" name="Picture 15">
            <a:extLst>
              <a:ext uri="{FF2B5EF4-FFF2-40B4-BE49-F238E27FC236}">
                <a16:creationId xmlns:a16="http://schemas.microsoft.com/office/drawing/2014/main" xmlns="" id="{85E5463E-0D7E-3FD7-52A6-92F207D373A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7017" y="4547410"/>
            <a:ext cx="3466811" cy="231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350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0" y="0"/>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9. Mangalia</a:t>
            </a:r>
            <a:endParaRPr lang="ro-RO" sz="1800" dirty="0">
              <a:effectLst/>
              <a:latin typeface="Tahoma" panose="020B0604030504040204" pitchFamily="34" charset="0"/>
              <a:ea typeface="Times New Roman" panose="02020603050405020304" pitchFamily="18" charset="0"/>
            </a:endParaRPr>
          </a:p>
        </p:txBody>
      </p:sp>
      <p:pic>
        <p:nvPicPr>
          <p:cNvPr id="9" name="Picture 8">
            <a:extLst>
              <a:ext uri="{FF2B5EF4-FFF2-40B4-BE49-F238E27FC236}">
                <a16:creationId xmlns:a16="http://schemas.microsoft.com/office/drawing/2014/main" xmlns="" id="{1E7394CB-126E-41D2-B723-7C3336D405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748923"/>
            <a:ext cx="5332533" cy="2536286"/>
          </a:xfrm>
          <a:prstGeom prst="rect">
            <a:avLst/>
          </a:prstGeom>
        </p:spPr>
      </p:pic>
      <p:pic>
        <p:nvPicPr>
          <p:cNvPr id="11" name="Picture 10">
            <a:extLst>
              <a:ext uri="{FF2B5EF4-FFF2-40B4-BE49-F238E27FC236}">
                <a16:creationId xmlns:a16="http://schemas.microsoft.com/office/drawing/2014/main" xmlns="" id="{847502CF-8911-4EB0-9FB6-A71124D475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410781"/>
            <a:ext cx="4047444" cy="2698296"/>
          </a:xfrm>
          <a:prstGeom prst="rect">
            <a:avLst/>
          </a:prstGeom>
        </p:spPr>
      </p:pic>
      <p:pic>
        <p:nvPicPr>
          <p:cNvPr id="2" name="Picture 1">
            <a:extLst>
              <a:ext uri="{FF2B5EF4-FFF2-40B4-BE49-F238E27FC236}">
                <a16:creationId xmlns:a16="http://schemas.microsoft.com/office/drawing/2014/main" xmlns="" id="{3B758184-DF82-D253-131D-C461D3B023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20922" y="0"/>
            <a:ext cx="5332533" cy="3832088"/>
          </a:xfrm>
          <a:prstGeom prst="rect">
            <a:avLst/>
          </a:prstGeom>
        </p:spPr>
      </p:pic>
      <p:pic>
        <p:nvPicPr>
          <p:cNvPr id="15364" name="Picture 4">
            <a:extLst>
              <a:ext uri="{FF2B5EF4-FFF2-40B4-BE49-F238E27FC236}">
                <a16:creationId xmlns:a16="http://schemas.microsoft.com/office/drawing/2014/main" xmlns="" id="{E7138C15-603D-B309-206C-2F8D354DEB1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94463" y="3832088"/>
            <a:ext cx="4227141" cy="281809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xmlns="" id="{BA0483E5-1B10-ED57-F9AC-A53792C890F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73450" y="4171149"/>
            <a:ext cx="3718550" cy="2479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521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51E61A-1F3D-83FE-D586-58ED0A3477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4366ED9-63EF-C8BF-80D4-ECCBA888CE41}"/>
              </a:ext>
            </a:extLst>
          </p:cNvPr>
          <p:cNvSpPr>
            <a:spLocks noGrp="1"/>
          </p:cNvSpPr>
          <p:nvPr>
            <p:ph idx="1"/>
          </p:nvPr>
        </p:nvSpPr>
        <p:spPr/>
        <p:txBody>
          <a:bodyPr/>
          <a:lstStyle/>
          <a:p>
            <a:endParaRPr lang="en-US"/>
          </a:p>
        </p:txBody>
      </p:sp>
      <p:pic>
        <p:nvPicPr>
          <p:cNvPr id="16386" name="Picture 2">
            <a:extLst>
              <a:ext uri="{FF2B5EF4-FFF2-40B4-BE49-F238E27FC236}">
                <a16:creationId xmlns:a16="http://schemas.microsoft.com/office/drawing/2014/main" xmlns="" id="{D4C2C83E-B85C-B7A1-85BF-37D0057362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686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10. Constanta</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D175EC70-EE2B-A634-1B1F-FDDA05229A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62131" y="1163780"/>
            <a:ext cx="9629869" cy="5592041"/>
          </a:xfrm>
          <a:prstGeom prst="rect">
            <a:avLst/>
          </a:prstGeom>
        </p:spPr>
      </p:pic>
    </p:spTree>
    <p:extLst>
      <p:ext uri="{BB962C8B-B14F-4D97-AF65-F5344CB8AC3E}">
        <p14:creationId xmlns:p14="http://schemas.microsoft.com/office/powerpoint/2010/main" val="301375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10. Constanta</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BDDE0FC8-EF88-4554-9DF7-2D96D5DC62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40300" y="4732484"/>
            <a:ext cx="3035300" cy="1839576"/>
          </a:xfrm>
          <a:prstGeom prst="rect">
            <a:avLst/>
          </a:prstGeom>
        </p:spPr>
      </p:pic>
      <p:pic>
        <p:nvPicPr>
          <p:cNvPr id="6" name="Picture 5">
            <a:extLst>
              <a:ext uri="{FF2B5EF4-FFF2-40B4-BE49-F238E27FC236}">
                <a16:creationId xmlns:a16="http://schemas.microsoft.com/office/drawing/2014/main" xmlns="" id="{13837309-B579-44B1-970B-2AAA2C2958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38550" y="701576"/>
            <a:ext cx="2745450" cy="1825724"/>
          </a:xfrm>
          <a:prstGeom prst="rect">
            <a:avLst/>
          </a:prstGeom>
        </p:spPr>
      </p:pic>
      <p:pic>
        <p:nvPicPr>
          <p:cNvPr id="8" name="Picture 7">
            <a:extLst>
              <a:ext uri="{FF2B5EF4-FFF2-40B4-BE49-F238E27FC236}">
                <a16:creationId xmlns:a16="http://schemas.microsoft.com/office/drawing/2014/main" xmlns="" id="{B4BAA6DA-8C3E-458B-B47E-A2F44A8F83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48371" y="694842"/>
            <a:ext cx="2745450" cy="1832458"/>
          </a:xfrm>
          <a:prstGeom prst="rect">
            <a:avLst/>
          </a:prstGeom>
        </p:spPr>
      </p:pic>
      <p:pic>
        <p:nvPicPr>
          <p:cNvPr id="10" name="Picture 9">
            <a:extLst>
              <a:ext uri="{FF2B5EF4-FFF2-40B4-BE49-F238E27FC236}">
                <a16:creationId xmlns:a16="http://schemas.microsoft.com/office/drawing/2014/main" xmlns="" id="{784304CE-0D97-4AA5-8D00-259E2EA7F34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24900" y="4788198"/>
            <a:ext cx="3162300" cy="1783862"/>
          </a:xfrm>
          <a:prstGeom prst="rect">
            <a:avLst/>
          </a:prstGeom>
        </p:spPr>
      </p:pic>
      <p:pic>
        <p:nvPicPr>
          <p:cNvPr id="12" name="Picture 11">
            <a:extLst>
              <a:ext uri="{FF2B5EF4-FFF2-40B4-BE49-F238E27FC236}">
                <a16:creationId xmlns:a16="http://schemas.microsoft.com/office/drawing/2014/main" xmlns="" id="{B8D271C1-4FAB-4757-8810-6787470964A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9551" y="2125516"/>
            <a:ext cx="4831776" cy="3221184"/>
          </a:xfrm>
          <a:prstGeom prst="rect">
            <a:avLst/>
          </a:prstGeom>
        </p:spPr>
      </p:pic>
      <p:pic>
        <p:nvPicPr>
          <p:cNvPr id="13" name="Picture 12">
            <a:extLst>
              <a:ext uri="{FF2B5EF4-FFF2-40B4-BE49-F238E27FC236}">
                <a16:creationId xmlns:a16="http://schemas.microsoft.com/office/drawing/2014/main" xmlns="" id="{437C6983-182B-4475-B799-0501BA420C9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97506" y="2678448"/>
            <a:ext cx="2826924" cy="1958601"/>
          </a:xfrm>
          <a:prstGeom prst="rect">
            <a:avLst/>
          </a:prstGeom>
        </p:spPr>
      </p:pic>
    </p:spTree>
    <p:extLst>
      <p:ext uri="{BB962C8B-B14F-4D97-AF65-F5344CB8AC3E}">
        <p14:creationId xmlns:p14="http://schemas.microsoft.com/office/powerpoint/2010/main" val="2584409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08901" y="-283465"/>
            <a:ext cx="3474736" cy="4900923"/>
          </a:xfr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9368" y="3285407"/>
            <a:ext cx="2956412" cy="4176141"/>
          </a:xfrm>
          <a:prstGeom prst="rect">
            <a:avLst/>
          </a:prstGeom>
        </p:spPr>
      </p:pic>
      <p:pic>
        <p:nvPicPr>
          <p:cNvPr id="11" name="Picture 10">
            <a:extLst>
              <a:ext uri="{FF2B5EF4-FFF2-40B4-BE49-F238E27FC236}">
                <a16:creationId xmlns:a16="http://schemas.microsoft.com/office/drawing/2014/main" xmlns="" id="{FF58DAF6-CE72-931B-75C1-65BEF23D5A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32467" y="-1"/>
            <a:ext cx="8701975" cy="7018973"/>
          </a:xfrm>
          <a:prstGeom prst="rect">
            <a:avLst/>
          </a:prstGeom>
        </p:spPr>
      </p:pic>
      <p:sp>
        <p:nvSpPr>
          <p:cNvPr id="10" name="TextBox 9">
            <a:extLst>
              <a:ext uri="{FF2B5EF4-FFF2-40B4-BE49-F238E27FC236}">
                <a16:creationId xmlns:a16="http://schemas.microsoft.com/office/drawing/2014/main" xmlns="" id="{99B8D87A-7376-AC61-2233-0ED7920FAC91}"/>
              </a:ext>
            </a:extLst>
          </p:cNvPr>
          <p:cNvSpPr txBox="1"/>
          <p:nvPr/>
        </p:nvSpPr>
        <p:spPr>
          <a:xfrm>
            <a:off x="257987" y="252204"/>
            <a:ext cx="4616970" cy="769441"/>
          </a:xfrm>
          <a:prstGeom prst="rect">
            <a:avLst/>
          </a:prstGeom>
          <a:noFill/>
        </p:spPr>
        <p:txBody>
          <a:bodyPr wrap="none" rtlCol="0">
            <a:spAutoFit/>
          </a:bodyPr>
          <a:lstStyle/>
          <a:p>
            <a:r>
              <a:rPr lang="en-US" sz="4400" dirty="0"/>
              <a:t>The Roman City </a:t>
            </a:r>
          </a:p>
        </p:txBody>
      </p:sp>
    </p:spTree>
    <p:extLst>
      <p:ext uri="{BB962C8B-B14F-4D97-AF65-F5344CB8AC3E}">
        <p14:creationId xmlns:p14="http://schemas.microsoft.com/office/powerpoint/2010/main" val="3422762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0" y="0"/>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10. Constanta</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EB4620E4-ED51-45B1-BBE6-15BFE746E1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731605"/>
            <a:ext cx="3545646" cy="3810000"/>
          </a:xfrm>
          <a:prstGeom prst="rect">
            <a:avLst/>
          </a:prstGeom>
        </p:spPr>
      </p:pic>
      <p:pic>
        <p:nvPicPr>
          <p:cNvPr id="8" name="Picture 7">
            <a:extLst>
              <a:ext uri="{FF2B5EF4-FFF2-40B4-BE49-F238E27FC236}">
                <a16:creationId xmlns:a16="http://schemas.microsoft.com/office/drawing/2014/main" xmlns="" id="{59C27D57-8D56-41B1-BEE5-86ED35D712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36183" y="0"/>
            <a:ext cx="3255817" cy="2325187"/>
          </a:xfrm>
          <a:prstGeom prst="rect">
            <a:avLst/>
          </a:prstGeom>
        </p:spPr>
      </p:pic>
      <p:pic>
        <p:nvPicPr>
          <p:cNvPr id="2" name="Picture 1">
            <a:extLst>
              <a:ext uri="{FF2B5EF4-FFF2-40B4-BE49-F238E27FC236}">
                <a16:creationId xmlns:a16="http://schemas.microsoft.com/office/drawing/2014/main" xmlns="" id="{753FCB15-CEB6-3C37-98C5-D2944D5D5A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76365" y="2454565"/>
            <a:ext cx="3215635" cy="1948870"/>
          </a:xfrm>
          <a:prstGeom prst="rect">
            <a:avLst/>
          </a:prstGeom>
        </p:spPr>
      </p:pic>
      <p:pic>
        <p:nvPicPr>
          <p:cNvPr id="6" name="Picture 5">
            <a:extLst>
              <a:ext uri="{FF2B5EF4-FFF2-40B4-BE49-F238E27FC236}">
                <a16:creationId xmlns:a16="http://schemas.microsoft.com/office/drawing/2014/main" xmlns="" id="{40E63025-39CA-40AD-D02F-E02B976D5FA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48750" y="4953000"/>
            <a:ext cx="3143250" cy="1905000"/>
          </a:xfrm>
          <a:prstGeom prst="rect">
            <a:avLst/>
          </a:prstGeom>
        </p:spPr>
      </p:pic>
      <p:pic>
        <p:nvPicPr>
          <p:cNvPr id="17410" name="Picture 2" descr="Muzeul de Istorie Nationala si Arheologie Constanta | BookTes">
            <a:extLst>
              <a:ext uri="{FF2B5EF4-FFF2-40B4-BE49-F238E27FC236}">
                <a16:creationId xmlns:a16="http://schemas.microsoft.com/office/drawing/2014/main" xmlns="" id="{0C817741-838C-4CE9-5C6A-3ED66D9A6A6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008580" y="122314"/>
            <a:ext cx="3916219" cy="220287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Muzeul de Istorie Naţională şi Arheologie Constanţa | Itinerarii pontice">
            <a:extLst>
              <a:ext uri="{FF2B5EF4-FFF2-40B4-BE49-F238E27FC236}">
                <a16:creationId xmlns:a16="http://schemas.microsoft.com/office/drawing/2014/main" xmlns="" id="{A60F5263-EA1B-F76D-A4EA-299BEC8F51C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2022" y="4760336"/>
            <a:ext cx="3143250" cy="209169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Expoziție de numismatică la Muzeul de Istorie Națională și Arheologie  Constanța">
            <a:extLst>
              <a:ext uri="{FF2B5EF4-FFF2-40B4-BE49-F238E27FC236}">
                <a16:creationId xmlns:a16="http://schemas.microsoft.com/office/drawing/2014/main" xmlns="" id="{2F683749-C0DD-835D-7E95-EF1B1B5788F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545646" y="2543151"/>
            <a:ext cx="3040559" cy="227953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a:extLst>
              <a:ext uri="{FF2B5EF4-FFF2-40B4-BE49-F238E27FC236}">
                <a16:creationId xmlns:a16="http://schemas.microsoft.com/office/drawing/2014/main" xmlns="" id="{B60338B5-A8F7-B7E6-26E3-369DF100AAA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66353" y="3340967"/>
            <a:ext cx="2429865" cy="283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96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uzeul ”Axiopolis” Cernavodă">
            <a:extLst>
              <a:ext uri="{FF2B5EF4-FFF2-40B4-BE49-F238E27FC236}">
                <a16:creationId xmlns:a16="http://schemas.microsoft.com/office/drawing/2014/main" xmlns="" id="{72F7F6AD-3B56-7BDD-361C-92CF96A7C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Muzeul ”Axiopolis” Cernavodă">
            <a:extLst>
              <a:ext uri="{FF2B5EF4-FFF2-40B4-BE49-F238E27FC236}">
                <a16:creationId xmlns:a16="http://schemas.microsoft.com/office/drawing/2014/main" xmlns="" id="{E29D963C-767B-9629-385A-EA26AF016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3638" y="35766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Ar putea fi o imagine cu în aer liber">
            <a:extLst>
              <a:ext uri="{FF2B5EF4-FFF2-40B4-BE49-F238E27FC236}">
                <a16:creationId xmlns:a16="http://schemas.microsoft.com/office/drawing/2014/main" xmlns="" id="{63A1CA2E-631D-AFAF-74BC-78E0383FF48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4762"/>
            <a:ext cx="3297382" cy="4415589"/>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Ar putea fi o imagine cu 1 persoană">
            <a:extLst>
              <a:ext uri="{FF2B5EF4-FFF2-40B4-BE49-F238E27FC236}">
                <a16:creationId xmlns:a16="http://schemas.microsoft.com/office/drawing/2014/main" xmlns="" id="{A8D4636B-5AB8-C802-DB82-7FA364E1DFA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97383" y="2021520"/>
            <a:ext cx="1865168" cy="2486891"/>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Ar putea fi un cadru apropiat">
            <a:extLst>
              <a:ext uri="{FF2B5EF4-FFF2-40B4-BE49-F238E27FC236}">
                <a16:creationId xmlns:a16="http://schemas.microsoft.com/office/drawing/2014/main" xmlns="" id="{5BF7A7E6-FFD9-88CC-FB99-81D4A12ECE8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410827"/>
            <a:ext cx="2269002" cy="2269002"/>
          </a:xfrm>
          <a:prstGeom prst="rect">
            <a:avLst/>
          </a:prstGeom>
          <a:noFill/>
          <a:extLst>
            <a:ext uri="{909E8E84-426E-40DD-AFC4-6F175D3DCCD1}">
              <a14:hiddenFill xmlns:a14="http://schemas.microsoft.com/office/drawing/2010/main">
                <a:solidFill>
                  <a:srgbClr val="FFFFFF"/>
                </a:solidFill>
              </a14:hiddenFill>
            </a:ext>
          </a:extLst>
        </p:spPr>
      </p:pic>
      <p:pic>
        <p:nvPicPr>
          <p:cNvPr id="18448" name="Picture 16" descr="Ar putea fi o imagine cu în aer liber">
            <a:extLst>
              <a:ext uri="{FF2B5EF4-FFF2-40B4-BE49-F238E27FC236}">
                <a16:creationId xmlns:a16="http://schemas.microsoft.com/office/drawing/2014/main" xmlns="" id="{1E6E4F08-D2C5-2685-CC7E-54AA9B4BDF1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50091" y="4605995"/>
            <a:ext cx="2110220" cy="2110220"/>
          </a:xfrm>
          <a:prstGeom prst="rect">
            <a:avLst/>
          </a:prstGeom>
          <a:noFill/>
          <a:extLst>
            <a:ext uri="{909E8E84-426E-40DD-AFC4-6F175D3DCCD1}">
              <a14:hiddenFill xmlns:a14="http://schemas.microsoft.com/office/drawing/2010/main">
                <a:solidFill>
                  <a:srgbClr val="FFFFFF"/>
                </a:solidFill>
              </a14:hiddenFill>
            </a:ext>
          </a:extLst>
        </p:spPr>
      </p:pic>
      <p:pic>
        <p:nvPicPr>
          <p:cNvPr id="18450" name="Picture 18" descr="Nu este disponibilă nicio descriere pentru fotografie.">
            <a:extLst>
              <a:ext uri="{FF2B5EF4-FFF2-40B4-BE49-F238E27FC236}">
                <a16:creationId xmlns:a16="http://schemas.microsoft.com/office/drawing/2014/main" xmlns="" id="{2C485EBA-3CD8-D415-A06A-3CA97099FBA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44591" y="4321741"/>
            <a:ext cx="2023450" cy="2447173"/>
          </a:xfrm>
          <a:prstGeom prst="rect">
            <a:avLst/>
          </a:prstGeom>
          <a:noFill/>
          <a:extLst>
            <a:ext uri="{909E8E84-426E-40DD-AFC4-6F175D3DCCD1}">
              <a14:hiddenFill xmlns:a14="http://schemas.microsoft.com/office/drawing/2010/main">
                <a:solidFill>
                  <a:srgbClr val="FFFFFF"/>
                </a:solidFill>
              </a14:hiddenFill>
            </a:ext>
          </a:extLst>
        </p:spPr>
      </p:pic>
      <p:pic>
        <p:nvPicPr>
          <p:cNvPr id="18454" name="Picture 22" descr="Ar putea fi o imagine cu 2 persoane">
            <a:extLst>
              <a:ext uri="{FF2B5EF4-FFF2-40B4-BE49-F238E27FC236}">
                <a16:creationId xmlns:a16="http://schemas.microsoft.com/office/drawing/2014/main" xmlns="" id="{36F1BE53-E23A-4629-1EAD-5B50EC25D59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566376" y="4605995"/>
            <a:ext cx="3625624" cy="2252005"/>
          </a:xfrm>
          <a:prstGeom prst="rect">
            <a:avLst/>
          </a:prstGeom>
          <a:noFill/>
          <a:extLst>
            <a:ext uri="{909E8E84-426E-40DD-AFC4-6F175D3DCCD1}">
              <a14:hiddenFill xmlns:a14="http://schemas.microsoft.com/office/drawing/2010/main">
                <a:solidFill>
                  <a:srgbClr val="FFFFFF"/>
                </a:solidFill>
              </a14:hiddenFill>
            </a:ext>
          </a:extLst>
        </p:spPr>
      </p:pic>
      <p:pic>
        <p:nvPicPr>
          <p:cNvPr id="18456" name="Picture 24" descr="Nu este disponibilă nicio descriere pentru fotografie.">
            <a:extLst>
              <a:ext uri="{FF2B5EF4-FFF2-40B4-BE49-F238E27FC236}">
                <a16:creationId xmlns:a16="http://schemas.microsoft.com/office/drawing/2014/main" xmlns="" id="{684A202D-9126-D7F1-9822-451B46CDA81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52321" y="4859914"/>
            <a:ext cx="1998086" cy="1998086"/>
          </a:xfrm>
          <a:prstGeom prst="rect">
            <a:avLst/>
          </a:prstGeom>
          <a:noFill/>
          <a:extLst>
            <a:ext uri="{909E8E84-426E-40DD-AFC4-6F175D3DCCD1}">
              <a14:hiddenFill xmlns:a14="http://schemas.microsoft.com/office/drawing/2010/main">
                <a:solidFill>
                  <a:srgbClr val="FFFFFF"/>
                </a:solidFill>
              </a14:hiddenFill>
            </a:ext>
          </a:extLst>
        </p:spPr>
      </p:pic>
      <p:pic>
        <p:nvPicPr>
          <p:cNvPr id="18458" name="Picture 26" descr="Nu este disponibilă nicio descriere pentru fotografie.">
            <a:extLst>
              <a:ext uri="{FF2B5EF4-FFF2-40B4-BE49-F238E27FC236}">
                <a16:creationId xmlns:a16="http://schemas.microsoft.com/office/drawing/2014/main" xmlns="" id="{12B2C391-CD49-F22C-5C66-C034F0BADB5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183727" y="2035101"/>
            <a:ext cx="2295788" cy="2295788"/>
          </a:xfrm>
          <a:prstGeom prst="rect">
            <a:avLst/>
          </a:prstGeom>
          <a:noFill/>
          <a:extLst>
            <a:ext uri="{909E8E84-426E-40DD-AFC4-6F175D3DCCD1}">
              <a14:hiddenFill xmlns:a14="http://schemas.microsoft.com/office/drawing/2010/main">
                <a:solidFill>
                  <a:srgbClr val="FFFFFF"/>
                </a:solidFill>
              </a14:hiddenFill>
            </a:ext>
          </a:extLst>
        </p:spPr>
      </p:pic>
      <p:pic>
        <p:nvPicPr>
          <p:cNvPr id="18460" name="Picture 28" descr="Nu este disponibilă nicio descriere pentru fotografie.">
            <a:extLst>
              <a:ext uri="{FF2B5EF4-FFF2-40B4-BE49-F238E27FC236}">
                <a16:creationId xmlns:a16="http://schemas.microsoft.com/office/drawing/2014/main" xmlns="" id="{74D5F0A2-1C20-B61E-2419-AA6133D9A19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0288631" y="1972152"/>
            <a:ext cx="1903368" cy="2536259"/>
          </a:xfrm>
          <a:prstGeom prst="rect">
            <a:avLst/>
          </a:prstGeom>
          <a:noFill/>
          <a:extLst>
            <a:ext uri="{909E8E84-426E-40DD-AFC4-6F175D3DCCD1}">
              <a14:hiddenFill xmlns:a14="http://schemas.microsoft.com/office/drawing/2010/main">
                <a:solidFill>
                  <a:srgbClr val="FFFFFF"/>
                </a:solidFill>
              </a14:hiddenFill>
            </a:ext>
          </a:extLst>
        </p:spPr>
      </p:pic>
      <p:pic>
        <p:nvPicPr>
          <p:cNvPr id="18462" name="Picture 30" descr="Nu este disponibilă nicio descriere pentru fotografie.">
            <a:extLst>
              <a:ext uri="{FF2B5EF4-FFF2-40B4-BE49-F238E27FC236}">
                <a16:creationId xmlns:a16="http://schemas.microsoft.com/office/drawing/2014/main" xmlns="" id="{DD087407-9A54-8854-4F07-8DC1A046AD1C}"/>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850231" y="2582027"/>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8464" name="Picture 32" descr="Nu este disponibilă nicio descriere pentru fotografie.">
            <a:extLst>
              <a:ext uri="{FF2B5EF4-FFF2-40B4-BE49-F238E27FC236}">
                <a16:creationId xmlns:a16="http://schemas.microsoft.com/office/drawing/2014/main" xmlns="" id="{99F3DC8B-7B36-D2D3-903E-A5030425183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627277" y="-4762"/>
            <a:ext cx="3564723" cy="2469864"/>
          </a:xfrm>
          <a:prstGeom prst="rect">
            <a:avLst/>
          </a:prstGeom>
          <a:noFill/>
          <a:extLst>
            <a:ext uri="{909E8E84-426E-40DD-AFC4-6F175D3DCCD1}">
              <a14:hiddenFill xmlns:a14="http://schemas.microsoft.com/office/drawing/2010/main">
                <a:solidFill>
                  <a:srgbClr val="FFFFFF"/>
                </a:solidFill>
              </a14:hiddenFill>
            </a:ext>
          </a:extLst>
        </p:spPr>
      </p:pic>
      <p:pic>
        <p:nvPicPr>
          <p:cNvPr id="18466" name="Picture 34" descr="Nu este disponibilă nicio descriere pentru fotografie.">
            <a:extLst>
              <a:ext uri="{FF2B5EF4-FFF2-40B4-BE49-F238E27FC236}">
                <a16:creationId xmlns:a16="http://schemas.microsoft.com/office/drawing/2014/main" xmlns="" id="{66D7F5B8-CC78-E557-B868-6BBC5D43DD2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272788" y="-137661"/>
            <a:ext cx="2982869" cy="2159181"/>
          </a:xfrm>
          <a:prstGeom prst="rect">
            <a:avLst/>
          </a:prstGeom>
          <a:noFill/>
          <a:extLst>
            <a:ext uri="{909E8E84-426E-40DD-AFC4-6F175D3DCCD1}">
              <a14:hiddenFill xmlns:a14="http://schemas.microsoft.com/office/drawing/2010/main">
                <a:solidFill>
                  <a:srgbClr val="FFFFFF"/>
                </a:solidFill>
              </a14:hiddenFill>
            </a:ext>
          </a:extLst>
        </p:spPr>
      </p:pic>
      <p:pic>
        <p:nvPicPr>
          <p:cNvPr id="18468" name="Picture 36" descr="Nu este disponibilă nicio descriere pentru fotografie.">
            <a:extLst>
              <a:ext uri="{FF2B5EF4-FFF2-40B4-BE49-F238E27FC236}">
                <a16:creationId xmlns:a16="http://schemas.microsoft.com/office/drawing/2014/main" xmlns="" id="{C43369C4-0E8B-C6D0-0B87-2991AF41D3BB}"/>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769431" y="9778"/>
            <a:ext cx="1644941" cy="219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376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B64FC1-A035-2EA4-4052-BB07EF322F2C}"/>
              </a:ext>
            </a:extLst>
          </p:cNvPr>
          <p:cNvSpPr txBox="1"/>
          <p:nvPr/>
        </p:nvSpPr>
        <p:spPr>
          <a:xfrm>
            <a:off x="0" y="105831"/>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11. Ovidiu</a:t>
            </a:r>
            <a:endParaRPr lang="ro-RO" sz="1800" dirty="0">
              <a:effectLst/>
              <a:latin typeface="Tahoma" panose="020B0604030504040204" pitchFamily="34" charset="0"/>
              <a:ea typeface="Times New Roman" panose="02020603050405020304" pitchFamily="18" charset="0"/>
            </a:endParaRPr>
          </a:p>
        </p:txBody>
      </p:sp>
      <p:pic>
        <p:nvPicPr>
          <p:cNvPr id="6" name="Picture 5">
            <a:extLst>
              <a:ext uri="{FF2B5EF4-FFF2-40B4-BE49-F238E27FC236}">
                <a16:creationId xmlns:a16="http://schemas.microsoft.com/office/drawing/2014/main" xmlns="" id="{E535CC09-F016-9743-F906-79ABD122B1D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7636" y="572918"/>
            <a:ext cx="10790526" cy="6266031"/>
          </a:xfrm>
          <a:prstGeom prst="rect">
            <a:avLst/>
          </a:prstGeom>
        </p:spPr>
      </p:pic>
    </p:spTree>
    <p:extLst>
      <p:ext uri="{BB962C8B-B14F-4D97-AF65-F5344CB8AC3E}">
        <p14:creationId xmlns:p14="http://schemas.microsoft.com/office/powerpoint/2010/main" val="3907118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768FB8-8CA9-4562-9EDE-8E78FC82582B}"/>
              </a:ext>
            </a:extLst>
          </p:cNvPr>
          <p:cNvSpPr txBox="1"/>
          <p:nvPr/>
        </p:nvSpPr>
        <p:spPr>
          <a:xfrm>
            <a:off x="480291" y="295298"/>
            <a:ext cx="10843491" cy="646331"/>
          </a:xfrm>
          <a:prstGeom prst="rect">
            <a:avLst/>
          </a:prstGeom>
          <a:noFill/>
        </p:spPr>
        <p:txBody>
          <a:bodyPr wrap="square">
            <a:spAutoFit/>
          </a:bodyPr>
          <a:lstStyle/>
          <a:p>
            <a:pPr indent="457200" algn="just">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In Romania, the Constanta County Counsel has proposed and implemented 9 touristic route recognized at European level, 5 touristic route recognized at national level, and 2 routes recognized at transnational level.</a:t>
            </a:r>
            <a:endParaRPr lang="ro-RO" sz="1200" dirty="0">
              <a:effectLst/>
              <a:latin typeface="Tahoma" panose="020B0604030504040204" pitchFamily="34"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xmlns="" id="{EE8DD584-A2B2-4167-AE46-B8E747EC42BD}"/>
              </a:ext>
            </a:extLst>
          </p:cNvPr>
          <p:cNvGraphicFramePr>
            <a:graphicFrameLocks noGrp="1"/>
          </p:cNvGraphicFramePr>
          <p:nvPr>
            <p:extLst>
              <p:ext uri="{D42A27DB-BD31-4B8C-83A1-F6EECF244321}">
                <p14:modId xmlns:p14="http://schemas.microsoft.com/office/powerpoint/2010/main" val="2240300046"/>
              </p:ext>
            </p:extLst>
          </p:nvPr>
        </p:nvGraphicFramePr>
        <p:xfrm>
          <a:off x="674255" y="1145310"/>
          <a:ext cx="8829963" cy="4839851"/>
        </p:xfrm>
        <a:graphic>
          <a:graphicData uri="http://schemas.openxmlformats.org/drawingml/2006/table">
            <a:tbl>
              <a:tblPr firstRow="1" firstCol="1" bandRow="1">
                <a:tableStyleId>{5C22544A-7EE6-4342-B048-85BDC9FD1C3A}</a:tableStyleId>
              </a:tblPr>
              <a:tblGrid>
                <a:gridCol w="8829963">
                  <a:extLst>
                    <a:ext uri="{9D8B030D-6E8A-4147-A177-3AD203B41FA5}">
                      <a16:colId xmlns:a16="http://schemas.microsoft.com/office/drawing/2014/main" xmlns="" val="2506741570"/>
                    </a:ext>
                  </a:extLst>
                </a:gridCol>
              </a:tblGrid>
              <a:tr h="262636">
                <a:tc>
                  <a:txBody>
                    <a:bodyPr/>
                    <a:lstStyle/>
                    <a:p>
                      <a:pPr marL="36195" marR="36195" algn="ctr">
                        <a:lnSpc>
                          <a:spcPct val="107000"/>
                        </a:lnSpc>
                        <a:spcBef>
                          <a:spcPts val="285"/>
                        </a:spcBef>
                        <a:spcAft>
                          <a:spcPts val="285"/>
                        </a:spcAft>
                      </a:pPr>
                      <a:r>
                        <a:rPr lang="en-US" sz="1400" dirty="0" err="1">
                          <a:solidFill>
                            <a:schemeClr val="tx1"/>
                          </a:solidFill>
                          <a:effectLst/>
                        </a:rPr>
                        <a:t>Rute</a:t>
                      </a:r>
                      <a:r>
                        <a:rPr lang="en-US" sz="1400" dirty="0">
                          <a:solidFill>
                            <a:schemeClr val="tx1"/>
                          </a:solidFill>
                          <a:effectLst/>
                        </a:rPr>
                        <a:t> Cultural </a:t>
                      </a:r>
                      <a:r>
                        <a:rPr lang="en-US" sz="1400" dirty="0" err="1">
                          <a:solidFill>
                            <a:schemeClr val="tx1"/>
                          </a:solidFill>
                          <a:effectLst/>
                        </a:rPr>
                        <a:t>Turistice</a:t>
                      </a:r>
                      <a:r>
                        <a:rPr lang="en-US" sz="1400" dirty="0">
                          <a:solidFill>
                            <a:schemeClr val="tx1"/>
                          </a:solidFill>
                          <a:effectLst/>
                        </a:rPr>
                        <a:t> in </a:t>
                      </a:r>
                      <a:r>
                        <a:rPr lang="en-US" sz="1400" dirty="0" err="1">
                          <a:solidFill>
                            <a:schemeClr val="tx1"/>
                          </a:solidFill>
                          <a:effectLst/>
                        </a:rPr>
                        <a:t>judetul</a:t>
                      </a:r>
                      <a:r>
                        <a:rPr lang="en-US" sz="1400" dirty="0">
                          <a:solidFill>
                            <a:schemeClr val="tx1"/>
                          </a:solidFill>
                          <a:effectLst/>
                        </a:rPr>
                        <a:t> Constanta </a:t>
                      </a:r>
                      <a:r>
                        <a:rPr lang="en-US" sz="1400" dirty="0" err="1">
                          <a:solidFill>
                            <a:schemeClr val="tx1"/>
                          </a:solidFill>
                          <a:effectLst/>
                        </a:rPr>
                        <a:t>recunoscute</a:t>
                      </a:r>
                      <a:r>
                        <a:rPr lang="en-US" sz="1400" dirty="0">
                          <a:solidFill>
                            <a:schemeClr val="tx1"/>
                          </a:solidFill>
                          <a:effectLst/>
                        </a:rPr>
                        <a:t> </a:t>
                      </a:r>
                      <a:r>
                        <a:rPr lang="en-US" sz="1400" dirty="0" err="1">
                          <a:solidFill>
                            <a:schemeClr val="tx1"/>
                          </a:solidFill>
                          <a:effectLst/>
                        </a:rPr>
                        <a:t>si</a:t>
                      </a:r>
                      <a:r>
                        <a:rPr lang="en-US" sz="1400" dirty="0">
                          <a:solidFill>
                            <a:schemeClr val="tx1"/>
                          </a:solidFill>
                          <a:effectLst/>
                        </a:rPr>
                        <a:t> certificate in </a:t>
                      </a:r>
                      <a:r>
                        <a:rPr lang="en-US" sz="1400" dirty="0" err="1">
                          <a:solidFill>
                            <a:schemeClr val="tx1"/>
                          </a:solidFill>
                          <a:effectLst/>
                        </a:rPr>
                        <a:t>sistemul</a:t>
                      </a:r>
                      <a:r>
                        <a:rPr lang="en-US" sz="1400" dirty="0">
                          <a:solidFill>
                            <a:schemeClr val="tx1"/>
                          </a:solidFill>
                          <a:effectLst/>
                        </a:rPr>
                        <a:t> </a:t>
                      </a:r>
                      <a:r>
                        <a:rPr lang="en-US" sz="1400" dirty="0" err="1">
                          <a:solidFill>
                            <a:schemeClr val="tx1"/>
                          </a:solidFill>
                          <a:effectLst/>
                        </a:rPr>
                        <a:t>european</a:t>
                      </a:r>
                      <a:r>
                        <a:rPr lang="en-US" sz="1400" dirty="0">
                          <a:solidFill>
                            <a:schemeClr val="tx1"/>
                          </a:solidFill>
                          <a:effectLst/>
                        </a:rPr>
                        <a:t> la </a:t>
                      </a:r>
                      <a:r>
                        <a:rPr lang="en-US" sz="1400" dirty="0" err="1">
                          <a:solidFill>
                            <a:schemeClr val="tx1"/>
                          </a:solidFill>
                          <a:effectLst/>
                        </a:rPr>
                        <a:t>nivel</a:t>
                      </a:r>
                      <a:r>
                        <a:rPr lang="en-US" sz="1400" dirty="0">
                          <a:solidFill>
                            <a:schemeClr val="tx1"/>
                          </a:solidFill>
                          <a:effectLst/>
                        </a:rPr>
                        <a:t> regional</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719993360"/>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2">
                            <a:extLst>
                              <a:ext uri="{A12FA001-AC4F-418D-AE19-62706E023703}">
                                <ahyp:hlinkClr xmlns:ahyp="http://schemas.microsoft.com/office/drawing/2018/hyperlinkcolor" xmlns="" val="tx"/>
                              </a:ext>
                            </a:extLst>
                          </a:hlinkClick>
                        </a:rPr>
                        <a:t>1. </a:t>
                      </a:r>
                      <a:r>
                        <a:rPr lang="en-US" sz="1200" u="sng" dirty="0" err="1">
                          <a:solidFill>
                            <a:schemeClr val="tx1"/>
                          </a:solidFill>
                          <a:effectLst/>
                          <a:hlinkClick r:id="rId2">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2">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2">
                            <a:extLst>
                              <a:ext uri="{A12FA001-AC4F-418D-AE19-62706E023703}">
                                <ahyp:hlinkClr xmlns:ahyp="http://schemas.microsoft.com/office/drawing/2018/hyperlinkcolor" xmlns="" val="tx"/>
                              </a:ext>
                            </a:extLst>
                          </a:hlinkClick>
                        </a:rPr>
                        <a:t>Cetatilor</a:t>
                      </a:r>
                      <a:r>
                        <a:rPr lang="en-US" sz="1200" u="sng" dirty="0">
                          <a:solidFill>
                            <a:schemeClr val="tx1"/>
                          </a:solidFill>
                          <a:effectLst/>
                          <a:hlinkClick r:id="rId2">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2">
                            <a:extLst>
                              <a:ext uri="{A12FA001-AC4F-418D-AE19-62706E023703}">
                                <ahyp:hlinkClr xmlns:ahyp="http://schemas.microsoft.com/office/drawing/2018/hyperlinkcolor" xmlns="" val="tx"/>
                              </a:ext>
                            </a:extLst>
                          </a:hlinkClick>
                        </a:rPr>
                        <a:t>Antice</a:t>
                      </a:r>
                      <a:r>
                        <a:rPr lang="en-US" sz="1200" u="sng" dirty="0">
                          <a:solidFill>
                            <a:schemeClr val="tx1"/>
                          </a:solidFill>
                          <a:effectLst/>
                          <a:hlinkClick r:id="rId2">
                            <a:extLst>
                              <a:ext uri="{A12FA001-AC4F-418D-AE19-62706E023703}">
                                <ahyp:hlinkClr xmlns:ahyp="http://schemas.microsoft.com/office/drawing/2018/hyperlinkcolor" xmlns="" val="tx"/>
                              </a:ext>
                            </a:extLst>
                          </a:hlinkClick>
                        </a:rPr>
                        <a:t> in </a:t>
                      </a:r>
                      <a:r>
                        <a:rPr lang="en-US" sz="1200" u="sng" dirty="0" err="1">
                          <a:solidFill>
                            <a:schemeClr val="tx1"/>
                          </a:solidFill>
                          <a:effectLst/>
                          <a:hlinkClick r:id="rId2">
                            <a:extLst>
                              <a:ext uri="{A12FA001-AC4F-418D-AE19-62706E023703}">
                                <ahyp:hlinkClr xmlns:ahyp="http://schemas.microsoft.com/office/drawing/2018/hyperlinkcolor" xmlns="" val="tx"/>
                              </a:ext>
                            </a:extLst>
                          </a:hlinkClick>
                        </a:rPr>
                        <a:t>judetul</a:t>
                      </a:r>
                      <a:r>
                        <a:rPr lang="en-US" sz="1200" u="sng" dirty="0">
                          <a:solidFill>
                            <a:schemeClr val="tx1"/>
                          </a:solidFill>
                          <a:effectLst/>
                          <a:hlinkClick r:id="rId2">
                            <a:extLst>
                              <a:ext uri="{A12FA001-AC4F-418D-AE19-62706E023703}">
                                <ahyp:hlinkClr xmlns:ahyp="http://schemas.microsoft.com/office/drawing/2018/hyperlinkcolor" xmlns="" val="tx"/>
                              </a:ext>
                            </a:extLst>
                          </a:hlinkClick>
                        </a:rPr>
                        <a:t> Constanta" - </a:t>
                      </a:r>
                      <a:r>
                        <a:rPr lang="en-US" sz="1200" u="sng" dirty="0" err="1">
                          <a:solidFill>
                            <a:schemeClr val="tx1"/>
                          </a:solidFill>
                          <a:effectLst/>
                          <a:hlinkClick r:id="rId2">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2">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2">
                            <a:extLst>
                              <a:ext uri="{A12FA001-AC4F-418D-AE19-62706E023703}">
                                <ahyp:hlinkClr xmlns:ahyp="http://schemas.microsoft.com/office/drawing/2018/hyperlinkcolor" xmlns="" val="tx"/>
                              </a:ext>
                            </a:extLst>
                          </a:hlinkClick>
                        </a:rPr>
                        <a:t>arheologica</a:t>
                      </a:r>
                      <a:r>
                        <a:rPr lang="en-US" sz="1200" u="sng" dirty="0">
                          <a:solidFill>
                            <a:schemeClr val="tx1"/>
                          </a:solidFill>
                          <a:effectLst/>
                          <a:hlinkClick r:id="rId2">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2">
                            <a:extLst>
                              <a:ext uri="{A12FA001-AC4F-418D-AE19-62706E023703}">
                                <ahyp:hlinkClr xmlns:ahyp="http://schemas.microsoft.com/office/drawing/2018/hyperlinkcolor" xmlns="" val="tx"/>
                              </a:ext>
                            </a:extLst>
                          </a:hlinkClick>
                        </a:rPr>
                        <a:t>istorica</a:t>
                      </a:r>
                      <a:r>
                        <a:rPr lang="en-US" sz="1200" u="sng" dirty="0">
                          <a:solidFill>
                            <a:schemeClr val="tx1"/>
                          </a:solidFill>
                          <a:effectLst/>
                          <a:hlinkClick r:id="rId2">
                            <a:extLst>
                              <a:ext uri="{A12FA001-AC4F-418D-AE19-62706E023703}">
                                <ahyp:hlinkClr xmlns:ahyp="http://schemas.microsoft.com/office/drawing/2018/hyperlinkcolor" xmlns="" val="tx"/>
                              </a:ext>
                            </a:extLst>
                          </a:hlinkClick>
                        </a:rPr>
                        <a:t>)</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3159504577"/>
                  </a:ext>
                </a:extLst>
              </a:tr>
              <a:tr h="239346">
                <a:tc>
                  <a:txBody>
                    <a:bodyPr/>
                    <a:lstStyle/>
                    <a:p>
                      <a:pPr marL="540385" marR="988695" indent="-476250">
                        <a:lnSpc>
                          <a:spcPct val="107000"/>
                        </a:lnSpc>
                        <a:spcBef>
                          <a:spcPts val="285"/>
                        </a:spcBef>
                        <a:spcAft>
                          <a:spcPts val="285"/>
                        </a:spcAft>
                      </a:pPr>
                      <a:r>
                        <a:rPr lang="en-US" sz="1200" u="sng" dirty="0">
                          <a:solidFill>
                            <a:schemeClr val="tx1"/>
                          </a:solidFill>
                          <a:effectLst/>
                          <a:hlinkClick r:id="rId3">
                            <a:extLst>
                              <a:ext uri="{A12FA001-AC4F-418D-AE19-62706E023703}">
                                <ahyp:hlinkClr xmlns:ahyp="http://schemas.microsoft.com/office/drawing/2018/hyperlinkcolor" xmlns="" val="tx"/>
                              </a:ext>
                            </a:extLst>
                          </a:hlinkClick>
                        </a:rPr>
                        <a:t>2. </a:t>
                      </a:r>
                      <a:r>
                        <a:rPr lang="en-US" sz="1200" u="sng" dirty="0" err="1">
                          <a:solidFill>
                            <a:schemeClr val="tx1"/>
                          </a:solidFill>
                          <a:effectLst/>
                          <a:hlinkClick r:id="rId3">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3">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3">
                            <a:extLst>
                              <a:ext uri="{A12FA001-AC4F-418D-AE19-62706E023703}">
                                <ahyp:hlinkClr xmlns:ahyp="http://schemas.microsoft.com/office/drawing/2018/hyperlinkcolor" xmlns="" val="tx"/>
                              </a:ext>
                            </a:extLst>
                          </a:hlinkClick>
                        </a:rPr>
                        <a:t>Credintei</a:t>
                      </a:r>
                      <a:r>
                        <a:rPr lang="en-US" sz="1200" u="sng" dirty="0">
                          <a:solidFill>
                            <a:schemeClr val="tx1"/>
                          </a:solidFill>
                          <a:effectLst/>
                          <a:hlinkClick r:id="rId3">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3">
                            <a:extLst>
                              <a:ext uri="{A12FA001-AC4F-418D-AE19-62706E023703}">
                                <ahyp:hlinkClr xmlns:ahyp="http://schemas.microsoft.com/office/drawing/2018/hyperlinkcolor" xmlns="" val="tx"/>
                              </a:ext>
                            </a:extLst>
                          </a:hlinkClick>
                        </a:rPr>
                        <a:t>si</a:t>
                      </a:r>
                      <a:r>
                        <a:rPr lang="en-US" sz="1200" u="sng" dirty="0">
                          <a:solidFill>
                            <a:schemeClr val="tx1"/>
                          </a:solidFill>
                          <a:effectLst/>
                          <a:hlinkClick r:id="rId3">
                            <a:extLst>
                              <a:ext uri="{A12FA001-AC4F-418D-AE19-62706E023703}">
                                <ahyp:hlinkClr xmlns:ahyp="http://schemas.microsoft.com/office/drawing/2018/hyperlinkcolor" xmlns="" val="tx"/>
                              </a:ext>
                            </a:extLst>
                          </a:hlinkClick>
                        </a:rPr>
                        <a:t> a </a:t>
                      </a:r>
                      <a:r>
                        <a:rPr lang="en-US" sz="1200" u="sng" dirty="0" err="1">
                          <a:solidFill>
                            <a:schemeClr val="tx1"/>
                          </a:solidFill>
                          <a:effectLst/>
                          <a:hlinkClick r:id="rId3">
                            <a:extLst>
                              <a:ext uri="{A12FA001-AC4F-418D-AE19-62706E023703}">
                                <ahyp:hlinkClr xmlns:ahyp="http://schemas.microsoft.com/office/drawing/2018/hyperlinkcolor" xmlns="" val="tx"/>
                              </a:ext>
                            </a:extLst>
                          </a:hlinkClick>
                        </a:rPr>
                        <a:t>Sperantei</a:t>
                      </a:r>
                      <a:r>
                        <a:rPr lang="en-US" sz="1200" u="sng" dirty="0">
                          <a:solidFill>
                            <a:schemeClr val="tx1"/>
                          </a:solidFill>
                          <a:effectLst/>
                          <a:hlinkClick r:id="rId3">
                            <a:extLst>
                              <a:ext uri="{A12FA001-AC4F-418D-AE19-62706E023703}">
                                <ahyp:hlinkClr xmlns:ahyp="http://schemas.microsoft.com/office/drawing/2018/hyperlinkcolor" xmlns="" val="tx"/>
                              </a:ext>
                            </a:extLst>
                          </a:hlinkClick>
                        </a:rPr>
                        <a:t> in </a:t>
                      </a:r>
                      <a:r>
                        <a:rPr lang="en-US" sz="1200" u="sng" dirty="0" err="1">
                          <a:solidFill>
                            <a:schemeClr val="tx1"/>
                          </a:solidFill>
                          <a:effectLst/>
                          <a:hlinkClick r:id="rId3">
                            <a:extLst>
                              <a:ext uri="{A12FA001-AC4F-418D-AE19-62706E023703}">
                                <ahyp:hlinkClr xmlns:ahyp="http://schemas.microsoft.com/office/drawing/2018/hyperlinkcolor" xmlns="" val="tx"/>
                              </a:ext>
                            </a:extLst>
                          </a:hlinkClick>
                        </a:rPr>
                        <a:t>judetul</a:t>
                      </a:r>
                      <a:r>
                        <a:rPr lang="en-US" sz="1200" u="sng" dirty="0">
                          <a:solidFill>
                            <a:schemeClr val="tx1"/>
                          </a:solidFill>
                          <a:effectLst/>
                          <a:hlinkClick r:id="rId3">
                            <a:extLst>
                              <a:ext uri="{A12FA001-AC4F-418D-AE19-62706E023703}">
                                <ahyp:hlinkClr xmlns:ahyp="http://schemas.microsoft.com/office/drawing/2018/hyperlinkcolor" xmlns="" val="tx"/>
                              </a:ext>
                            </a:extLst>
                          </a:hlinkClick>
                        </a:rPr>
                        <a:t> Constanta" - </a:t>
                      </a:r>
                      <a:r>
                        <a:rPr lang="en-US" sz="1200" u="sng" dirty="0" err="1">
                          <a:solidFill>
                            <a:schemeClr val="tx1"/>
                          </a:solidFill>
                          <a:effectLst/>
                          <a:hlinkClick r:id="rId3">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3">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3">
                            <a:extLst>
                              <a:ext uri="{A12FA001-AC4F-418D-AE19-62706E023703}">
                                <ahyp:hlinkClr xmlns:ahyp="http://schemas.microsoft.com/office/drawing/2018/hyperlinkcolor" xmlns="" val="tx"/>
                              </a:ext>
                            </a:extLst>
                          </a:hlinkClick>
                        </a:rPr>
                        <a:t>religioasa</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1625593167"/>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4">
                            <a:extLst>
                              <a:ext uri="{A12FA001-AC4F-418D-AE19-62706E023703}">
                                <ahyp:hlinkClr xmlns:ahyp="http://schemas.microsoft.com/office/drawing/2018/hyperlinkcolor" xmlns="" val="tx"/>
                              </a:ext>
                            </a:extLst>
                          </a:hlinkClick>
                        </a:rPr>
                        <a:t>3. </a:t>
                      </a:r>
                      <a:r>
                        <a:rPr lang="en-US" sz="1200" u="sng" dirty="0" err="1">
                          <a:solidFill>
                            <a:schemeClr val="tx1"/>
                          </a:solidFill>
                          <a:effectLst/>
                          <a:hlinkClick r:id="rId4">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4">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4">
                            <a:extLst>
                              <a:ext uri="{A12FA001-AC4F-418D-AE19-62706E023703}">
                                <ahyp:hlinkClr xmlns:ahyp="http://schemas.microsoft.com/office/drawing/2018/hyperlinkcolor" xmlns="" val="tx"/>
                              </a:ext>
                            </a:extLst>
                          </a:hlinkClick>
                        </a:rPr>
                        <a:t>Istorie</a:t>
                      </a:r>
                      <a:r>
                        <a:rPr lang="en-US" sz="1200" u="sng" dirty="0">
                          <a:solidFill>
                            <a:schemeClr val="tx1"/>
                          </a:solidFill>
                          <a:effectLst/>
                          <a:hlinkClick r:id="rId4">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4">
                            <a:extLst>
                              <a:ext uri="{A12FA001-AC4F-418D-AE19-62706E023703}">
                                <ahyp:hlinkClr xmlns:ahyp="http://schemas.microsoft.com/office/drawing/2018/hyperlinkcolor" xmlns="" val="tx"/>
                              </a:ext>
                            </a:extLst>
                          </a:hlinkClick>
                        </a:rPr>
                        <a:t>Spiritualitate</a:t>
                      </a:r>
                      <a:r>
                        <a:rPr lang="en-US" sz="1200" u="sng" dirty="0">
                          <a:solidFill>
                            <a:schemeClr val="tx1"/>
                          </a:solidFill>
                          <a:effectLst/>
                          <a:hlinkClick r:id="rId4">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4">
                            <a:extLst>
                              <a:ext uri="{A12FA001-AC4F-418D-AE19-62706E023703}">
                                <ahyp:hlinkClr xmlns:ahyp="http://schemas.microsoft.com/office/drawing/2018/hyperlinkcolor" xmlns="" val="tx"/>
                              </a:ext>
                            </a:extLst>
                          </a:hlinkClick>
                        </a:rPr>
                        <a:t>si</a:t>
                      </a:r>
                      <a:r>
                        <a:rPr lang="en-US" sz="1200" u="sng" dirty="0">
                          <a:solidFill>
                            <a:schemeClr val="tx1"/>
                          </a:solidFill>
                          <a:effectLst/>
                          <a:hlinkClick r:id="rId4">
                            <a:extLst>
                              <a:ext uri="{A12FA001-AC4F-418D-AE19-62706E023703}">
                                <ahyp:hlinkClr xmlns:ahyp="http://schemas.microsoft.com/office/drawing/2018/hyperlinkcolor" xmlns="" val="tx"/>
                              </a:ext>
                            </a:extLst>
                          </a:hlinkClick>
                        </a:rPr>
                        <a:t> Arta in </a:t>
                      </a:r>
                      <a:r>
                        <a:rPr lang="en-US" sz="1200" u="sng" dirty="0" err="1">
                          <a:solidFill>
                            <a:schemeClr val="tx1"/>
                          </a:solidFill>
                          <a:effectLst/>
                          <a:hlinkClick r:id="rId4">
                            <a:extLst>
                              <a:ext uri="{A12FA001-AC4F-418D-AE19-62706E023703}">
                                <ahyp:hlinkClr xmlns:ahyp="http://schemas.microsoft.com/office/drawing/2018/hyperlinkcolor" xmlns="" val="tx"/>
                              </a:ext>
                            </a:extLst>
                          </a:hlinkClick>
                        </a:rPr>
                        <a:t>judetul</a:t>
                      </a:r>
                      <a:r>
                        <a:rPr lang="en-US" sz="1200" u="sng" dirty="0">
                          <a:solidFill>
                            <a:schemeClr val="tx1"/>
                          </a:solidFill>
                          <a:effectLst/>
                          <a:hlinkClick r:id="rId4">
                            <a:extLst>
                              <a:ext uri="{A12FA001-AC4F-418D-AE19-62706E023703}">
                                <ahyp:hlinkClr xmlns:ahyp="http://schemas.microsoft.com/office/drawing/2018/hyperlinkcolor" xmlns="" val="tx"/>
                              </a:ext>
                            </a:extLst>
                          </a:hlinkClick>
                        </a:rPr>
                        <a:t> Constanta" - </a:t>
                      </a:r>
                      <a:r>
                        <a:rPr lang="en-US" sz="1200" u="sng" dirty="0" err="1">
                          <a:solidFill>
                            <a:schemeClr val="tx1"/>
                          </a:solidFill>
                          <a:effectLst/>
                          <a:hlinkClick r:id="rId4">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4">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4">
                            <a:extLst>
                              <a:ext uri="{A12FA001-AC4F-418D-AE19-62706E023703}">
                                <ahyp:hlinkClr xmlns:ahyp="http://schemas.microsoft.com/office/drawing/2018/hyperlinkcolor" xmlns="" val="tx"/>
                              </a:ext>
                            </a:extLst>
                          </a:hlinkClick>
                        </a:rPr>
                        <a:t>muzeelor</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3780078482"/>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5">
                            <a:extLst>
                              <a:ext uri="{A12FA001-AC4F-418D-AE19-62706E023703}">
                                <ahyp:hlinkClr xmlns:ahyp="http://schemas.microsoft.com/office/drawing/2018/hyperlinkcolor" xmlns="" val="tx"/>
                              </a:ext>
                            </a:extLst>
                          </a:hlinkClick>
                        </a:rPr>
                        <a:t>4. </a:t>
                      </a:r>
                      <a:r>
                        <a:rPr lang="en-US" sz="1200" u="sng" dirty="0" err="1">
                          <a:solidFill>
                            <a:schemeClr val="tx1"/>
                          </a:solidFill>
                          <a:effectLst/>
                          <a:hlinkClick r:id="rId5">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5">
                            <a:extLst>
                              <a:ext uri="{A12FA001-AC4F-418D-AE19-62706E023703}">
                                <ahyp:hlinkClr xmlns:ahyp="http://schemas.microsoft.com/office/drawing/2018/hyperlinkcolor" xmlns="" val="tx"/>
                              </a:ext>
                            </a:extLst>
                          </a:hlinkClick>
                        </a:rPr>
                        <a:t> "Pe </a:t>
                      </a:r>
                      <a:r>
                        <a:rPr lang="en-US" sz="1200" u="sng" dirty="0" err="1">
                          <a:solidFill>
                            <a:schemeClr val="tx1"/>
                          </a:solidFill>
                          <a:effectLst/>
                          <a:hlinkClick r:id="rId5">
                            <a:extLst>
                              <a:ext uri="{A12FA001-AC4F-418D-AE19-62706E023703}">
                                <ahyp:hlinkClr xmlns:ahyp="http://schemas.microsoft.com/office/drawing/2018/hyperlinkcolor" xmlns="" val="tx"/>
                              </a:ext>
                            </a:extLst>
                          </a:hlinkClick>
                        </a:rPr>
                        <a:t>urmele</a:t>
                      </a:r>
                      <a:r>
                        <a:rPr lang="en-US" sz="1200" u="sng" dirty="0">
                          <a:solidFill>
                            <a:schemeClr val="tx1"/>
                          </a:solidFill>
                          <a:effectLst/>
                          <a:hlinkClick r:id="rId5">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5">
                            <a:extLst>
                              <a:ext uri="{A12FA001-AC4F-418D-AE19-62706E023703}">
                                <ahyp:hlinkClr xmlns:ahyp="http://schemas.microsoft.com/office/drawing/2018/hyperlinkcolor" xmlns="" val="tx"/>
                              </a:ext>
                            </a:extLst>
                          </a:hlinkClick>
                        </a:rPr>
                        <a:t>lui</a:t>
                      </a:r>
                      <a:r>
                        <a:rPr lang="en-US" sz="1200" u="sng" dirty="0">
                          <a:solidFill>
                            <a:schemeClr val="tx1"/>
                          </a:solidFill>
                          <a:effectLst/>
                          <a:hlinkClick r:id="rId5">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5">
                            <a:extLst>
                              <a:ext uri="{A12FA001-AC4F-418D-AE19-62706E023703}">
                                <ahyp:hlinkClr xmlns:ahyp="http://schemas.microsoft.com/office/drawing/2018/hyperlinkcolor" xmlns="" val="tx"/>
                              </a:ext>
                            </a:extLst>
                          </a:hlinkClick>
                        </a:rPr>
                        <a:t>Dionysos</a:t>
                      </a:r>
                      <a:r>
                        <a:rPr lang="en-US" sz="1200" u="sng" dirty="0">
                          <a:solidFill>
                            <a:schemeClr val="tx1"/>
                          </a:solidFill>
                          <a:effectLst/>
                          <a:hlinkClick r:id="rId5">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5">
                            <a:extLst>
                              <a:ext uri="{A12FA001-AC4F-418D-AE19-62706E023703}">
                                <ahyp:hlinkClr xmlns:ahyp="http://schemas.microsoft.com/office/drawing/2018/hyperlinkcolor" xmlns="" val="tx"/>
                              </a:ext>
                            </a:extLst>
                          </a:hlinkClick>
                        </a:rPr>
                        <a:t>intre</a:t>
                      </a:r>
                      <a:r>
                        <a:rPr lang="en-US" sz="1200" u="sng" dirty="0">
                          <a:solidFill>
                            <a:schemeClr val="tx1"/>
                          </a:solidFill>
                          <a:effectLst/>
                          <a:hlinkClick r:id="rId5">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5">
                            <a:extLst>
                              <a:ext uri="{A12FA001-AC4F-418D-AE19-62706E023703}">
                                <ahyp:hlinkClr xmlns:ahyp="http://schemas.microsoft.com/office/drawing/2018/hyperlinkcolor" xmlns="" val="tx"/>
                              </a:ext>
                            </a:extLst>
                          </a:hlinkClick>
                        </a:rPr>
                        <a:t>Dunare</a:t>
                      </a:r>
                      <a:r>
                        <a:rPr lang="en-US" sz="1200" u="sng" dirty="0">
                          <a:solidFill>
                            <a:schemeClr val="tx1"/>
                          </a:solidFill>
                          <a:effectLst/>
                          <a:hlinkClick r:id="rId5">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5">
                            <a:extLst>
                              <a:ext uri="{A12FA001-AC4F-418D-AE19-62706E023703}">
                                <ahyp:hlinkClr xmlns:ahyp="http://schemas.microsoft.com/office/drawing/2018/hyperlinkcolor" xmlns="" val="tx"/>
                              </a:ext>
                            </a:extLst>
                          </a:hlinkClick>
                        </a:rPr>
                        <a:t>si</a:t>
                      </a:r>
                      <a:r>
                        <a:rPr lang="en-US" sz="1200" u="sng" dirty="0">
                          <a:solidFill>
                            <a:schemeClr val="tx1"/>
                          </a:solidFill>
                          <a:effectLst/>
                          <a:hlinkClick r:id="rId5">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5">
                            <a:extLst>
                              <a:ext uri="{A12FA001-AC4F-418D-AE19-62706E023703}">
                                <ahyp:hlinkClr xmlns:ahyp="http://schemas.microsoft.com/office/drawing/2018/hyperlinkcolor" xmlns="" val="tx"/>
                              </a:ext>
                            </a:extLst>
                          </a:hlinkClick>
                        </a:rPr>
                        <a:t>Marea</a:t>
                      </a:r>
                      <a:r>
                        <a:rPr lang="en-US" sz="1200" u="sng" dirty="0">
                          <a:solidFill>
                            <a:schemeClr val="tx1"/>
                          </a:solidFill>
                          <a:effectLst/>
                          <a:hlinkClick r:id="rId5">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5">
                            <a:extLst>
                              <a:ext uri="{A12FA001-AC4F-418D-AE19-62706E023703}">
                                <ahyp:hlinkClr xmlns:ahyp="http://schemas.microsoft.com/office/drawing/2018/hyperlinkcolor" xmlns="" val="tx"/>
                              </a:ext>
                            </a:extLst>
                          </a:hlinkClick>
                        </a:rPr>
                        <a:t>Neagra</a:t>
                      </a:r>
                      <a:r>
                        <a:rPr lang="en-US" sz="1200" u="sng" dirty="0">
                          <a:solidFill>
                            <a:schemeClr val="tx1"/>
                          </a:solidFill>
                          <a:effectLst/>
                          <a:hlinkClick r:id="rId5">
                            <a:extLst>
                              <a:ext uri="{A12FA001-AC4F-418D-AE19-62706E023703}">
                                <ahyp:hlinkClr xmlns:ahyp="http://schemas.microsoft.com/office/drawing/2018/hyperlinkcolor" xmlns="" val="tx"/>
                              </a:ext>
                            </a:extLst>
                          </a:hlinkClick>
                        </a:rPr>
                        <a:t>" - </a:t>
                      </a:r>
                      <a:r>
                        <a:rPr lang="en-US" sz="1200" u="sng" dirty="0" err="1">
                          <a:solidFill>
                            <a:schemeClr val="tx1"/>
                          </a:solidFill>
                          <a:effectLst/>
                          <a:hlinkClick r:id="rId5">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5">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5">
                            <a:extLst>
                              <a:ext uri="{A12FA001-AC4F-418D-AE19-62706E023703}">
                                <ahyp:hlinkClr xmlns:ahyp="http://schemas.microsoft.com/office/drawing/2018/hyperlinkcolor" xmlns="" val="tx"/>
                              </a:ext>
                            </a:extLst>
                          </a:hlinkClick>
                        </a:rPr>
                        <a:t>vinului</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2887731427"/>
                  </a:ext>
                </a:extLst>
              </a:tr>
              <a:tr h="461753">
                <a:tc>
                  <a:txBody>
                    <a:bodyPr/>
                    <a:lstStyle/>
                    <a:p>
                      <a:pPr marL="540385" marR="71755" indent="-476250">
                        <a:lnSpc>
                          <a:spcPct val="107000"/>
                        </a:lnSpc>
                        <a:spcBef>
                          <a:spcPts val="285"/>
                        </a:spcBef>
                        <a:spcAft>
                          <a:spcPts val="285"/>
                        </a:spcAft>
                      </a:pPr>
                      <a:r>
                        <a:rPr lang="en-US" sz="1200" u="sng" dirty="0">
                          <a:solidFill>
                            <a:schemeClr val="tx1"/>
                          </a:solidFill>
                          <a:effectLst/>
                          <a:hlinkClick r:id="rId6">
                            <a:extLst>
                              <a:ext uri="{A12FA001-AC4F-418D-AE19-62706E023703}">
                                <ahyp:hlinkClr xmlns:ahyp="http://schemas.microsoft.com/office/drawing/2018/hyperlinkcolor" xmlns="" val="tx"/>
                              </a:ext>
                            </a:extLst>
                          </a:hlinkClick>
                        </a:rPr>
                        <a:t>5.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"De la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cetatile</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romane</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de pe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Limesul</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Dunarean</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la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cetatile</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grecesti</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de la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Pontul</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Euxin</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prin</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rezervatiile</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naturale</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din Dobrogea" -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multi-</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culturala</a:t>
                      </a:r>
                      <a:r>
                        <a:rPr lang="en-US" sz="1200" u="sng" dirty="0">
                          <a:solidFill>
                            <a:schemeClr val="tx1"/>
                          </a:solidFill>
                          <a:effectLst/>
                          <a:hlinkClick r:id="rId6">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6">
                            <a:extLst>
                              <a:ext uri="{A12FA001-AC4F-418D-AE19-62706E023703}">
                                <ahyp:hlinkClr xmlns:ahyp="http://schemas.microsoft.com/office/drawing/2018/hyperlinkcolor" xmlns="" val="tx"/>
                              </a:ext>
                            </a:extLst>
                          </a:hlinkClick>
                        </a:rPr>
                        <a:t>ecoturistica</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405631429"/>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7">
                            <a:extLst>
                              <a:ext uri="{A12FA001-AC4F-418D-AE19-62706E023703}">
                                <ahyp:hlinkClr xmlns:ahyp="http://schemas.microsoft.com/office/drawing/2018/hyperlinkcolor" xmlns="" val="tx"/>
                              </a:ext>
                            </a:extLst>
                          </a:hlinkClick>
                        </a:rPr>
                        <a:t>6. </a:t>
                      </a:r>
                      <a:r>
                        <a:rPr lang="en-US" sz="1200" u="sng" dirty="0" err="1">
                          <a:solidFill>
                            <a:schemeClr val="tx1"/>
                          </a:solidFill>
                          <a:effectLst/>
                          <a:hlinkClick r:id="rId7">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7">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7">
                            <a:extLst>
                              <a:ext uri="{A12FA001-AC4F-418D-AE19-62706E023703}">
                                <ahyp:hlinkClr xmlns:ahyp="http://schemas.microsoft.com/office/drawing/2018/hyperlinkcolor" xmlns="" val="tx"/>
                              </a:ext>
                            </a:extLst>
                          </a:hlinkClick>
                        </a:rPr>
                        <a:t>Biserici</a:t>
                      </a:r>
                      <a:r>
                        <a:rPr lang="en-US" sz="1200" u="sng" dirty="0">
                          <a:solidFill>
                            <a:schemeClr val="tx1"/>
                          </a:solidFill>
                          <a:effectLst/>
                          <a:hlinkClick r:id="rId7">
                            <a:extLst>
                              <a:ext uri="{A12FA001-AC4F-418D-AE19-62706E023703}">
                                <ahyp:hlinkClr xmlns:ahyp="http://schemas.microsoft.com/office/drawing/2018/hyperlinkcolor" xmlns="" val="tx"/>
                              </a:ext>
                            </a:extLst>
                          </a:hlinkClick>
                        </a:rPr>
                        <a:t> de </a:t>
                      </a:r>
                      <a:r>
                        <a:rPr lang="en-US" sz="1200" u="sng" dirty="0" err="1">
                          <a:solidFill>
                            <a:schemeClr val="tx1"/>
                          </a:solidFill>
                          <a:effectLst/>
                          <a:hlinkClick r:id="rId7">
                            <a:extLst>
                              <a:ext uri="{A12FA001-AC4F-418D-AE19-62706E023703}">
                                <ahyp:hlinkClr xmlns:ahyp="http://schemas.microsoft.com/office/drawing/2018/hyperlinkcolor" xmlns="" val="tx"/>
                              </a:ext>
                            </a:extLst>
                          </a:hlinkClick>
                        </a:rPr>
                        <a:t>lemn</a:t>
                      </a:r>
                      <a:r>
                        <a:rPr lang="en-US" sz="1200" u="sng" dirty="0">
                          <a:solidFill>
                            <a:schemeClr val="tx1"/>
                          </a:solidFill>
                          <a:effectLst/>
                          <a:hlinkClick r:id="rId7">
                            <a:extLst>
                              <a:ext uri="{A12FA001-AC4F-418D-AE19-62706E023703}">
                                <ahyp:hlinkClr xmlns:ahyp="http://schemas.microsoft.com/office/drawing/2018/hyperlinkcolor" xmlns="" val="tx"/>
                              </a:ext>
                            </a:extLst>
                          </a:hlinkClick>
                        </a:rPr>
                        <a:t> din </a:t>
                      </a:r>
                      <a:r>
                        <a:rPr lang="en-US" sz="1200" u="sng" dirty="0" err="1">
                          <a:solidFill>
                            <a:schemeClr val="tx1"/>
                          </a:solidFill>
                          <a:effectLst/>
                          <a:hlinkClick r:id="rId7">
                            <a:extLst>
                              <a:ext uri="{A12FA001-AC4F-418D-AE19-62706E023703}">
                                <ahyp:hlinkClr xmlns:ahyp="http://schemas.microsoft.com/office/drawing/2018/hyperlinkcolor" xmlns="" val="tx"/>
                              </a:ext>
                            </a:extLst>
                          </a:hlinkClick>
                        </a:rPr>
                        <a:t>judetul</a:t>
                      </a:r>
                      <a:r>
                        <a:rPr lang="en-US" sz="1200" u="sng" dirty="0">
                          <a:solidFill>
                            <a:schemeClr val="tx1"/>
                          </a:solidFill>
                          <a:effectLst/>
                          <a:hlinkClick r:id="rId7">
                            <a:extLst>
                              <a:ext uri="{A12FA001-AC4F-418D-AE19-62706E023703}">
                                <ahyp:hlinkClr xmlns:ahyp="http://schemas.microsoft.com/office/drawing/2018/hyperlinkcolor" xmlns="" val="tx"/>
                              </a:ext>
                            </a:extLst>
                          </a:hlinkClick>
                        </a:rPr>
                        <a:t> Constanta" - </a:t>
                      </a:r>
                      <a:r>
                        <a:rPr lang="en-US" sz="1200" u="sng" dirty="0" err="1">
                          <a:solidFill>
                            <a:schemeClr val="tx1"/>
                          </a:solidFill>
                          <a:effectLst/>
                          <a:hlinkClick r:id="rId7">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7">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7">
                            <a:extLst>
                              <a:ext uri="{A12FA001-AC4F-418D-AE19-62706E023703}">
                                <ahyp:hlinkClr xmlns:ahyp="http://schemas.microsoft.com/office/drawing/2018/hyperlinkcolor" xmlns="" val="tx"/>
                              </a:ext>
                            </a:extLst>
                          </a:hlinkClick>
                        </a:rPr>
                        <a:t>patrimoniului</a:t>
                      </a:r>
                      <a:r>
                        <a:rPr lang="en-US" sz="1200" u="sng" dirty="0">
                          <a:solidFill>
                            <a:schemeClr val="tx1"/>
                          </a:solidFill>
                          <a:effectLst/>
                          <a:hlinkClick r:id="rId7">
                            <a:extLst>
                              <a:ext uri="{A12FA001-AC4F-418D-AE19-62706E023703}">
                                <ahyp:hlinkClr xmlns:ahyp="http://schemas.microsoft.com/office/drawing/2018/hyperlinkcolor" xmlns="" val="tx"/>
                              </a:ext>
                            </a:extLst>
                          </a:hlinkClick>
                        </a:rPr>
                        <a:t> cultural </a:t>
                      </a:r>
                      <a:r>
                        <a:rPr lang="en-US" sz="1200" u="sng" dirty="0" err="1">
                          <a:solidFill>
                            <a:schemeClr val="tx1"/>
                          </a:solidFill>
                          <a:effectLst/>
                          <a:hlinkClick r:id="rId7">
                            <a:extLst>
                              <a:ext uri="{A12FA001-AC4F-418D-AE19-62706E023703}">
                                <ahyp:hlinkClr xmlns:ahyp="http://schemas.microsoft.com/office/drawing/2018/hyperlinkcolor" xmlns="" val="tx"/>
                              </a:ext>
                            </a:extLst>
                          </a:hlinkClick>
                        </a:rPr>
                        <a:t>imaterial</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4034626969"/>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8">
                            <a:extLst>
                              <a:ext uri="{A12FA001-AC4F-418D-AE19-62706E023703}">
                                <ahyp:hlinkClr xmlns:ahyp="http://schemas.microsoft.com/office/drawing/2018/hyperlinkcolor" xmlns="" val="tx"/>
                              </a:ext>
                            </a:extLst>
                          </a:hlinkClick>
                        </a:rPr>
                        <a:t>7. </a:t>
                      </a:r>
                      <a:r>
                        <a:rPr lang="en-US" sz="1200" u="sng" dirty="0" err="1">
                          <a:solidFill>
                            <a:schemeClr val="tx1"/>
                          </a:solidFill>
                          <a:effectLst/>
                          <a:hlinkClick r:id="rId8">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8">
                            <a:extLst>
                              <a:ext uri="{A12FA001-AC4F-418D-AE19-62706E023703}">
                                <ahyp:hlinkClr xmlns:ahyp="http://schemas.microsoft.com/office/drawing/2018/hyperlinkcolor" xmlns="" val="tx"/>
                              </a:ext>
                            </a:extLst>
                          </a:hlinkClick>
                        </a:rPr>
                        <a:t> "Pe </a:t>
                      </a:r>
                      <a:r>
                        <a:rPr lang="en-US" sz="1200" u="sng" dirty="0" err="1">
                          <a:solidFill>
                            <a:schemeClr val="tx1"/>
                          </a:solidFill>
                          <a:effectLst/>
                          <a:hlinkClick r:id="rId8">
                            <a:extLst>
                              <a:ext uri="{A12FA001-AC4F-418D-AE19-62706E023703}">
                                <ahyp:hlinkClr xmlns:ahyp="http://schemas.microsoft.com/office/drawing/2018/hyperlinkcolor" xmlns="" val="tx"/>
                              </a:ext>
                            </a:extLst>
                          </a:hlinkClick>
                        </a:rPr>
                        <a:t>urmele</a:t>
                      </a:r>
                      <a:r>
                        <a:rPr lang="en-US" sz="1200" u="sng" dirty="0">
                          <a:solidFill>
                            <a:schemeClr val="tx1"/>
                          </a:solidFill>
                          <a:effectLst/>
                          <a:hlinkClick r:id="rId8">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8">
                            <a:extLst>
                              <a:ext uri="{A12FA001-AC4F-418D-AE19-62706E023703}">
                                <ahyp:hlinkClr xmlns:ahyp="http://schemas.microsoft.com/office/drawing/2018/hyperlinkcolor" xmlns="" val="tx"/>
                              </a:ext>
                            </a:extLst>
                          </a:hlinkClick>
                        </a:rPr>
                        <a:t>civilizatiei</a:t>
                      </a:r>
                      <a:r>
                        <a:rPr lang="en-US" sz="1200" u="sng" dirty="0">
                          <a:solidFill>
                            <a:schemeClr val="tx1"/>
                          </a:solidFill>
                          <a:effectLst/>
                          <a:hlinkClick r:id="rId8">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8">
                            <a:extLst>
                              <a:ext uri="{A12FA001-AC4F-418D-AE19-62706E023703}">
                                <ahyp:hlinkClr xmlns:ahyp="http://schemas.microsoft.com/office/drawing/2018/hyperlinkcolor" xmlns="" val="tx"/>
                              </a:ext>
                            </a:extLst>
                          </a:hlinkClick>
                        </a:rPr>
                        <a:t>stravechii</a:t>
                      </a:r>
                      <a:r>
                        <a:rPr lang="en-US" sz="1200" u="sng" dirty="0">
                          <a:solidFill>
                            <a:schemeClr val="tx1"/>
                          </a:solidFill>
                          <a:effectLst/>
                          <a:hlinkClick r:id="rId8">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8">
                            <a:extLst>
                              <a:ext uri="{A12FA001-AC4F-418D-AE19-62706E023703}">
                                <ahyp:hlinkClr xmlns:ahyp="http://schemas.microsoft.com/office/drawing/2018/hyperlinkcolor" xmlns="" val="tx"/>
                              </a:ext>
                            </a:extLst>
                          </a:hlinkClick>
                        </a:rPr>
                        <a:t>europe</a:t>
                      </a:r>
                      <a:r>
                        <a:rPr lang="en-US" sz="1200" u="sng" dirty="0">
                          <a:solidFill>
                            <a:schemeClr val="tx1"/>
                          </a:solidFill>
                          <a:effectLst/>
                          <a:hlinkClick r:id="rId8">
                            <a:extLst>
                              <a:ext uri="{A12FA001-AC4F-418D-AE19-62706E023703}">
                                <ahyp:hlinkClr xmlns:ahyp="http://schemas.microsoft.com/office/drawing/2018/hyperlinkcolor" xmlns="" val="tx"/>
                              </a:ext>
                            </a:extLst>
                          </a:hlinkClick>
                        </a:rPr>
                        <a:t> - </a:t>
                      </a:r>
                      <a:r>
                        <a:rPr lang="en-US" sz="1200" u="sng" dirty="0" err="1">
                          <a:solidFill>
                            <a:schemeClr val="tx1"/>
                          </a:solidFill>
                          <a:effectLst/>
                          <a:hlinkClick r:id="rId8">
                            <a:extLst>
                              <a:ext uri="{A12FA001-AC4F-418D-AE19-62706E023703}">
                                <ahyp:hlinkClr xmlns:ahyp="http://schemas.microsoft.com/office/drawing/2018/hyperlinkcolor" xmlns="" val="tx"/>
                              </a:ext>
                            </a:extLst>
                          </a:hlinkClick>
                        </a:rPr>
                        <a:t>Cultura</a:t>
                      </a:r>
                      <a:r>
                        <a:rPr lang="en-US" sz="1200" u="sng" dirty="0">
                          <a:solidFill>
                            <a:schemeClr val="tx1"/>
                          </a:solidFill>
                          <a:effectLst/>
                          <a:hlinkClick r:id="rId8">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8">
                            <a:extLst>
                              <a:ext uri="{A12FA001-AC4F-418D-AE19-62706E023703}">
                                <ahyp:hlinkClr xmlns:ahyp="http://schemas.microsoft.com/office/drawing/2018/hyperlinkcolor" xmlns="" val="tx"/>
                              </a:ext>
                            </a:extLst>
                          </a:hlinkClick>
                        </a:rPr>
                        <a:t>Hamangia</a:t>
                      </a:r>
                      <a:r>
                        <a:rPr lang="en-US" sz="1200" u="sng" dirty="0">
                          <a:solidFill>
                            <a:schemeClr val="tx1"/>
                          </a:solidFill>
                          <a:effectLst/>
                          <a:hlinkClick r:id="rId8">
                            <a:extLst>
                              <a:ext uri="{A12FA001-AC4F-418D-AE19-62706E023703}">
                                <ahyp:hlinkClr xmlns:ahyp="http://schemas.microsoft.com/office/drawing/2018/hyperlinkcolor" xmlns="" val="tx"/>
                              </a:ext>
                            </a:extLst>
                          </a:hlinkClick>
                        </a:rPr>
                        <a:t>" - </a:t>
                      </a:r>
                      <a:r>
                        <a:rPr lang="en-US" sz="1200" u="sng" dirty="0" err="1">
                          <a:solidFill>
                            <a:schemeClr val="tx1"/>
                          </a:solidFill>
                          <a:effectLst/>
                          <a:hlinkClick r:id="rId8">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8">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8">
                            <a:extLst>
                              <a:ext uri="{A12FA001-AC4F-418D-AE19-62706E023703}">
                                <ahyp:hlinkClr xmlns:ahyp="http://schemas.microsoft.com/office/drawing/2018/hyperlinkcolor" xmlns="" val="tx"/>
                              </a:ext>
                            </a:extLst>
                          </a:hlinkClick>
                        </a:rPr>
                        <a:t>arheologica</a:t>
                      </a:r>
                      <a:r>
                        <a:rPr lang="en-US" sz="1200" u="sng" dirty="0">
                          <a:solidFill>
                            <a:schemeClr val="tx1"/>
                          </a:solidFill>
                          <a:effectLst/>
                          <a:hlinkClick r:id="rId8">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8">
                            <a:extLst>
                              <a:ext uri="{A12FA001-AC4F-418D-AE19-62706E023703}">
                                <ahyp:hlinkClr xmlns:ahyp="http://schemas.microsoft.com/office/drawing/2018/hyperlinkcolor" xmlns="" val="tx"/>
                              </a:ext>
                            </a:extLst>
                          </a:hlinkClick>
                        </a:rPr>
                        <a:t>istorica</a:t>
                      </a:r>
                      <a:r>
                        <a:rPr lang="en-US" sz="1200" u="sng" dirty="0">
                          <a:solidFill>
                            <a:schemeClr val="tx1"/>
                          </a:solidFill>
                          <a:effectLst/>
                          <a:hlinkClick r:id="rId8">
                            <a:extLst>
                              <a:ext uri="{A12FA001-AC4F-418D-AE19-62706E023703}">
                                <ahyp:hlinkClr xmlns:ahyp="http://schemas.microsoft.com/office/drawing/2018/hyperlinkcolor" xmlns="" val="tx"/>
                              </a:ext>
                            </a:extLst>
                          </a:hlinkClick>
                        </a:rPr>
                        <a:t>)</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1357153821"/>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9">
                            <a:extLst>
                              <a:ext uri="{A12FA001-AC4F-418D-AE19-62706E023703}">
                                <ahyp:hlinkClr xmlns:ahyp="http://schemas.microsoft.com/office/drawing/2018/hyperlinkcolor" xmlns="" val="tx"/>
                              </a:ext>
                            </a:extLst>
                          </a:hlinkClick>
                        </a:rPr>
                        <a:t>8. </a:t>
                      </a:r>
                      <a:r>
                        <a:rPr lang="en-US" sz="1200" u="sng" dirty="0" err="1">
                          <a:solidFill>
                            <a:schemeClr val="tx1"/>
                          </a:solidFill>
                          <a:effectLst/>
                          <a:hlinkClick r:id="rId9">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9">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9">
                            <a:extLst>
                              <a:ext uri="{A12FA001-AC4F-418D-AE19-62706E023703}">
                                <ahyp:hlinkClr xmlns:ahyp="http://schemas.microsoft.com/office/drawing/2018/hyperlinkcolor" xmlns="" val="tx"/>
                              </a:ext>
                            </a:extLst>
                          </a:hlinkClick>
                        </a:rPr>
                        <a:t>obiectivelor</a:t>
                      </a:r>
                      <a:r>
                        <a:rPr lang="en-US" sz="1200" u="sng" dirty="0">
                          <a:solidFill>
                            <a:schemeClr val="tx1"/>
                          </a:solidFill>
                          <a:effectLst/>
                          <a:hlinkClick r:id="rId9">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9">
                            <a:extLst>
                              <a:ext uri="{A12FA001-AC4F-418D-AE19-62706E023703}">
                                <ahyp:hlinkClr xmlns:ahyp="http://schemas.microsoft.com/office/drawing/2018/hyperlinkcolor" xmlns="" val="tx"/>
                              </a:ext>
                            </a:extLst>
                          </a:hlinkClick>
                        </a:rPr>
                        <a:t>memoriale</a:t>
                      </a:r>
                      <a:r>
                        <a:rPr lang="en-US" sz="1200" u="sng" dirty="0">
                          <a:solidFill>
                            <a:schemeClr val="tx1"/>
                          </a:solidFill>
                          <a:effectLst/>
                          <a:hlinkClick r:id="rId9">
                            <a:extLst>
                              <a:ext uri="{A12FA001-AC4F-418D-AE19-62706E023703}">
                                <ahyp:hlinkClr xmlns:ahyp="http://schemas.microsoft.com/office/drawing/2018/hyperlinkcolor" xmlns="" val="tx"/>
                              </a:ext>
                            </a:extLst>
                          </a:hlinkClick>
                        </a:rPr>
                        <a:t> dedicate </a:t>
                      </a:r>
                      <a:r>
                        <a:rPr lang="en-US" sz="1200" u="sng" dirty="0" err="1">
                          <a:solidFill>
                            <a:schemeClr val="tx1"/>
                          </a:solidFill>
                          <a:effectLst/>
                          <a:hlinkClick r:id="rId9">
                            <a:extLst>
                              <a:ext uri="{A12FA001-AC4F-418D-AE19-62706E023703}">
                                <ahyp:hlinkClr xmlns:ahyp="http://schemas.microsoft.com/office/drawing/2018/hyperlinkcolor" xmlns="" val="tx"/>
                              </a:ext>
                            </a:extLst>
                          </a:hlinkClick>
                        </a:rPr>
                        <a:t>Primului</a:t>
                      </a:r>
                      <a:r>
                        <a:rPr lang="en-US" sz="1200" u="sng" dirty="0">
                          <a:solidFill>
                            <a:schemeClr val="tx1"/>
                          </a:solidFill>
                          <a:effectLst/>
                          <a:hlinkClick r:id="rId9">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9">
                            <a:extLst>
                              <a:ext uri="{A12FA001-AC4F-418D-AE19-62706E023703}">
                                <ahyp:hlinkClr xmlns:ahyp="http://schemas.microsoft.com/office/drawing/2018/hyperlinkcolor" xmlns="" val="tx"/>
                              </a:ext>
                            </a:extLst>
                          </a:hlinkClick>
                        </a:rPr>
                        <a:t>Razboi</a:t>
                      </a:r>
                      <a:r>
                        <a:rPr lang="en-US" sz="1200" u="sng" dirty="0">
                          <a:solidFill>
                            <a:schemeClr val="tx1"/>
                          </a:solidFill>
                          <a:effectLst/>
                          <a:hlinkClick r:id="rId9">
                            <a:extLst>
                              <a:ext uri="{A12FA001-AC4F-418D-AE19-62706E023703}">
                                <ahyp:hlinkClr xmlns:ahyp="http://schemas.microsoft.com/office/drawing/2018/hyperlinkcolor" xmlns="" val="tx"/>
                              </a:ext>
                            </a:extLst>
                          </a:hlinkClick>
                        </a:rPr>
                        <a:t> Mondial - </a:t>
                      </a:r>
                      <a:r>
                        <a:rPr lang="en-US" sz="1200" u="sng" dirty="0" err="1">
                          <a:solidFill>
                            <a:schemeClr val="tx1"/>
                          </a:solidFill>
                          <a:effectLst/>
                          <a:hlinkClick r:id="rId9">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9">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9">
                            <a:extLst>
                              <a:ext uri="{A12FA001-AC4F-418D-AE19-62706E023703}">
                                <ahyp:hlinkClr xmlns:ahyp="http://schemas.microsoft.com/office/drawing/2018/hyperlinkcolor" xmlns="" val="tx"/>
                              </a:ext>
                            </a:extLst>
                          </a:hlinkClick>
                        </a:rPr>
                        <a:t>culturala</a:t>
                      </a:r>
                      <a:r>
                        <a:rPr lang="en-US" sz="1200" u="sng" dirty="0">
                          <a:solidFill>
                            <a:schemeClr val="tx1"/>
                          </a:solidFill>
                          <a:effectLst/>
                          <a:hlinkClick r:id="rId9">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9">
                            <a:extLst>
                              <a:ext uri="{A12FA001-AC4F-418D-AE19-62706E023703}">
                                <ahyp:hlinkClr xmlns:ahyp="http://schemas.microsoft.com/office/drawing/2018/hyperlinkcolor" xmlns="" val="tx"/>
                              </a:ext>
                            </a:extLst>
                          </a:hlinkClick>
                        </a:rPr>
                        <a:t>istorica</a:t>
                      </a:r>
                      <a:r>
                        <a:rPr lang="en-US" sz="1200" u="sng" dirty="0">
                          <a:solidFill>
                            <a:schemeClr val="tx1"/>
                          </a:solidFill>
                          <a:effectLst/>
                          <a:hlinkClick r:id="rId9">
                            <a:extLst>
                              <a:ext uri="{A12FA001-AC4F-418D-AE19-62706E023703}">
                                <ahyp:hlinkClr xmlns:ahyp="http://schemas.microsoft.com/office/drawing/2018/hyperlinkcolor" xmlns="" val="tx"/>
                              </a:ext>
                            </a:extLst>
                          </a:hlinkClick>
                        </a:rPr>
                        <a:t>)</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437688339"/>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10">
                            <a:extLst>
                              <a:ext uri="{A12FA001-AC4F-418D-AE19-62706E023703}">
                                <ahyp:hlinkClr xmlns:ahyp="http://schemas.microsoft.com/office/drawing/2018/hyperlinkcolor" xmlns="" val="tx"/>
                              </a:ext>
                            </a:extLst>
                          </a:hlinkClick>
                        </a:rPr>
                        <a:t>9. </a:t>
                      </a:r>
                      <a:r>
                        <a:rPr lang="en-US" sz="1200" u="sng" dirty="0" err="1">
                          <a:solidFill>
                            <a:schemeClr val="tx1"/>
                          </a:solidFill>
                          <a:effectLst/>
                          <a:hlinkClick r:id="rId10">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0">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0">
                            <a:extLst>
                              <a:ext uri="{A12FA001-AC4F-418D-AE19-62706E023703}">
                                <ahyp:hlinkClr xmlns:ahyp="http://schemas.microsoft.com/office/drawing/2018/hyperlinkcolor" xmlns="" val="tx"/>
                              </a:ext>
                            </a:extLst>
                          </a:hlinkClick>
                        </a:rPr>
                        <a:t>farurilor</a:t>
                      </a:r>
                      <a:r>
                        <a:rPr lang="en-US" sz="1200" u="sng" dirty="0">
                          <a:solidFill>
                            <a:schemeClr val="tx1"/>
                          </a:solidFill>
                          <a:effectLst/>
                          <a:hlinkClick r:id="rId10">
                            <a:extLst>
                              <a:ext uri="{A12FA001-AC4F-418D-AE19-62706E023703}">
                                <ahyp:hlinkClr xmlns:ahyp="http://schemas.microsoft.com/office/drawing/2018/hyperlinkcolor" xmlns="" val="tx"/>
                              </a:ext>
                            </a:extLst>
                          </a:hlinkClick>
                        </a:rPr>
                        <a:t> de la </a:t>
                      </a:r>
                      <a:r>
                        <a:rPr lang="en-US" sz="1200" u="sng" dirty="0" err="1">
                          <a:solidFill>
                            <a:schemeClr val="tx1"/>
                          </a:solidFill>
                          <a:effectLst/>
                          <a:hlinkClick r:id="rId10">
                            <a:extLst>
                              <a:ext uri="{A12FA001-AC4F-418D-AE19-62706E023703}">
                                <ahyp:hlinkClr xmlns:ahyp="http://schemas.microsoft.com/office/drawing/2018/hyperlinkcolor" xmlns="" val="tx"/>
                              </a:ext>
                            </a:extLst>
                          </a:hlinkClick>
                        </a:rPr>
                        <a:t>Marea</a:t>
                      </a:r>
                      <a:r>
                        <a:rPr lang="en-US" sz="1200" u="sng" dirty="0">
                          <a:solidFill>
                            <a:schemeClr val="tx1"/>
                          </a:solidFill>
                          <a:effectLst/>
                          <a:hlinkClick r:id="rId10">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0">
                            <a:extLst>
                              <a:ext uri="{A12FA001-AC4F-418D-AE19-62706E023703}">
                                <ahyp:hlinkClr xmlns:ahyp="http://schemas.microsoft.com/office/drawing/2018/hyperlinkcolor" xmlns="" val="tx"/>
                              </a:ext>
                            </a:extLst>
                          </a:hlinkClick>
                        </a:rPr>
                        <a:t>Neagra</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313631690"/>
                  </a:ext>
                </a:extLst>
              </a:tr>
              <a:tr h="262636">
                <a:tc>
                  <a:txBody>
                    <a:bodyPr/>
                    <a:lstStyle/>
                    <a:p>
                      <a:pPr marL="36195" marR="36195" algn="ctr">
                        <a:lnSpc>
                          <a:spcPct val="107000"/>
                        </a:lnSpc>
                        <a:spcBef>
                          <a:spcPts val="285"/>
                        </a:spcBef>
                        <a:spcAft>
                          <a:spcPts val="285"/>
                        </a:spcAft>
                      </a:pPr>
                      <a:r>
                        <a:rPr lang="en-US" sz="1400" dirty="0" err="1">
                          <a:solidFill>
                            <a:schemeClr val="tx1"/>
                          </a:solidFill>
                          <a:effectLst/>
                        </a:rPr>
                        <a:t>Rutele</a:t>
                      </a:r>
                      <a:r>
                        <a:rPr lang="en-US" sz="1400" dirty="0">
                          <a:solidFill>
                            <a:schemeClr val="tx1"/>
                          </a:solidFill>
                          <a:effectLst/>
                        </a:rPr>
                        <a:t> Cultural </a:t>
                      </a:r>
                      <a:r>
                        <a:rPr lang="en-US" sz="1400" dirty="0" err="1">
                          <a:solidFill>
                            <a:schemeClr val="tx1"/>
                          </a:solidFill>
                          <a:effectLst/>
                        </a:rPr>
                        <a:t>Turistice</a:t>
                      </a:r>
                      <a:r>
                        <a:rPr lang="en-US" sz="1400" dirty="0">
                          <a:solidFill>
                            <a:schemeClr val="tx1"/>
                          </a:solidFill>
                          <a:effectLst/>
                        </a:rPr>
                        <a:t> in </a:t>
                      </a:r>
                      <a:r>
                        <a:rPr lang="en-US" sz="1400" dirty="0" err="1">
                          <a:solidFill>
                            <a:schemeClr val="tx1"/>
                          </a:solidFill>
                          <a:effectLst/>
                        </a:rPr>
                        <a:t>judetul</a:t>
                      </a:r>
                      <a:r>
                        <a:rPr lang="en-US" sz="1400" dirty="0">
                          <a:solidFill>
                            <a:schemeClr val="tx1"/>
                          </a:solidFill>
                          <a:effectLst/>
                        </a:rPr>
                        <a:t> Constanta </a:t>
                      </a:r>
                      <a:r>
                        <a:rPr lang="en-US" sz="1400" dirty="0" err="1">
                          <a:solidFill>
                            <a:schemeClr val="tx1"/>
                          </a:solidFill>
                          <a:effectLst/>
                        </a:rPr>
                        <a:t>recunoscute</a:t>
                      </a:r>
                      <a:r>
                        <a:rPr lang="en-US" sz="1400" dirty="0">
                          <a:solidFill>
                            <a:schemeClr val="tx1"/>
                          </a:solidFill>
                          <a:effectLst/>
                        </a:rPr>
                        <a:t> </a:t>
                      </a:r>
                      <a:r>
                        <a:rPr lang="en-US" sz="1400" dirty="0" err="1">
                          <a:solidFill>
                            <a:schemeClr val="tx1"/>
                          </a:solidFill>
                          <a:effectLst/>
                        </a:rPr>
                        <a:t>si</a:t>
                      </a:r>
                      <a:r>
                        <a:rPr lang="en-US" sz="1400" dirty="0">
                          <a:solidFill>
                            <a:schemeClr val="tx1"/>
                          </a:solidFill>
                          <a:effectLst/>
                        </a:rPr>
                        <a:t> certificate in </a:t>
                      </a:r>
                      <a:r>
                        <a:rPr lang="en-US" sz="1400" dirty="0" err="1">
                          <a:solidFill>
                            <a:schemeClr val="tx1"/>
                          </a:solidFill>
                          <a:effectLst/>
                        </a:rPr>
                        <a:t>sistemul</a:t>
                      </a:r>
                      <a:r>
                        <a:rPr lang="en-US" sz="1400" dirty="0">
                          <a:solidFill>
                            <a:schemeClr val="tx1"/>
                          </a:solidFill>
                          <a:effectLst/>
                        </a:rPr>
                        <a:t> </a:t>
                      </a:r>
                      <a:r>
                        <a:rPr lang="en-US" sz="1400" dirty="0" err="1">
                          <a:solidFill>
                            <a:schemeClr val="tx1"/>
                          </a:solidFill>
                          <a:effectLst/>
                        </a:rPr>
                        <a:t>european</a:t>
                      </a:r>
                      <a:r>
                        <a:rPr lang="en-US" sz="1400" dirty="0">
                          <a:solidFill>
                            <a:schemeClr val="tx1"/>
                          </a:solidFill>
                          <a:effectLst/>
                        </a:rPr>
                        <a:t> la </a:t>
                      </a:r>
                      <a:r>
                        <a:rPr lang="en-US" sz="1400" dirty="0" err="1">
                          <a:solidFill>
                            <a:schemeClr val="tx1"/>
                          </a:solidFill>
                          <a:effectLst/>
                        </a:rPr>
                        <a:t>nivel</a:t>
                      </a:r>
                      <a:r>
                        <a:rPr lang="en-US" sz="1400" dirty="0">
                          <a:solidFill>
                            <a:schemeClr val="tx1"/>
                          </a:solidFill>
                          <a:effectLst/>
                        </a:rPr>
                        <a:t> national</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1449272525"/>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bisericilor</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de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lemn</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din Romania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nr.1)</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2245585728"/>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patrimoniului</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multietnic</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din Romania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nr.5)</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4054713913"/>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oraselor</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si</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statiunilor</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balneare</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istorice</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din Romania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nr.7)</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3356947126"/>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patrimoniului</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muzeal</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din Romania (</a:t>
                      </a:r>
                      <a:r>
                        <a:rPr lang="en-US" sz="1200" u="sng" dirty="0" err="1">
                          <a:solidFill>
                            <a:schemeClr val="tx1"/>
                          </a:solidFill>
                          <a:effectLst/>
                          <a:hlinkClick r:id="rId11">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1">
                            <a:extLst>
                              <a:ext uri="{A12FA001-AC4F-418D-AE19-62706E023703}">
                                <ahyp:hlinkClr xmlns:ahyp="http://schemas.microsoft.com/office/drawing/2018/hyperlinkcolor" xmlns="" val="tx"/>
                              </a:ext>
                            </a:extLst>
                          </a:hlinkClick>
                        </a:rPr>
                        <a:t> nr.11)</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3657958871"/>
                  </a:ext>
                </a:extLst>
              </a:tr>
              <a:tr h="239346">
                <a:tc>
                  <a:txBody>
                    <a:bodyPr/>
                    <a:lstStyle/>
                    <a:p>
                      <a:pPr marL="540385" marR="71755" indent="-476250">
                        <a:lnSpc>
                          <a:spcPct val="107000"/>
                        </a:lnSpc>
                        <a:spcBef>
                          <a:spcPts val="285"/>
                        </a:spcBef>
                        <a:spcAft>
                          <a:spcPts val="285"/>
                        </a:spcAft>
                      </a:pPr>
                      <a:r>
                        <a:rPr lang="en-US" sz="1200" u="sng">
                          <a:solidFill>
                            <a:schemeClr val="tx1"/>
                          </a:solidFill>
                          <a:effectLst/>
                          <a:hlinkClick r:id="rId11">
                            <a:extLst>
                              <a:ext uri="{A12FA001-AC4F-418D-AE19-62706E023703}">
                                <ahyp:hlinkClr xmlns:ahyp="http://schemas.microsoft.com/office/drawing/2018/hyperlinkcolor" xmlns="" val="tx"/>
                              </a:ext>
                            </a:extLst>
                          </a:hlinkClick>
                        </a:rPr>
                        <a:t>- Ruta "Mostenirea Imperiului Roman in Romania" (ruta nr.20)</a:t>
                      </a:r>
                      <a:endParaRPr lang="ro-RO" sz="140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1943043469"/>
                  </a:ext>
                </a:extLst>
              </a:tr>
              <a:tr h="262636">
                <a:tc>
                  <a:txBody>
                    <a:bodyPr/>
                    <a:lstStyle/>
                    <a:p>
                      <a:pPr marL="36195" marR="36195" algn="ctr">
                        <a:lnSpc>
                          <a:spcPct val="107000"/>
                        </a:lnSpc>
                        <a:spcBef>
                          <a:spcPts val="285"/>
                        </a:spcBef>
                        <a:spcAft>
                          <a:spcPts val="285"/>
                        </a:spcAft>
                      </a:pPr>
                      <a:r>
                        <a:rPr lang="en-US" sz="1400" dirty="0" err="1">
                          <a:solidFill>
                            <a:schemeClr val="tx1"/>
                          </a:solidFill>
                          <a:effectLst/>
                        </a:rPr>
                        <a:t>Rutele</a:t>
                      </a:r>
                      <a:r>
                        <a:rPr lang="en-US" sz="1400" dirty="0">
                          <a:solidFill>
                            <a:schemeClr val="tx1"/>
                          </a:solidFill>
                          <a:effectLst/>
                        </a:rPr>
                        <a:t> Cultural </a:t>
                      </a:r>
                      <a:r>
                        <a:rPr lang="en-US" sz="1400" dirty="0" err="1">
                          <a:solidFill>
                            <a:schemeClr val="tx1"/>
                          </a:solidFill>
                          <a:effectLst/>
                        </a:rPr>
                        <a:t>Turistice</a:t>
                      </a:r>
                      <a:r>
                        <a:rPr lang="en-US" sz="1400" dirty="0">
                          <a:solidFill>
                            <a:schemeClr val="tx1"/>
                          </a:solidFill>
                          <a:effectLst/>
                        </a:rPr>
                        <a:t> in </a:t>
                      </a:r>
                      <a:r>
                        <a:rPr lang="en-US" sz="1400" dirty="0" err="1">
                          <a:solidFill>
                            <a:schemeClr val="tx1"/>
                          </a:solidFill>
                          <a:effectLst/>
                        </a:rPr>
                        <a:t>judetul</a:t>
                      </a:r>
                      <a:r>
                        <a:rPr lang="en-US" sz="1400" dirty="0">
                          <a:solidFill>
                            <a:schemeClr val="tx1"/>
                          </a:solidFill>
                          <a:effectLst/>
                        </a:rPr>
                        <a:t> Constanta </a:t>
                      </a:r>
                      <a:r>
                        <a:rPr lang="en-US" sz="1400" dirty="0" err="1">
                          <a:solidFill>
                            <a:schemeClr val="tx1"/>
                          </a:solidFill>
                          <a:effectLst/>
                        </a:rPr>
                        <a:t>recunoscute</a:t>
                      </a:r>
                      <a:r>
                        <a:rPr lang="en-US" sz="1400" dirty="0">
                          <a:solidFill>
                            <a:schemeClr val="tx1"/>
                          </a:solidFill>
                          <a:effectLst/>
                        </a:rPr>
                        <a:t> </a:t>
                      </a:r>
                      <a:r>
                        <a:rPr lang="en-US" sz="1400" dirty="0" err="1">
                          <a:solidFill>
                            <a:schemeClr val="tx1"/>
                          </a:solidFill>
                          <a:effectLst/>
                        </a:rPr>
                        <a:t>si</a:t>
                      </a:r>
                      <a:r>
                        <a:rPr lang="en-US" sz="1400" dirty="0">
                          <a:solidFill>
                            <a:schemeClr val="tx1"/>
                          </a:solidFill>
                          <a:effectLst/>
                        </a:rPr>
                        <a:t> certificate in </a:t>
                      </a:r>
                      <a:r>
                        <a:rPr lang="en-US" sz="1400" dirty="0" err="1">
                          <a:solidFill>
                            <a:schemeClr val="tx1"/>
                          </a:solidFill>
                          <a:effectLst/>
                        </a:rPr>
                        <a:t>sistemul</a:t>
                      </a:r>
                      <a:r>
                        <a:rPr lang="en-US" sz="1400" dirty="0">
                          <a:solidFill>
                            <a:schemeClr val="tx1"/>
                          </a:solidFill>
                          <a:effectLst/>
                        </a:rPr>
                        <a:t> </a:t>
                      </a:r>
                      <a:r>
                        <a:rPr lang="en-US" sz="1400" dirty="0" err="1">
                          <a:solidFill>
                            <a:schemeClr val="tx1"/>
                          </a:solidFill>
                          <a:effectLst/>
                        </a:rPr>
                        <a:t>european</a:t>
                      </a:r>
                      <a:r>
                        <a:rPr lang="en-US" sz="1400" dirty="0">
                          <a:solidFill>
                            <a:schemeClr val="tx1"/>
                          </a:solidFill>
                          <a:effectLst/>
                        </a:rPr>
                        <a:t> la </a:t>
                      </a:r>
                      <a:r>
                        <a:rPr lang="en-US" sz="1400" dirty="0" err="1">
                          <a:solidFill>
                            <a:schemeClr val="tx1"/>
                          </a:solidFill>
                          <a:effectLst/>
                        </a:rPr>
                        <a:t>nivel</a:t>
                      </a:r>
                      <a:r>
                        <a:rPr lang="en-US" sz="1400" dirty="0">
                          <a:solidFill>
                            <a:schemeClr val="tx1"/>
                          </a:solidFill>
                          <a:effectLst/>
                        </a:rPr>
                        <a:t> transnational</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2820336755"/>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bisericilor</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de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lemn</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din Romania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si</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din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Republica</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Moldova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nr.2)</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119866279"/>
                  </a:ext>
                </a:extLst>
              </a:tr>
              <a:tr h="239346">
                <a:tc>
                  <a:txBody>
                    <a:bodyPr/>
                    <a:lstStyle/>
                    <a:p>
                      <a:pPr marL="540385" marR="71755" indent="-476250">
                        <a:lnSpc>
                          <a:spcPct val="107000"/>
                        </a:lnSpc>
                        <a:spcBef>
                          <a:spcPts val="285"/>
                        </a:spcBef>
                        <a:spcAft>
                          <a:spcPts val="285"/>
                        </a:spcAft>
                      </a:pP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"Pe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urmele</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civilizatiei</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stravechii</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Europe -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Cultura</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Hamangia</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a:t>
                      </a:r>
                      <a:r>
                        <a:rPr lang="en-US" sz="1200" u="sng" dirty="0" err="1">
                          <a:solidFill>
                            <a:schemeClr val="tx1"/>
                          </a:solidFill>
                          <a:effectLst/>
                          <a:hlinkClick r:id="rId12">
                            <a:extLst>
                              <a:ext uri="{A12FA001-AC4F-418D-AE19-62706E023703}">
                                <ahyp:hlinkClr xmlns:ahyp="http://schemas.microsoft.com/office/drawing/2018/hyperlinkcolor" xmlns="" val="tx"/>
                              </a:ext>
                            </a:extLst>
                          </a:hlinkClick>
                        </a:rPr>
                        <a:t>ruta</a:t>
                      </a:r>
                      <a:r>
                        <a:rPr lang="en-US" sz="1200" u="sng" dirty="0">
                          <a:solidFill>
                            <a:schemeClr val="tx1"/>
                          </a:solidFill>
                          <a:effectLst/>
                          <a:hlinkClick r:id="rId12">
                            <a:extLst>
                              <a:ext uri="{A12FA001-AC4F-418D-AE19-62706E023703}">
                                <ahyp:hlinkClr xmlns:ahyp="http://schemas.microsoft.com/office/drawing/2018/hyperlinkcolor" xmlns="" val="tx"/>
                              </a:ext>
                            </a:extLst>
                          </a:hlinkClick>
                        </a:rPr>
                        <a:t> nr.3)</a:t>
                      </a:r>
                      <a:endParaRPr lang="ro-RO" sz="1400"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xmlns="" val="3559892070"/>
                  </a:ext>
                </a:extLst>
              </a:tr>
            </a:tbl>
          </a:graphicData>
        </a:graphic>
      </p:graphicFrame>
    </p:spTree>
    <p:extLst>
      <p:ext uri="{BB962C8B-B14F-4D97-AF65-F5344CB8AC3E}">
        <p14:creationId xmlns:p14="http://schemas.microsoft.com/office/powerpoint/2010/main" val="258548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11. Ovidiu</a:t>
            </a:r>
            <a:endParaRPr lang="ro-RO" sz="1800" dirty="0">
              <a:effectLst/>
              <a:latin typeface="Tahoma" panose="020B0604030504040204" pitchFamily="34" charset="0"/>
              <a:ea typeface="Times New Roman" panose="02020603050405020304" pitchFamily="18" charset="0"/>
            </a:endParaRPr>
          </a:p>
        </p:txBody>
      </p:sp>
      <p:pic>
        <p:nvPicPr>
          <p:cNvPr id="19458" name="Picture 2" descr="Nu este disponibilă nicio descriere pentru fotografie.">
            <a:extLst>
              <a:ext uri="{FF2B5EF4-FFF2-40B4-BE49-F238E27FC236}">
                <a16:creationId xmlns:a16="http://schemas.microsoft.com/office/drawing/2014/main" xmlns="" id="{905A47FD-A813-E25B-96A4-142C486584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2" y="1828800"/>
            <a:ext cx="50292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0F76C35C-2E25-5BC2-A370-A6EB1DF6CF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12082" y="-1"/>
            <a:ext cx="6979918" cy="5234939"/>
          </a:xfrm>
          <a:prstGeom prst="rect">
            <a:avLst/>
          </a:prstGeom>
        </p:spPr>
      </p:pic>
    </p:spTree>
    <p:extLst>
      <p:ext uri="{BB962C8B-B14F-4D97-AF65-F5344CB8AC3E}">
        <p14:creationId xmlns:p14="http://schemas.microsoft.com/office/powerpoint/2010/main" val="3251334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70BC902-CFFC-92A2-D146-7DD3C315FCCB}"/>
              </a:ext>
            </a:extLst>
          </p:cNvPr>
          <p:cNvSpPr txBox="1"/>
          <p:nvPr/>
        </p:nvSpPr>
        <p:spPr>
          <a:xfrm>
            <a:off x="0" y="147394"/>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12. Histria</a:t>
            </a:r>
            <a:endParaRPr lang="ro-RO" sz="1800" dirty="0">
              <a:effectLst/>
              <a:latin typeface="Tahoma" panose="020B0604030504040204" pitchFamily="34" charset="0"/>
              <a:ea typeface="Times New Roman" panose="02020603050405020304" pitchFamily="18" charset="0"/>
            </a:endParaRPr>
          </a:p>
        </p:txBody>
      </p:sp>
      <p:pic>
        <p:nvPicPr>
          <p:cNvPr id="6" name="Picture 5">
            <a:extLst>
              <a:ext uri="{FF2B5EF4-FFF2-40B4-BE49-F238E27FC236}">
                <a16:creationId xmlns:a16="http://schemas.microsoft.com/office/drawing/2014/main" xmlns="" id="{6F77F68E-9756-D564-8D4E-B40D223522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0020" y="672422"/>
            <a:ext cx="10651980" cy="6185578"/>
          </a:xfrm>
          <a:prstGeom prst="rect">
            <a:avLst/>
          </a:prstGeom>
        </p:spPr>
      </p:pic>
    </p:spTree>
    <p:extLst>
      <p:ext uri="{BB962C8B-B14F-4D97-AF65-F5344CB8AC3E}">
        <p14:creationId xmlns:p14="http://schemas.microsoft.com/office/powerpoint/2010/main" val="4044651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12. Histria</a:t>
            </a:r>
            <a:endParaRPr lang="ro-RO" sz="1800" dirty="0">
              <a:effectLst/>
              <a:latin typeface="Tahoma" panose="020B0604030504040204" pitchFamily="34" charset="0"/>
              <a:ea typeface="Times New Roman" panose="02020603050405020304" pitchFamily="18" charset="0"/>
            </a:endParaRPr>
          </a:p>
        </p:txBody>
      </p:sp>
      <p:pic>
        <p:nvPicPr>
          <p:cNvPr id="20482" name="Picture 4">
            <a:extLst>
              <a:ext uri="{FF2B5EF4-FFF2-40B4-BE49-F238E27FC236}">
                <a16:creationId xmlns:a16="http://schemas.microsoft.com/office/drawing/2014/main" xmlns="" id="{68318BB9-D0FA-0695-0148-55F3CB8D0E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38169"/>
            <a:ext cx="59404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Muzeul Arheologic Histria | Jurnal de calatorii">
            <a:extLst>
              <a:ext uri="{FF2B5EF4-FFF2-40B4-BE49-F238E27FC236}">
                <a16:creationId xmlns:a16="http://schemas.microsoft.com/office/drawing/2014/main" xmlns="" id="{10DB6D29-FCC6-1FD1-6A84-50ECBAD12A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2425" y="2911626"/>
            <a:ext cx="5254048" cy="394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993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226646-F8C7-A9B8-8D1B-6528B81492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F095C45-7134-E828-A9C0-AF097A7138A8}"/>
              </a:ext>
            </a:extLst>
          </p:cNvPr>
          <p:cNvSpPr>
            <a:spLocks noGrp="1"/>
          </p:cNvSpPr>
          <p:nvPr>
            <p:ph idx="1"/>
          </p:nvPr>
        </p:nvSpPr>
        <p:spPr/>
        <p:txBody>
          <a:bodyPr/>
          <a:lstStyle/>
          <a:p>
            <a:endParaRPr lang="en-US"/>
          </a:p>
        </p:txBody>
      </p:sp>
      <p:pic>
        <p:nvPicPr>
          <p:cNvPr id="21506" name="Picture 2" descr="Histria ⋆ Ora de Istorie">
            <a:extLst>
              <a:ext uri="{FF2B5EF4-FFF2-40B4-BE49-F238E27FC236}">
                <a16:creationId xmlns:a16="http://schemas.microsoft.com/office/drawing/2014/main" xmlns="" id="{E2DB67DD-7DE6-9344-9A77-4052831A59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7528171" cy="423083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etatea Histria, povestea, care s-a scris în trecut pentru viitor">
            <a:extLst>
              <a:ext uri="{FF2B5EF4-FFF2-40B4-BE49-F238E27FC236}">
                <a16:creationId xmlns:a16="http://schemas.microsoft.com/office/drawing/2014/main" xmlns="" id="{1946AB75-8452-A13D-38F0-4B9B268DC4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5128" y="4017818"/>
            <a:ext cx="5786872" cy="289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510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13. Enisala</a:t>
            </a:r>
            <a:endParaRPr lang="ro-RO" sz="1800" dirty="0">
              <a:effectLst/>
              <a:latin typeface="Tahoma" panose="020B0604030504040204" pitchFamily="34" charset="0"/>
              <a:ea typeface="Times New Roman" panose="02020603050405020304" pitchFamily="18" charset="0"/>
            </a:endParaRPr>
          </a:p>
        </p:txBody>
      </p:sp>
      <p:pic>
        <p:nvPicPr>
          <p:cNvPr id="22530" name="Picture 3" descr="cetatea-enisala-dobrogea-tulcea">
            <a:extLst>
              <a:ext uri="{FF2B5EF4-FFF2-40B4-BE49-F238E27FC236}">
                <a16:creationId xmlns:a16="http://schemas.microsoft.com/office/drawing/2014/main" xmlns="" id="{98A13F49-017E-A8D8-06BB-654D9A495B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655040"/>
            <a:ext cx="9310255" cy="524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C791756F-96DB-0995-897A-AA5731EBF0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35147" y="-493035"/>
            <a:ext cx="4256853" cy="2389222"/>
          </a:xfrm>
          <a:prstGeom prst="rect">
            <a:avLst/>
          </a:prstGeom>
        </p:spPr>
      </p:pic>
      <p:pic>
        <p:nvPicPr>
          <p:cNvPr id="8" name="Picture 7">
            <a:extLst>
              <a:ext uri="{FF2B5EF4-FFF2-40B4-BE49-F238E27FC236}">
                <a16:creationId xmlns:a16="http://schemas.microsoft.com/office/drawing/2014/main" xmlns="" id="{A4F9059D-87B2-2F33-0E7D-C06D3FD544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58985" y="4516038"/>
            <a:ext cx="4033015" cy="2341962"/>
          </a:xfrm>
          <a:prstGeom prst="rect">
            <a:avLst/>
          </a:prstGeom>
        </p:spPr>
      </p:pic>
    </p:spTree>
    <p:extLst>
      <p:ext uri="{BB962C8B-B14F-4D97-AF65-F5344CB8AC3E}">
        <p14:creationId xmlns:p14="http://schemas.microsoft.com/office/powerpoint/2010/main" val="3114882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738909" y="701576"/>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14. Babadag</a:t>
            </a:r>
            <a:endParaRPr lang="ro-RO" sz="1800" dirty="0">
              <a:effectLst/>
              <a:latin typeface="Tahoma" panose="020B0604030504040204" pitchFamily="34" charset="0"/>
              <a:ea typeface="Times New Roman" panose="02020603050405020304" pitchFamily="18" charset="0"/>
            </a:endParaRPr>
          </a:p>
        </p:txBody>
      </p:sp>
      <p:pic>
        <p:nvPicPr>
          <p:cNvPr id="2" name="Picture 1">
            <a:extLst>
              <a:ext uri="{FF2B5EF4-FFF2-40B4-BE49-F238E27FC236}">
                <a16:creationId xmlns:a16="http://schemas.microsoft.com/office/drawing/2014/main" xmlns="" id="{65D2764B-2AEA-34FF-0CA2-2EEF795EC0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41255"/>
            <a:ext cx="7950344" cy="4616745"/>
          </a:xfrm>
          <a:prstGeom prst="rect">
            <a:avLst/>
          </a:prstGeom>
        </p:spPr>
      </p:pic>
      <p:pic>
        <p:nvPicPr>
          <p:cNvPr id="25602" name="Picture 2" descr="Calatorind spre Babadag - Mediciniștii Călători">
            <a:extLst>
              <a:ext uri="{FF2B5EF4-FFF2-40B4-BE49-F238E27FC236}">
                <a16:creationId xmlns:a16="http://schemas.microsoft.com/office/drawing/2014/main" xmlns="" id="{D8613C82-3B58-29E6-F513-9144E74A21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42364" y="0"/>
            <a:ext cx="5749636" cy="272321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Muzeul-de-arta-orientala-babadag-tulcea">
            <a:extLst>
              <a:ext uri="{FF2B5EF4-FFF2-40B4-BE49-F238E27FC236}">
                <a16:creationId xmlns:a16="http://schemas.microsoft.com/office/drawing/2014/main" xmlns="" id="{651E49CD-FF08-AD77-208E-299B4617F5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30291" y="3274372"/>
            <a:ext cx="5361709" cy="357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75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0" y="0"/>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15. Murghiol/ Halmyris</a:t>
            </a:r>
            <a:endParaRPr lang="ro-RO" sz="18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97C3BD33-AFED-FB48-EA56-186B1A5CA3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44983" y="3745175"/>
            <a:ext cx="5369676" cy="3022899"/>
          </a:xfrm>
          <a:prstGeom prst="rect">
            <a:avLst/>
          </a:prstGeom>
        </p:spPr>
      </p:pic>
      <p:pic>
        <p:nvPicPr>
          <p:cNvPr id="8" name="Picture 7">
            <a:extLst>
              <a:ext uri="{FF2B5EF4-FFF2-40B4-BE49-F238E27FC236}">
                <a16:creationId xmlns:a16="http://schemas.microsoft.com/office/drawing/2014/main" xmlns="" id="{F7B3C596-01A0-361B-4CA8-DEA69615EB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5134650"/>
            <a:ext cx="3144982" cy="2097422"/>
          </a:xfrm>
          <a:prstGeom prst="rect">
            <a:avLst/>
          </a:prstGeom>
        </p:spPr>
      </p:pic>
      <p:pic>
        <p:nvPicPr>
          <p:cNvPr id="10" name="Picture 9">
            <a:extLst>
              <a:ext uri="{FF2B5EF4-FFF2-40B4-BE49-F238E27FC236}">
                <a16:creationId xmlns:a16="http://schemas.microsoft.com/office/drawing/2014/main" xmlns="" id="{51829742-1F16-071A-73AB-CB694F7264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748923"/>
            <a:ext cx="4476443" cy="2599459"/>
          </a:xfrm>
          <a:prstGeom prst="rect">
            <a:avLst/>
          </a:prstGeom>
        </p:spPr>
      </p:pic>
      <p:pic>
        <p:nvPicPr>
          <p:cNvPr id="1028" name="Picture 4">
            <a:extLst>
              <a:ext uri="{FF2B5EF4-FFF2-40B4-BE49-F238E27FC236}">
                <a16:creationId xmlns:a16="http://schemas.microsoft.com/office/drawing/2014/main" xmlns="" id="{923007F2-C608-06EC-C1A9-D339149D75F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70724" y="0"/>
            <a:ext cx="5621276" cy="374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628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D2634F0-6A07-D215-7019-CBA21C001DBE}"/>
              </a:ext>
            </a:extLst>
          </p:cNvPr>
          <p:cNvSpPr txBox="1"/>
          <p:nvPr/>
        </p:nvSpPr>
        <p:spPr>
          <a:xfrm>
            <a:off x="152400" y="172794"/>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16. Tulcea</a:t>
            </a:r>
            <a:endParaRPr lang="ro-RO" sz="1800" dirty="0">
              <a:effectLst/>
              <a:latin typeface="Tahoma" panose="020B0604030504040204" pitchFamily="34" charset="0"/>
              <a:ea typeface="Times New Roman" panose="02020603050405020304" pitchFamily="18" charset="0"/>
            </a:endParaRPr>
          </a:p>
        </p:txBody>
      </p:sp>
      <p:pic>
        <p:nvPicPr>
          <p:cNvPr id="7" name="Picture 6">
            <a:extLst>
              <a:ext uri="{FF2B5EF4-FFF2-40B4-BE49-F238E27FC236}">
                <a16:creationId xmlns:a16="http://schemas.microsoft.com/office/drawing/2014/main" xmlns="" id="{8C6F5AFC-CF7F-7210-6A35-375257F3B7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3454" y="4282577"/>
            <a:ext cx="6370782" cy="2575423"/>
          </a:xfrm>
          <a:prstGeom prst="rect">
            <a:avLst/>
          </a:prstGeom>
        </p:spPr>
      </p:pic>
      <p:pic>
        <p:nvPicPr>
          <p:cNvPr id="9" name="Picture 8">
            <a:extLst>
              <a:ext uri="{FF2B5EF4-FFF2-40B4-BE49-F238E27FC236}">
                <a16:creationId xmlns:a16="http://schemas.microsoft.com/office/drawing/2014/main" xmlns="" id="{4FE842E5-8A22-C9CC-79F5-B92DCFF226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08845" y="2048532"/>
            <a:ext cx="2978727" cy="2234045"/>
          </a:xfrm>
          <a:prstGeom prst="rect">
            <a:avLst/>
          </a:prstGeom>
        </p:spPr>
      </p:pic>
      <p:pic>
        <p:nvPicPr>
          <p:cNvPr id="13" name="Picture 12">
            <a:extLst>
              <a:ext uri="{FF2B5EF4-FFF2-40B4-BE49-F238E27FC236}">
                <a16:creationId xmlns:a16="http://schemas.microsoft.com/office/drawing/2014/main" xmlns="" id="{43349788-053B-98F8-818F-340AE2ECD8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36327" y="2691819"/>
            <a:ext cx="5555673" cy="4166181"/>
          </a:xfrm>
          <a:prstGeom prst="rect">
            <a:avLst/>
          </a:prstGeom>
        </p:spPr>
      </p:pic>
      <p:pic>
        <p:nvPicPr>
          <p:cNvPr id="15" name="Picture 14">
            <a:extLst>
              <a:ext uri="{FF2B5EF4-FFF2-40B4-BE49-F238E27FC236}">
                <a16:creationId xmlns:a16="http://schemas.microsoft.com/office/drawing/2014/main" xmlns="" id="{ED967444-2DC9-6F9A-C24D-C259931207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1320" y="0"/>
            <a:ext cx="5720680" cy="2575423"/>
          </a:xfrm>
          <a:prstGeom prst="rect">
            <a:avLst/>
          </a:prstGeom>
        </p:spPr>
      </p:pic>
      <p:pic>
        <p:nvPicPr>
          <p:cNvPr id="17" name="Picture 16">
            <a:extLst>
              <a:ext uri="{FF2B5EF4-FFF2-40B4-BE49-F238E27FC236}">
                <a16:creationId xmlns:a16="http://schemas.microsoft.com/office/drawing/2014/main" xmlns="" id="{F3274047-6597-CB27-E296-A5E4854F63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1253152"/>
            <a:ext cx="3847176" cy="2234045"/>
          </a:xfrm>
          <a:prstGeom prst="rect">
            <a:avLst/>
          </a:prstGeom>
        </p:spPr>
      </p:pic>
    </p:spTree>
    <p:extLst>
      <p:ext uri="{BB962C8B-B14F-4D97-AF65-F5344CB8AC3E}">
        <p14:creationId xmlns:p14="http://schemas.microsoft.com/office/powerpoint/2010/main" val="309817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A022137-E31A-5A27-CE68-EAEBB3CD6CC0}"/>
              </a:ext>
            </a:extLst>
          </p:cNvPr>
          <p:cNvSpPr txBox="1"/>
          <p:nvPr/>
        </p:nvSpPr>
        <p:spPr>
          <a:xfrm>
            <a:off x="124691" y="0"/>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17. Argamum</a:t>
            </a:r>
            <a:endParaRPr lang="ro-RO" sz="1800" dirty="0">
              <a:effectLst/>
              <a:latin typeface="Tahoma" panose="020B0604030504040204" pitchFamily="34" charset="0"/>
              <a:ea typeface="Times New Roman" panose="02020603050405020304" pitchFamily="18" charset="0"/>
            </a:endParaRPr>
          </a:p>
        </p:txBody>
      </p:sp>
      <p:pic>
        <p:nvPicPr>
          <p:cNvPr id="7" name="Picture 6">
            <a:extLst>
              <a:ext uri="{FF2B5EF4-FFF2-40B4-BE49-F238E27FC236}">
                <a16:creationId xmlns:a16="http://schemas.microsoft.com/office/drawing/2014/main" xmlns="" id="{C3386B9A-F1A1-64DE-CC66-70DD8EA95A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4691" y="809625"/>
            <a:ext cx="7867650" cy="2619375"/>
          </a:xfrm>
          <a:prstGeom prst="rect">
            <a:avLst/>
          </a:prstGeom>
        </p:spPr>
      </p:pic>
      <p:pic>
        <p:nvPicPr>
          <p:cNvPr id="9" name="Picture 8">
            <a:extLst>
              <a:ext uri="{FF2B5EF4-FFF2-40B4-BE49-F238E27FC236}">
                <a16:creationId xmlns:a16="http://schemas.microsoft.com/office/drawing/2014/main" xmlns="" id="{4FDC42CB-1AE0-4EED-4BB7-E99CDB1C62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07037" y="3429000"/>
            <a:ext cx="4572000" cy="3429000"/>
          </a:xfrm>
          <a:prstGeom prst="rect">
            <a:avLst/>
          </a:prstGeom>
        </p:spPr>
      </p:pic>
      <p:pic>
        <p:nvPicPr>
          <p:cNvPr id="23554" name="Picture 2" descr="Argamum fortress aerial stock footage. Video of fortress - 43491136">
            <a:extLst>
              <a:ext uri="{FF2B5EF4-FFF2-40B4-BE49-F238E27FC236}">
                <a16:creationId xmlns:a16="http://schemas.microsoft.com/office/drawing/2014/main" xmlns="" id="{BA2D23C7-AAA7-38E8-2AA8-3E838A15C10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69037" y="0"/>
            <a:ext cx="4122963" cy="23088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42D8AE28-0B83-38BF-2DB4-66D8E68056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7490" y="3489702"/>
            <a:ext cx="5401107" cy="3136409"/>
          </a:xfrm>
          <a:prstGeom prst="rect">
            <a:avLst/>
          </a:prstGeom>
        </p:spPr>
      </p:pic>
    </p:spTree>
    <p:extLst>
      <p:ext uri="{BB962C8B-B14F-4D97-AF65-F5344CB8AC3E}">
        <p14:creationId xmlns:p14="http://schemas.microsoft.com/office/powerpoint/2010/main" val="3211800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12E325-2D6A-1DEC-2402-8F54D203AD13}"/>
              </a:ext>
            </a:extLst>
          </p:cNvPr>
          <p:cNvSpPr txBox="1"/>
          <p:nvPr/>
        </p:nvSpPr>
        <p:spPr>
          <a:xfrm>
            <a:off x="152400" y="172794"/>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18. Sulina</a:t>
            </a:r>
            <a:endParaRPr lang="ro-RO" sz="1800" dirty="0">
              <a:effectLst/>
              <a:latin typeface="Tahoma" panose="020B0604030504040204" pitchFamily="34" charset="0"/>
              <a:ea typeface="Times New Roman" panose="02020603050405020304" pitchFamily="18" charset="0"/>
            </a:endParaRPr>
          </a:p>
        </p:txBody>
      </p:sp>
      <p:pic>
        <p:nvPicPr>
          <p:cNvPr id="6" name="Picture 5">
            <a:extLst>
              <a:ext uri="{FF2B5EF4-FFF2-40B4-BE49-F238E27FC236}">
                <a16:creationId xmlns:a16="http://schemas.microsoft.com/office/drawing/2014/main" xmlns="" id="{F744C33F-24DC-4402-AD46-2F839A2AB87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275256"/>
            <a:ext cx="5872162" cy="3409950"/>
          </a:xfrm>
          <a:prstGeom prst="rect">
            <a:avLst/>
          </a:prstGeom>
        </p:spPr>
      </p:pic>
      <p:pic>
        <p:nvPicPr>
          <p:cNvPr id="24578" name="Picture 2" descr="Sulina - Wikipedia">
            <a:extLst>
              <a:ext uri="{FF2B5EF4-FFF2-40B4-BE49-F238E27FC236}">
                <a16:creationId xmlns:a16="http://schemas.microsoft.com/office/drawing/2014/main" xmlns="" id="{69F94DAC-18C9-E7A9-C5A1-FE596D8BB3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0836" y="921717"/>
            <a:ext cx="3089564" cy="2317173"/>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el mai estic punct romanesc / Orasul de la capatul Uniunii Europene -  Francrocar - Blog">
            <a:extLst>
              <a:ext uri="{FF2B5EF4-FFF2-40B4-BE49-F238E27FC236}">
                <a16:creationId xmlns:a16="http://schemas.microsoft.com/office/drawing/2014/main" xmlns="" id="{08261355-6278-54A1-BCD8-FBB4793C4F3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92236" y="161448"/>
            <a:ext cx="57150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Cimitirul multietnic din Sulina - povești cu pirați, prințese și tineri  îndrăgostiți - Descopera Dobrogea">
            <a:extLst>
              <a:ext uri="{FF2B5EF4-FFF2-40B4-BE49-F238E27FC236}">
                <a16:creationId xmlns:a16="http://schemas.microsoft.com/office/drawing/2014/main" xmlns="" id="{B4112D4B-AF5A-244F-BEFE-A1DE264BDB4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19840" y="3275256"/>
            <a:ext cx="41275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imitirul din Sulina: Poveşti cu piraţi, prinţese şi îndrăgostiţi care  sfârşesc tragic – GALERIE FOTO : Europa FM">
            <a:extLst>
              <a:ext uri="{FF2B5EF4-FFF2-40B4-BE49-F238E27FC236}">
                <a16:creationId xmlns:a16="http://schemas.microsoft.com/office/drawing/2014/main" xmlns="" id="{8581410E-C01D-B9D2-4140-8E6D7AE78F3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541452" y="837722"/>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13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rta trasee in delta dunarii">
            <a:hlinkClick r:id="rId2"/>
            <a:extLst>
              <a:ext uri="{FF2B5EF4-FFF2-40B4-BE49-F238E27FC236}">
                <a16:creationId xmlns:a16="http://schemas.microsoft.com/office/drawing/2014/main" xmlns="" id="{D74C0CDF-BEF5-43F0-AF90-B0BAF75EF9E6}"/>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8296106" y="137160"/>
            <a:ext cx="3808730" cy="3291840"/>
          </a:xfrm>
          <a:prstGeom prst="rect">
            <a:avLst/>
          </a:prstGeom>
          <a:noFill/>
          <a:ln>
            <a:noFill/>
          </a:ln>
        </p:spPr>
      </p:pic>
      <p:sp>
        <p:nvSpPr>
          <p:cNvPr id="10" name="TextBox 9">
            <a:extLst>
              <a:ext uri="{FF2B5EF4-FFF2-40B4-BE49-F238E27FC236}">
                <a16:creationId xmlns:a16="http://schemas.microsoft.com/office/drawing/2014/main" xmlns="" id="{19358325-3CFA-4725-AC44-AA62C71F1B1D}"/>
              </a:ext>
            </a:extLst>
          </p:cNvPr>
          <p:cNvSpPr txBox="1"/>
          <p:nvPr/>
        </p:nvSpPr>
        <p:spPr>
          <a:xfrm>
            <a:off x="161682" y="0"/>
            <a:ext cx="8019014" cy="7150675"/>
          </a:xfrm>
          <a:prstGeom prst="rect">
            <a:avLst/>
          </a:prstGeom>
          <a:noFill/>
        </p:spPr>
        <p:txBody>
          <a:bodyPr wrap="square">
            <a:spAutoFit/>
          </a:bodyPr>
          <a:lstStyle/>
          <a:p>
            <a:pPr algn="just">
              <a:spcAft>
                <a:spcPts val="800"/>
              </a:spcAft>
            </a:pPr>
            <a:r>
              <a:rPr lang="en-GB" dirty="0">
                <a:effectLst/>
                <a:latin typeface="Times New Roman" panose="02020603050405020304" pitchFamily="18" charset="0"/>
                <a:ea typeface="Times New Roman" panose="02020603050405020304" pitchFamily="18" charset="0"/>
              </a:rPr>
              <a:t>For the Danube Delta we have 19 routes:</a:t>
            </a:r>
            <a:endParaRPr lang="ro-RO" dirty="0">
              <a:effectLst/>
              <a:latin typeface="Tahoma" panose="020B0604030504040204" pitchFamily="34" charset="0"/>
              <a:ea typeface="Times New Roman" panose="02020603050405020304" pitchFamily="18" charset="0"/>
            </a:endParaRPr>
          </a:p>
          <a:p>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1</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Tulcea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Canalul</a:t>
            </a:r>
            <a:r>
              <a:rPr lang="en-US" sz="1400" dirty="0">
                <a:solidFill>
                  <a:srgbClr val="333333"/>
                </a:solidFill>
                <a:effectLst/>
                <a:latin typeface="Helvetica" panose="020B0604020202020204" pitchFamily="34" charset="0"/>
                <a:ea typeface="Calibri" panose="020F0502020204030204" pitchFamily="34" charset="0"/>
              </a:rPr>
              <a:t> Mila 35 - </a:t>
            </a:r>
            <a:r>
              <a:rPr lang="en-US" sz="1400" dirty="0" err="1">
                <a:solidFill>
                  <a:srgbClr val="333333"/>
                </a:solidFill>
                <a:effectLst/>
                <a:latin typeface="Helvetica" panose="020B0604020202020204" pitchFamily="34" charset="0"/>
                <a:ea typeface="Calibri" panose="020F0502020204030204" pitchFamily="34" charset="0"/>
              </a:rPr>
              <a:t>Girla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Sireasa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Girla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Sontea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Olguta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Dunarea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Veche</a:t>
            </a:r>
            <a:r>
              <a:rPr lang="en-US" sz="1400" dirty="0">
                <a:solidFill>
                  <a:srgbClr val="333333"/>
                </a:solidFill>
                <a:effectLst/>
                <a:latin typeface="Helvetica" panose="020B0604020202020204" pitchFamily="34" charset="0"/>
                <a:ea typeface="Calibri" panose="020F0502020204030204" pitchFamily="34" charset="0"/>
              </a:rPr>
              <a:t> - Mila 23 sat - </a:t>
            </a:r>
            <a:r>
              <a:rPr lang="en-US" sz="1400" dirty="0" err="1">
                <a:solidFill>
                  <a:srgbClr val="333333"/>
                </a:solidFill>
                <a:effectLst/>
                <a:latin typeface="Helvetica" panose="020B0604020202020204" pitchFamily="34" charset="0"/>
                <a:ea typeface="Calibri" panose="020F0502020204030204" pitchFamily="34" charset="0"/>
              </a:rPr>
              <a:t>Crisan</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Maliuc</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Tulcea</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2</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Tulcea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Litcov</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Crisan</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Caraorman</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Hotelul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Lebada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Maliuc</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Tulcea</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3</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Tulcea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Maliuc</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Hotelul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Lebada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Crisan</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Caraorman</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Puiu</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Popas</a:t>
            </a:r>
            <a:r>
              <a:rPr lang="en-US" sz="1400" dirty="0">
                <a:solidFill>
                  <a:srgbClr val="333333"/>
                </a:solidFill>
                <a:effectLst/>
                <a:latin typeface="Helvetica" panose="020B0604020202020204" pitchFamily="34" charset="0"/>
                <a:ea typeface="Calibri" panose="020F0502020204030204" pitchFamily="34" charset="0"/>
              </a:rPr>
              <a:t> BTT </a:t>
            </a:r>
            <a:r>
              <a:rPr lang="en-US" sz="1400" dirty="0" err="1">
                <a:solidFill>
                  <a:srgbClr val="333333"/>
                </a:solidFill>
                <a:effectLst/>
                <a:latin typeface="Helvetica" panose="020B0604020202020204" pitchFamily="34" charset="0"/>
                <a:ea typeface="Calibri" panose="020F0502020204030204" pitchFamily="34" charset="0"/>
              </a:rPr>
              <a:t>Rosu</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Rosu</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Împutita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Busurca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Sulina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Tulcea</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4</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Murighiol</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Dunavat</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Dranov</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Golful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Holbina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Razim</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Gura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Portitei</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5</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Jurilovca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Gura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Portitei</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6</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Hotelul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Lebada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Dunarea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Veche</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Eracle</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Girla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Lopatna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Lopatna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Trei</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Iezere</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7</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Hotelul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Lebada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Dunarea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Veche</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Magearu</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Dunarea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Veche</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Bratul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Sulina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Hotelul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Lebada</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8</a:t>
            </a:r>
            <a:r>
              <a:rPr lang="en-US" sz="1400" dirty="0">
                <a:solidFill>
                  <a:srgbClr val="333333"/>
                </a:solidFill>
                <a:effectLst/>
                <a:highlight>
                  <a:srgbClr val="FFFF00"/>
                </a:highlight>
                <a:latin typeface="Helvetica" panose="020B0604020202020204" pitchFamily="34" charset="0"/>
                <a:ea typeface="Calibri" panose="020F0502020204030204" pitchFamily="34" charset="0"/>
              </a:rPr>
              <a:t/>
            </a:r>
            <a:br>
              <a:rPr lang="en-US" sz="1400" dirty="0">
                <a:solidFill>
                  <a:srgbClr val="333333"/>
                </a:solidFill>
                <a:effectLst/>
                <a:highlight>
                  <a:srgbClr val="FFFF00"/>
                </a:highligh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Traseul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turistic</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Tulcea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Chilia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Veche</a:t>
            </a:r>
            <a:r>
              <a:rPr lang="en-US" sz="1400" dirty="0">
                <a:solidFill>
                  <a:srgbClr val="333333"/>
                </a:solidFill>
                <a:effectLst/>
                <a:latin typeface="Helvetica" panose="020B0604020202020204" pitchFamily="34" charset="0"/>
                <a:ea typeface="Calibri" panose="020F0502020204030204" pitchFamily="34" charset="0"/>
              </a:rPr>
              <a:t> pe </a:t>
            </a:r>
            <a:r>
              <a:rPr lang="en-US" sz="1400" dirty="0" err="1">
                <a:solidFill>
                  <a:srgbClr val="333333"/>
                </a:solidFill>
                <a:effectLst/>
                <a:latin typeface="Helvetica" panose="020B0604020202020204" pitchFamily="34" charset="0"/>
                <a:ea typeface="Calibri" panose="020F0502020204030204" pitchFamily="34" charset="0"/>
              </a:rPr>
              <a:t>ruta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mun</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Tulcea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canalele</a:t>
            </a:r>
            <a:r>
              <a:rPr lang="en-US" sz="1400" dirty="0">
                <a:solidFill>
                  <a:srgbClr val="333333"/>
                </a:solidFill>
                <a:effectLst/>
                <a:latin typeface="Helvetica" panose="020B0604020202020204" pitchFamily="34" charset="0"/>
                <a:ea typeface="Calibri" panose="020F0502020204030204" pitchFamily="34" charset="0"/>
              </a:rPr>
              <a:t>: Mila 36 – </a:t>
            </a:r>
            <a:r>
              <a:rPr lang="en-US" sz="1400" dirty="0" err="1">
                <a:solidFill>
                  <a:srgbClr val="333333"/>
                </a:solidFill>
                <a:effectLst/>
                <a:latin typeface="Helvetica" panose="020B0604020202020204" pitchFamily="34" charset="0"/>
                <a:ea typeface="Calibri" panose="020F0502020204030204" pitchFamily="34" charset="0"/>
              </a:rPr>
              <a:t>Sireasa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Sontea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Razboinita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Stipoc</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Pardina</a:t>
            </a:r>
            <a:r>
              <a:rPr lang="en-US" sz="1400" dirty="0">
                <a:solidFill>
                  <a:srgbClr val="333333"/>
                </a:solidFill>
                <a:effectLst/>
                <a:latin typeface="Helvetica" panose="020B0604020202020204" pitchFamily="34" charset="0"/>
                <a:ea typeface="Calibri" panose="020F0502020204030204" pitchFamily="34" charset="0"/>
              </a:rPr>
              <a:t> - loc. </a:t>
            </a:r>
            <a:r>
              <a:rPr lang="en-US" sz="1400" dirty="0" err="1">
                <a:solidFill>
                  <a:srgbClr val="333333"/>
                </a:solidFill>
                <a:effectLst/>
                <a:latin typeface="Helvetica" panose="020B0604020202020204" pitchFamily="34" charset="0"/>
                <a:ea typeface="Calibri" panose="020F0502020204030204" pitchFamily="34" charset="0"/>
              </a:rPr>
              <a:t>Chilia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Veche</a:t>
            </a:r>
            <a:endParaRPr lang="en-US" sz="1400" dirty="0">
              <a:solidFill>
                <a:srgbClr val="333333"/>
              </a:solidFill>
              <a:effectLst/>
              <a:latin typeface="Helvetica" panose="020B0604020202020204" pitchFamily="34" charset="0"/>
              <a:ea typeface="Calibri" panose="020F0502020204030204" pitchFamily="34" charset="0"/>
            </a:endParaRPr>
          </a:p>
          <a:p>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9</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a:solidFill>
                  <a:srgbClr val="333333"/>
                </a:solidFill>
                <a:effectLst/>
                <a:latin typeface="Helvetica" panose="020B0604020202020204" pitchFamily="34" charset="0"/>
                <a:ea typeface="Calibri" panose="020F0502020204030204" pitchFamily="34" charset="0"/>
              </a:rPr>
              <a:t>Tur </a:t>
            </a:r>
            <a:r>
              <a:rPr lang="en-US" sz="1400" dirty="0" err="1">
                <a:solidFill>
                  <a:srgbClr val="333333"/>
                </a:solidFill>
                <a:effectLst/>
                <a:latin typeface="Helvetica" panose="020B0604020202020204" pitchFamily="34" charset="0"/>
                <a:ea typeface="Calibri" panose="020F0502020204030204" pitchFamily="34" charset="0"/>
              </a:rPr>
              <a:t>Chilia</a:t>
            </a:r>
            <a:r>
              <a:rPr lang="en-US" sz="1400" dirty="0">
                <a:solidFill>
                  <a:srgbClr val="333333"/>
                </a:solidFill>
                <a:effectLst/>
                <a:latin typeface="Helvetica" panose="020B0604020202020204" pitchFamily="34" charset="0"/>
                <a:ea typeface="Calibri" panose="020F0502020204030204" pitchFamily="34" charset="0"/>
              </a:rPr>
              <a:t> pe </a:t>
            </a:r>
            <a:r>
              <a:rPr lang="en-US" sz="1400" dirty="0" err="1">
                <a:solidFill>
                  <a:srgbClr val="333333"/>
                </a:solidFill>
                <a:effectLst/>
                <a:latin typeface="Helvetica" panose="020B0604020202020204" pitchFamily="34" charset="0"/>
                <a:ea typeface="Calibri" panose="020F0502020204030204" pitchFamily="34" charset="0"/>
              </a:rPr>
              <a:t>ruta</a:t>
            </a:r>
            <a:r>
              <a:rPr lang="en-US" sz="1400" dirty="0">
                <a:solidFill>
                  <a:srgbClr val="333333"/>
                </a:solidFill>
                <a:effectLst/>
                <a:latin typeface="Helvetica" panose="020B0604020202020204" pitchFamily="34" charset="0"/>
                <a:ea typeface="Calibri" panose="020F0502020204030204" pitchFamily="34" charset="0"/>
              </a:rPr>
              <a:t>: loc. </a:t>
            </a:r>
            <a:r>
              <a:rPr lang="en-US" sz="1400" dirty="0" err="1">
                <a:solidFill>
                  <a:srgbClr val="333333"/>
                </a:solidFill>
                <a:effectLst/>
                <a:latin typeface="Helvetica" panose="020B0604020202020204" pitchFamily="34" charset="0"/>
                <a:ea typeface="Calibri" panose="020F0502020204030204" pitchFamily="34" charset="0"/>
              </a:rPr>
              <a:t>Chilia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Veche</a:t>
            </a:r>
            <a:r>
              <a:rPr lang="en-US" sz="1400" dirty="0">
                <a:solidFill>
                  <a:srgbClr val="333333"/>
                </a:solidFill>
                <a:effectLst/>
                <a:latin typeface="Helvetica" panose="020B0604020202020204" pitchFamily="34" charset="0"/>
                <a:ea typeface="Calibri" panose="020F0502020204030204" pitchFamily="34" charset="0"/>
              </a:rPr>
              <a:t> - brat </a:t>
            </a:r>
            <a:r>
              <a:rPr lang="en-US" sz="1400" dirty="0" err="1">
                <a:solidFill>
                  <a:srgbClr val="333333"/>
                </a:solidFill>
                <a:effectLst/>
                <a:latin typeface="Helvetica" panose="020B0604020202020204" pitchFamily="34" charset="0"/>
                <a:ea typeface="Calibri" panose="020F0502020204030204" pitchFamily="34" charset="0"/>
              </a:rPr>
              <a:t>Chilia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bratul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Babina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bratul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Cernovca</a:t>
            </a:r>
            <a:r>
              <a:rPr lang="en-US" sz="1400" dirty="0">
                <a:solidFill>
                  <a:srgbClr val="333333"/>
                </a:solidFill>
                <a:effectLst/>
                <a:latin typeface="Helvetica" panose="020B0604020202020204" pitchFamily="34" charset="0"/>
                <a:ea typeface="Calibri" panose="020F0502020204030204" pitchFamily="34" charset="0"/>
              </a:rPr>
              <a:t> - canal </a:t>
            </a:r>
            <a:r>
              <a:rPr lang="en-US" sz="1400" dirty="0" err="1">
                <a:solidFill>
                  <a:srgbClr val="333333"/>
                </a:solidFill>
                <a:effectLst/>
                <a:latin typeface="Helvetica" panose="020B0604020202020204" pitchFamily="34" charset="0"/>
                <a:ea typeface="Calibri" panose="020F0502020204030204" pitchFamily="34" charset="0"/>
              </a:rPr>
              <a:t>Sulimanca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Merheiu</a:t>
            </a:r>
            <a:r>
              <a:rPr lang="en-US" sz="1400" dirty="0">
                <a:solidFill>
                  <a:srgbClr val="333333"/>
                </a:solidFill>
                <a:effectLst/>
                <a:latin typeface="Helvetica" panose="020B0604020202020204" pitchFamily="34" charset="0"/>
                <a:ea typeface="Calibri" panose="020F0502020204030204" pitchFamily="34" charset="0"/>
              </a:rPr>
              <a:t> Mic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Merhei</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Matita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Babina</a:t>
            </a:r>
            <a:r>
              <a:rPr lang="en-US" sz="1400" dirty="0">
                <a:solidFill>
                  <a:srgbClr val="333333"/>
                </a:solidFill>
                <a:effectLst/>
                <a:latin typeface="Helvetica" panose="020B0604020202020204" pitchFamily="34" charset="0"/>
                <a:ea typeface="Calibri" panose="020F0502020204030204" pitchFamily="34" charset="0"/>
              </a:rPr>
              <a:t> - canal </a:t>
            </a:r>
            <a:r>
              <a:rPr lang="en-US" sz="1400" dirty="0" err="1">
                <a:solidFill>
                  <a:srgbClr val="333333"/>
                </a:solidFill>
                <a:effectLst/>
                <a:latin typeface="Helvetica" panose="020B0604020202020204" pitchFamily="34" charset="0"/>
                <a:ea typeface="Calibri" panose="020F0502020204030204" pitchFamily="34" charset="0"/>
              </a:rPr>
              <a:t>Radacinoasele</a:t>
            </a:r>
            <a:r>
              <a:rPr lang="en-US" sz="1400" dirty="0">
                <a:solidFill>
                  <a:srgbClr val="333333"/>
                </a:solidFill>
                <a:effectLst/>
                <a:latin typeface="Helvetica" panose="020B0604020202020204" pitchFamily="34" charset="0"/>
                <a:ea typeface="Calibri" panose="020F0502020204030204" pitchFamily="34" charset="0"/>
              </a:rPr>
              <a:t> -canal </a:t>
            </a:r>
            <a:r>
              <a:rPr lang="en-US" sz="1400" dirty="0" err="1">
                <a:solidFill>
                  <a:srgbClr val="333333"/>
                </a:solidFill>
                <a:effectLst/>
                <a:latin typeface="Helvetica" panose="020B0604020202020204" pitchFamily="34" charset="0"/>
                <a:ea typeface="Calibri" panose="020F0502020204030204" pitchFamily="34" charset="0"/>
              </a:rPr>
              <a:t>Pardina</a:t>
            </a:r>
            <a:r>
              <a:rPr lang="en-US" sz="1400" dirty="0">
                <a:solidFill>
                  <a:srgbClr val="333333"/>
                </a:solidFill>
                <a:effectLst/>
                <a:latin typeface="Helvetica" panose="020B0604020202020204" pitchFamily="34" charset="0"/>
                <a:ea typeface="Calibri" panose="020F0502020204030204" pitchFamily="34" charset="0"/>
              </a:rPr>
              <a:t> -loc. </a:t>
            </a:r>
            <a:r>
              <a:rPr lang="en-US" sz="1400" dirty="0" err="1">
                <a:solidFill>
                  <a:srgbClr val="333333"/>
                </a:solidFill>
                <a:effectLst/>
                <a:latin typeface="Helvetica" panose="020B0604020202020204" pitchFamily="34" charset="0"/>
                <a:ea typeface="Calibri" panose="020F0502020204030204" pitchFamily="34" charset="0"/>
              </a:rPr>
              <a:t>Chilia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Veche</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10</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a:solidFill>
                  <a:srgbClr val="333333"/>
                </a:solidFill>
                <a:effectLst/>
                <a:latin typeface="Helvetica" panose="020B0604020202020204" pitchFamily="34" charset="0"/>
                <a:ea typeface="Calibri" panose="020F0502020204030204" pitchFamily="34" charset="0"/>
              </a:rPr>
              <a:t>Tur Sf. Gheorghe pe </a:t>
            </a:r>
            <a:r>
              <a:rPr lang="en-US" sz="1400" dirty="0" err="1">
                <a:solidFill>
                  <a:srgbClr val="333333"/>
                </a:solidFill>
                <a:effectLst/>
                <a:latin typeface="Helvetica" panose="020B0604020202020204" pitchFamily="34" charset="0"/>
                <a:ea typeface="Calibri" panose="020F0502020204030204" pitchFamily="34" charset="0"/>
              </a:rPr>
              <a:t>ruta</a:t>
            </a:r>
            <a:r>
              <a:rPr lang="en-US" sz="1400" dirty="0">
                <a:solidFill>
                  <a:srgbClr val="333333"/>
                </a:solidFill>
                <a:effectLst/>
                <a:latin typeface="Helvetica" panose="020B0604020202020204" pitchFamily="34" charset="0"/>
                <a:ea typeface="Calibri" panose="020F0502020204030204" pitchFamily="34" charset="0"/>
              </a:rPr>
              <a:t>: loc. Sf. Gheorghe -</a:t>
            </a:r>
            <a:r>
              <a:rPr lang="en-US" sz="1400" dirty="0" err="1">
                <a:solidFill>
                  <a:srgbClr val="333333"/>
                </a:solidFill>
                <a:effectLst/>
                <a:latin typeface="Helvetica" panose="020B0604020202020204" pitchFamily="34" charset="0"/>
                <a:ea typeface="Calibri" panose="020F0502020204030204" pitchFamily="34" charset="0"/>
              </a:rPr>
              <a:t>canalele</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Zaton</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Buhaz</a:t>
            </a:r>
            <a:r>
              <a:rPr lang="en-US" sz="1400" dirty="0">
                <a:solidFill>
                  <a:srgbClr val="333333"/>
                </a:solidFill>
                <a:effectLst/>
                <a:latin typeface="Helvetica" panose="020B0604020202020204" pitchFamily="34" charset="0"/>
                <a:ea typeface="Calibri" panose="020F0502020204030204" pitchFamily="34" charset="0"/>
              </a:rPr>
              <a:t> – Palade –</a:t>
            </a:r>
            <a:r>
              <a:rPr lang="en-US" sz="1400" dirty="0" err="1">
                <a:solidFill>
                  <a:srgbClr val="333333"/>
                </a:solidFill>
                <a:effectLst/>
                <a:latin typeface="Helvetica" panose="020B0604020202020204" pitchFamily="34" charset="0"/>
                <a:ea typeface="Calibri" panose="020F0502020204030204" pitchFamily="34" charset="0"/>
              </a:rPr>
              <a:t>Crasnicol</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bratul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Sf.Gheorghe</a:t>
            </a:r>
            <a:r>
              <a:rPr lang="en-US" sz="1400" dirty="0">
                <a:solidFill>
                  <a:srgbClr val="333333"/>
                </a:solidFill>
                <a:effectLst/>
                <a:latin typeface="Helvetica" panose="020B0604020202020204" pitchFamily="34" charset="0"/>
                <a:ea typeface="Calibri" panose="020F0502020204030204" pitchFamily="34" charset="0"/>
              </a:rPr>
              <a:t> - loc. Sf. Gheorghe</a:t>
            </a:r>
            <a:br>
              <a:rPr lang="en-US" sz="1400" dirty="0">
                <a:solidFill>
                  <a:srgbClr val="333333"/>
                </a:solidFill>
                <a:effectLst/>
                <a:latin typeface="Helvetica" panose="020B0604020202020204" pitchFamily="34" charset="0"/>
                <a:ea typeface="Calibri" panose="020F0502020204030204" pitchFamily="34" charset="0"/>
              </a:rPr>
            </a:b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endParaRPr lang="ro-RO" sz="1400" dirty="0"/>
          </a:p>
        </p:txBody>
      </p:sp>
    </p:spTree>
    <p:extLst>
      <p:ext uri="{BB962C8B-B14F-4D97-AF65-F5344CB8AC3E}">
        <p14:creationId xmlns:p14="http://schemas.microsoft.com/office/powerpoint/2010/main" val="1356861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741C3E0-7991-4698-4B34-892AFE0E76A3}"/>
              </a:ext>
            </a:extLst>
          </p:cNvPr>
          <p:cNvSpPr>
            <a:spLocks noGrp="1"/>
          </p:cNvSpPr>
          <p:nvPr>
            <p:ph idx="1"/>
          </p:nvPr>
        </p:nvSpPr>
        <p:spPr>
          <a:xfrm>
            <a:off x="6733310" y="5665499"/>
            <a:ext cx="5458690" cy="582902"/>
          </a:xfrm>
        </p:spPr>
        <p:txBody>
          <a:bodyPr>
            <a:noAutofit/>
          </a:bodyPr>
          <a:lstStyle/>
          <a:p>
            <a:pPr marL="0" indent="0" algn="r">
              <a:buNone/>
            </a:pPr>
            <a:r>
              <a:rPr lang="en-US" sz="3200" dirty="0">
                <a:latin typeface="Algerian" panose="04020705040A02060702" pitchFamily="82" charset="0"/>
              </a:rPr>
              <a:t>Thank you for your attention!</a:t>
            </a:r>
          </a:p>
        </p:txBody>
      </p:sp>
      <p:pic>
        <p:nvPicPr>
          <p:cNvPr id="4" name="Picture 11">
            <a:extLst>
              <a:ext uri="{FF2B5EF4-FFF2-40B4-BE49-F238E27FC236}">
                <a16:creationId xmlns:a16="http://schemas.microsoft.com/office/drawing/2014/main" xmlns="" id="{E7257A89-17AB-6AC9-728A-5E9F859215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629" y="0"/>
            <a:ext cx="7385516" cy="736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886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rta trasee in delta dunarii">
            <a:hlinkClick r:id="rId2"/>
            <a:extLst>
              <a:ext uri="{FF2B5EF4-FFF2-40B4-BE49-F238E27FC236}">
                <a16:creationId xmlns:a16="http://schemas.microsoft.com/office/drawing/2014/main" xmlns="" id="{C16BE817-5731-4E44-A985-ED9465C8C627}"/>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7980219" y="203198"/>
            <a:ext cx="3897746" cy="3225801"/>
          </a:xfrm>
          <a:prstGeom prst="rect">
            <a:avLst/>
          </a:prstGeom>
          <a:noFill/>
          <a:ln>
            <a:noFill/>
          </a:ln>
        </p:spPr>
      </p:pic>
      <p:sp>
        <p:nvSpPr>
          <p:cNvPr id="13" name="TextBox 12">
            <a:extLst>
              <a:ext uri="{FF2B5EF4-FFF2-40B4-BE49-F238E27FC236}">
                <a16:creationId xmlns:a16="http://schemas.microsoft.com/office/drawing/2014/main" xmlns="" id="{6164FDCC-E8BC-4F81-A542-14EF97C200E2}"/>
              </a:ext>
            </a:extLst>
          </p:cNvPr>
          <p:cNvSpPr txBox="1"/>
          <p:nvPr/>
        </p:nvSpPr>
        <p:spPr>
          <a:xfrm>
            <a:off x="0" y="0"/>
            <a:ext cx="7980219" cy="6124754"/>
          </a:xfrm>
          <a:prstGeom prst="rect">
            <a:avLst/>
          </a:prstGeom>
          <a:noFill/>
        </p:spPr>
        <p:txBody>
          <a:bodyPr wrap="square">
            <a:spAutoFit/>
          </a:bodyPr>
          <a:lstStyle/>
          <a:p>
            <a:pPr>
              <a:spcAft>
                <a:spcPts val="800"/>
              </a:spcAft>
            </a:pP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11</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Traseul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turistic</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Sulina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Periprava</a:t>
            </a:r>
            <a:r>
              <a:rPr lang="en-US" sz="1400" dirty="0">
                <a:solidFill>
                  <a:srgbClr val="333333"/>
                </a:solidFill>
                <a:effectLst/>
                <a:latin typeface="Helvetica" panose="020B0604020202020204" pitchFamily="34" charset="0"/>
                <a:ea typeface="Calibri" panose="020F0502020204030204" pitchFamily="34" charset="0"/>
              </a:rPr>
              <a:t>, pe </a:t>
            </a:r>
            <a:r>
              <a:rPr lang="en-US" sz="1400" dirty="0" err="1">
                <a:solidFill>
                  <a:srgbClr val="333333"/>
                </a:solidFill>
                <a:effectLst/>
                <a:latin typeface="Helvetica" panose="020B0604020202020204" pitchFamily="34" charset="0"/>
                <a:ea typeface="Calibri" panose="020F0502020204030204" pitchFamily="34" charset="0"/>
              </a:rPr>
              <a:t>ruta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Sulina</a:t>
            </a:r>
            <a:r>
              <a:rPr lang="en-US" sz="1400" dirty="0">
                <a:solidFill>
                  <a:srgbClr val="333333"/>
                </a:solidFill>
                <a:effectLst/>
                <a:latin typeface="Helvetica" panose="020B0604020202020204" pitchFamily="34" charset="0"/>
                <a:ea typeface="Calibri" panose="020F0502020204030204" pitchFamily="34" charset="0"/>
              </a:rPr>
              <a:t> - can. Cardon - can. </a:t>
            </a:r>
            <a:r>
              <a:rPr lang="en-US" sz="1400" dirty="0" err="1">
                <a:solidFill>
                  <a:srgbClr val="333333"/>
                </a:solidFill>
                <a:effectLst/>
                <a:latin typeface="Helvetica" panose="020B0604020202020204" pitchFamily="34" charset="0"/>
                <a:ea typeface="Calibri" panose="020F0502020204030204" pitchFamily="34" charset="0"/>
              </a:rPr>
              <a:t>Sfistofca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Periprava</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12</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Traseul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turistic</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Sulina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Periprava</a:t>
            </a:r>
            <a:r>
              <a:rPr lang="en-US" sz="1400" dirty="0">
                <a:solidFill>
                  <a:srgbClr val="333333"/>
                </a:solidFill>
                <a:effectLst/>
                <a:latin typeface="Helvetica" panose="020B0604020202020204" pitchFamily="34" charset="0"/>
                <a:ea typeface="Calibri" panose="020F0502020204030204" pitchFamily="34" charset="0"/>
              </a:rPr>
              <a:t>, pe </a:t>
            </a:r>
            <a:r>
              <a:rPr lang="en-US" sz="1400" dirty="0" err="1">
                <a:solidFill>
                  <a:srgbClr val="333333"/>
                </a:solidFill>
                <a:effectLst/>
                <a:latin typeface="Helvetica" panose="020B0604020202020204" pitchFamily="34" charset="0"/>
                <a:ea typeface="Calibri" panose="020F0502020204030204" pitchFamily="34" charset="0"/>
              </a:rPr>
              <a:t>ruta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Sulina</a:t>
            </a:r>
            <a:r>
              <a:rPr lang="en-US" sz="1400" dirty="0">
                <a:solidFill>
                  <a:srgbClr val="333333"/>
                </a:solidFill>
                <a:effectLst/>
                <a:latin typeface="Helvetica" panose="020B0604020202020204" pitchFamily="34" charset="0"/>
                <a:ea typeface="Calibri" panose="020F0502020204030204" pitchFamily="34" charset="0"/>
              </a:rPr>
              <a:t> - can. Cardon - </a:t>
            </a:r>
            <a:r>
              <a:rPr lang="en-US" sz="1400" dirty="0" err="1">
                <a:solidFill>
                  <a:srgbClr val="333333"/>
                </a:solidFill>
                <a:effectLst/>
                <a:latin typeface="Helvetica" panose="020B0604020202020204" pitchFamily="34" charset="0"/>
                <a:ea typeface="Calibri" panose="020F0502020204030204" pitchFamily="34" charset="0"/>
              </a:rPr>
              <a:t>Golful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Musura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bratul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Musura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bratul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Stambulul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Vechi</a:t>
            </a:r>
            <a:r>
              <a:rPr lang="en-US" sz="1400" dirty="0">
                <a:solidFill>
                  <a:srgbClr val="333333"/>
                </a:solidFill>
                <a:effectLst/>
                <a:latin typeface="Helvetica" panose="020B0604020202020204" pitchFamily="34" charset="0"/>
                <a:ea typeface="Calibri" panose="020F0502020204030204" pitchFamily="34" charset="0"/>
              </a:rPr>
              <a:t> - brat </a:t>
            </a:r>
            <a:r>
              <a:rPr lang="en-US" sz="1400" dirty="0" err="1">
                <a:solidFill>
                  <a:srgbClr val="333333"/>
                </a:solidFill>
                <a:effectLst/>
                <a:latin typeface="Helvetica" panose="020B0604020202020204" pitchFamily="34" charset="0"/>
                <a:ea typeface="Calibri" panose="020F0502020204030204" pitchFamily="34" charset="0"/>
              </a:rPr>
              <a:t>Chilia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Periprava</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13</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a:solidFill>
                  <a:srgbClr val="333333"/>
                </a:solidFill>
                <a:effectLst/>
                <a:latin typeface="Helvetica" panose="020B0604020202020204" pitchFamily="34" charset="0"/>
                <a:ea typeface="Calibri" panose="020F0502020204030204" pitchFamily="34" charset="0"/>
              </a:rPr>
              <a:t>Tur </a:t>
            </a:r>
            <a:r>
              <a:rPr lang="en-US" sz="1400" dirty="0" err="1">
                <a:solidFill>
                  <a:srgbClr val="333333"/>
                </a:solidFill>
                <a:effectLst/>
                <a:latin typeface="Helvetica" panose="020B0604020202020204" pitchFamily="34" charset="0"/>
                <a:ea typeface="Calibri" panose="020F0502020204030204" pitchFamily="34" charset="0"/>
              </a:rPr>
              <a:t>Uzlina</a:t>
            </a:r>
            <a:r>
              <a:rPr lang="en-US" sz="1400" dirty="0">
                <a:solidFill>
                  <a:srgbClr val="333333"/>
                </a:solidFill>
                <a:effectLst/>
                <a:latin typeface="Helvetica" panose="020B0604020202020204" pitchFamily="34" charset="0"/>
                <a:ea typeface="Calibri" panose="020F0502020204030204" pitchFamily="34" charset="0"/>
              </a:rPr>
              <a:t> pe </a:t>
            </a:r>
            <a:r>
              <a:rPr lang="en-US" sz="1400" dirty="0" err="1">
                <a:solidFill>
                  <a:srgbClr val="333333"/>
                </a:solidFill>
                <a:effectLst/>
                <a:latin typeface="Helvetica" panose="020B0604020202020204" pitchFamily="34" charset="0"/>
                <a:ea typeface="Calibri" panose="020F0502020204030204" pitchFamily="34" charset="0"/>
              </a:rPr>
              <a:t>ruta</a:t>
            </a:r>
            <a:r>
              <a:rPr lang="en-US" sz="1400" dirty="0">
                <a:solidFill>
                  <a:srgbClr val="333333"/>
                </a:solidFill>
                <a:effectLst/>
                <a:latin typeface="Helvetica" panose="020B0604020202020204" pitchFamily="34" charset="0"/>
                <a:ea typeface="Calibri" panose="020F0502020204030204" pitchFamily="34" charset="0"/>
              </a:rPr>
              <a:t>: loc. </a:t>
            </a:r>
            <a:r>
              <a:rPr lang="en-US" sz="1400" dirty="0" err="1">
                <a:solidFill>
                  <a:srgbClr val="333333"/>
                </a:solidFill>
                <a:effectLst/>
                <a:latin typeface="Helvetica" panose="020B0604020202020204" pitchFamily="34" charset="0"/>
                <a:ea typeface="Calibri" panose="020F0502020204030204" pitchFamily="34" charset="0"/>
              </a:rPr>
              <a:t>Uzlina</a:t>
            </a:r>
            <a:r>
              <a:rPr lang="en-US" sz="1400" dirty="0">
                <a:solidFill>
                  <a:srgbClr val="333333"/>
                </a:solidFill>
                <a:effectLst/>
                <a:latin typeface="Helvetica" panose="020B0604020202020204" pitchFamily="34" charset="0"/>
                <a:ea typeface="Calibri" panose="020F0502020204030204" pitchFamily="34" charset="0"/>
              </a:rPr>
              <a:t> - can. </a:t>
            </a:r>
            <a:r>
              <a:rPr lang="en-US" sz="1400" dirty="0" err="1">
                <a:solidFill>
                  <a:srgbClr val="333333"/>
                </a:solidFill>
                <a:effectLst/>
                <a:latin typeface="Helvetica" panose="020B0604020202020204" pitchFamily="34" charset="0"/>
                <a:ea typeface="Calibri" panose="020F0502020204030204" pitchFamily="34" charset="0"/>
              </a:rPr>
              <a:t>Uzlina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lacurile</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Uzlina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si</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Isac</a:t>
            </a:r>
            <a:r>
              <a:rPr lang="en-US" sz="1400" dirty="0">
                <a:solidFill>
                  <a:srgbClr val="333333"/>
                </a:solidFill>
                <a:effectLst/>
                <a:latin typeface="Helvetica" panose="020B0604020202020204" pitchFamily="34" charset="0"/>
                <a:ea typeface="Calibri" panose="020F0502020204030204" pitchFamily="34" charset="0"/>
              </a:rPr>
              <a:t> - canal </a:t>
            </a:r>
            <a:r>
              <a:rPr lang="en-US" sz="1400" dirty="0" err="1">
                <a:solidFill>
                  <a:srgbClr val="333333"/>
                </a:solidFill>
                <a:effectLst/>
                <a:latin typeface="Helvetica" panose="020B0604020202020204" pitchFamily="34" charset="0"/>
                <a:ea typeface="Calibri" panose="020F0502020204030204" pitchFamily="34" charset="0"/>
              </a:rPr>
              <a:t>Isac</a:t>
            </a:r>
            <a:r>
              <a:rPr lang="en-US" sz="1400" dirty="0">
                <a:solidFill>
                  <a:srgbClr val="333333"/>
                </a:solidFill>
                <a:effectLst/>
                <a:latin typeface="Helvetica" panose="020B0604020202020204" pitchFamily="34" charset="0"/>
                <a:ea typeface="Calibri" panose="020F0502020204030204" pitchFamily="34" charset="0"/>
              </a:rPr>
              <a:t> 3 - </a:t>
            </a:r>
            <a:r>
              <a:rPr lang="en-US" sz="1400" dirty="0" err="1">
                <a:solidFill>
                  <a:srgbClr val="333333"/>
                </a:solidFill>
                <a:effectLst/>
                <a:latin typeface="Helvetica" panose="020B0604020202020204" pitchFamily="34" charset="0"/>
                <a:ea typeface="Calibri" panose="020F0502020204030204" pitchFamily="34" charset="0"/>
              </a:rPr>
              <a:t>gârla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Perivolovca</a:t>
            </a:r>
            <a:r>
              <a:rPr lang="en-US" sz="1400" dirty="0">
                <a:solidFill>
                  <a:srgbClr val="333333"/>
                </a:solidFill>
                <a:effectLst/>
                <a:latin typeface="Helvetica" panose="020B0604020202020204" pitchFamily="34" charset="0"/>
                <a:ea typeface="Calibri" panose="020F0502020204030204" pitchFamily="34" charset="0"/>
              </a:rPr>
              <a:t> - brat Sf. Gheorghe - loc. </a:t>
            </a:r>
            <a:r>
              <a:rPr lang="en-US" sz="1400" dirty="0" err="1">
                <a:solidFill>
                  <a:srgbClr val="333333"/>
                </a:solidFill>
                <a:effectLst/>
                <a:latin typeface="Helvetica" panose="020B0604020202020204" pitchFamily="34" charset="0"/>
                <a:ea typeface="Calibri" panose="020F0502020204030204" pitchFamily="34" charset="0"/>
              </a:rPr>
              <a:t>Uzlina</a:t>
            </a:r>
            <a:r>
              <a:rPr lang="en-US" sz="1400" dirty="0">
                <a:solidFill>
                  <a:srgbClr val="333333"/>
                </a:solidFill>
                <a:effectLst/>
                <a:latin typeface="Helvetica" panose="020B0604020202020204" pitchFamily="34" charset="0"/>
                <a:ea typeface="Calibri" panose="020F0502020204030204" pitchFamily="34" charset="0"/>
              </a:rPr>
              <a:t> - cu </a:t>
            </a:r>
            <a:r>
              <a:rPr lang="en-US" sz="1400" dirty="0" err="1">
                <a:solidFill>
                  <a:srgbClr val="333333"/>
                </a:solidFill>
                <a:effectLst/>
                <a:latin typeface="Helvetica" panose="020B0604020202020204" pitchFamily="34" charset="0"/>
                <a:ea typeface="Calibri" panose="020F0502020204030204" pitchFamily="34" charset="0"/>
              </a:rPr>
              <a:t>extensie</a:t>
            </a:r>
            <a:r>
              <a:rPr lang="en-US" sz="1400" dirty="0">
                <a:solidFill>
                  <a:srgbClr val="333333"/>
                </a:solidFill>
                <a:effectLst/>
                <a:latin typeface="Helvetica" panose="020B0604020202020204" pitchFamily="34" charset="0"/>
                <a:ea typeface="Calibri" panose="020F0502020204030204" pitchFamily="34" charset="0"/>
              </a:rPr>
              <a:t> lac </a:t>
            </a:r>
            <a:r>
              <a:rPr lang="en-US" sz="1400" dirty="0" err="1">
                <a:solidFill>
                  <a:srgbClr val="333333"/>
                </a:solidFill>
                <a:effectLst/>
                <a:latin typeface="Helvetica" panose="020B0604020202020204" pitchFamily="34" charset="0"/>
                <a:ea typeface="Calibri" panose="020F0502020204030204" pitchFamily="34" charset="0"/>
              </a:rPr>
              <a:t>Isac</a:t>
            </a:r>
            <a:r>
              <a:rPr lang="en-US" sz="1400" dirty="0">
                <a:solidFill>
                  <a:srgbClr val="333333"/>
                </a:solidFill>
                <a:effectLst/>
                <a:latin typeface="Helvetica" panose="020B0604020202020204" pitchFamily="34" charset="0"/>
                <a:ea typeface="Calibri" panose="020F0502020204030204" pitchFamily="34" charset="0"/>
              </a:rPr>
              <a:t>- canal </a:t>
            </a:r>
            <a:r>
              <a:rPr lang="en-US" sz="1400" dirty="0" err="1">
                <a:solidFill>
                  <a:srgbClr val="333333"/>
                </a:solidFill>
                <a:effectLst/>
                <a:latin typeface="Helvetica" panose="020B0604020202020204" pitchFamily="34" charset="0"/>
                <a:ea typeface="Calibri" panose="020F0502020204030204" pitchFamily="34" charset="0"/>
              </a:rPr>
              <a:t>Isac</a:t>
            </a:r>
            <a:r>
              <a:rPr lang="en-US" sz="1400" dirty="0">
                <a:solidFill>
                  <a:srgbClr val="333333"/>
                </a:solidFill>
                <a:effectLst/>
                <a:latin typeface="Helvetica" panose="020B0604020202020204" pitchFamily="34" charset="0"/>
                <a:ea typeface="Calibri" panose="020F0502020204030204" pitchFamily="34" charset="0"/>
              </a:rPr>
              <a:t> 2- canal </a:t>
            </a:r>
            <a:r>
              <a:rPr lang="en-US" sz="1400" dirty="0" err="1">
                <a:solidFill>
                  <a:srgbClr val="333333"/>
                </a:solidFill>
                <a:effectLst/>
                <a:latin typeface="Helvetica" panose="020B0604020202020204" pitchFamily="34" charset="0"/>
                <a:ea typeface="Calibri" panose="020F0502020204030204" pitchFamily="34" charset="0"/>
              </a:rPr>
              <a:t>Litcov</a:t>
            </a:r>
            <a:r>
              <a:rPr lang="en-US" sz="1400" dirty="0">
                <a:solidFill>
                  <a:srgbClr val="333333"/>
                </a:solidFill>
                <a:effectLst/>
                <a:latin typeface="Helvetica" panose="020B0604020202020204" pitchFamily="34" charset="0"/>
                <a:ea typeface="Calibri" panose="020F0502020204030204" pitchFamily="34" charset="0"/>
              </a:rPr>
              <a:t> - canal </a:t>
            </a:r>
            <a:r>
              <a:rPr lang="en-US" sz="1400" dirty="0" err="1">
                <a:solidFill>
                  <a:srgbClr val="333333"/>
                </a:solidFill>
                <a:effectLst/>
                <a:latin typeface="Helvetica" panose="020B0604020202020204" pitchFamily="34" charset="0"/>
                <a:ea typeface="Calibri" panose="020F0502020204030204" pitchFamily="34" charset="0"/>
              </a:rPr>
              <a:t>Ceamurlia</a:t>
            </a:r>
            <a:r>
              <a:rPr lang="en-US" sz="1400" dirty="0">
                <a:solidFill>
                  <a:srgbClr val="333333"/>
                </a:solidFill>
                <a:effectLst/>
                <a:latin typeface="Helvetica" panose="020B0604020202020204" pitchFamily="34" charset="0"/>
                <a:ea typeface="Calibri" panose="020F0502020204030204" pitchFamily="34" charset="0"/>
              </a:rPr>
              <a:t> - can. </a:t>
            </a:r>
            <a:r>
              <a:rPr lang="en-US" sz="1400" dirty="0" err="1">
                <a:solidFill>
                  <a:srgbClr val="333333"/>
                </a:solidFill>
                <a:effectLst/>
                <a:latin typeface="Helvetica" panose="020B0604020202020204" pitchFamily="34" charset="0"/>
                <a:ea typeface="Calibri" panose="020F0502020204030204" pitchFamily="34" charset="0"/>
              </a:rPr>
              <a:t>Crisan</a:t>
            </a:r>
            <a:r>
              <a:rPr lang="en-US" sz="1400" dirty="0">
                <a:solidFill>
                  <a:srgbClr val="333333"/>
                </a:solidFill>
                <a:effectLst/>
                <a:latin typeface="Helvetica" panose="020B0604020202020204" pitchFamily="34" charset="0"/>
                <a:ea typeface="Calibri" panose="020F0502020204030204" pitchFamily="34" charset="0"/>
              </a:rPr>
              <a:t> - brat </a:t>
            </a:r>
            <a:r>
              <a:rPr lang="en-US" sz="1400" dirty="0" err="1">
                <a:solidFill>
                  <a:srgbClr val="333333"/>
                </a:solidFill>
                <a:effectLst/>
                <a:latin typeface="Helvetica" panose="020B0604020202020204" pitchFamily="34" charset="0"/>
                <a:ea typeface="Calibri" panose="020F0502020204030204" pitchFamily="34" charset="0"/>
              </a:rPr>
              <a:t>Sulina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Centru</a:t>
            </a:r>
            <a:r>
              <a:rPr lang="en-US" sz="1400" dirty="0">
                <a:solidFill>
                  <a:srgbClr val="333333"/>
                </a:solidFill>
                <a:effectLst/>
                <a:latin typeface="Helvetica" panose="020B0604020202020204" pitchFamily="34" charset="0"/>
                <a:ea typeface="Calibri" panose="020F0502020204030204" pitchFamily="34" charset="0"/>
              </a:rPr>
              <a:t> de </a:t>
            </a:r>
            <a:r>
              <a:rPr lang="en-US" sz="1400" dirty="0" err="1">
                <a:solidFill>
                  <a:srgbClr val="333333"/>
                </a:solidFill>
                <a:effectLst/>
                <a:latin typeface="Helvetica" panose="020B0604020202020204" pitchFamily="34" charset="0"/>
                <a:ea typeface="Calibri" panose="020F0502020204030204" pitchFamily="34" charset="0"/>
              </a:rPr>
              <a:t>Informare</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si</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Documentare</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Ecologica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Crisan</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14</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Traseul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turistic</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Jurilovca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Periboina</a:t>
            </a:r>
            <a:r>
              <a:rPr lang="en-US" sz="1400" dirty="0">
                <a:solidFill>
                  <a:srgbClr val="333333"/>
                </a:solidFill>
                <a:effectLst/>
                <a:latin typeface="Helvetica" panose="020B0604020202020204" pitchFamily="34" charset="0"/>
                <a:ea typeface="Calibri" panose="020F0502020204030204" pitchFamily="34" charset="0"/>
              </a:rPr>
              <a:t> - Istria pe </a:t>
            </a:r>
            <a:r>
              <a:rPr lang="en-US" sz="1400" dirty="0" err="1">
                <a:solidFill>
                  <a:srgbClr val="333333"/>
                </a:solidFill>
                <a:effectLst/>
                <a:latin typeface="Helvetica" panose="020B0604020202020204" pitchFamily="34" charset="0"/>
                <a:ea typeface="Calibri" panose="020F0502020204030204" pitchFamily="34" charset="0"/>
              </a:rPr>
              <a:t>ruta</a:t>
            </a:r>
            <a:r>
              <a:rPr lang="en-US" sz="1400" dirty="0">
                <a:solidFill>
                  <a:srgbClr val="333333"/>
                </a:solidFill>
                <a:effectLst/>
                <a:latin typeface="Helvetica" panose="020B0604020202020204" pitchFamily="34" charset="0"/>
                <a:ea typeface="Calibri" panose="020F0502020204030204" pitchFamily="34" charset="0"/>
              </a:rPr>
              <a:t>: loc. </a:t>
            </a:r>
            <a:r>
              <a:rPr lang="en-US" sz="1400" dirty="0" err="1">
                <a:solidFill>
                  <a:srgbClr val="333333"/>
                </a:solidFill>
                <a:effectLst/>
                <a:latin typeface="Helvetica" panose="020B0604020202020204" pitchFamily="34" charset="0"/>
                <a:ea typeface="Calibri" panose="020F0502020204030204" pitchFamily="34" charset="0"/>
              </a:rPr>
              <a:t>Jurilovca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Golovita</a:t>
            </a:r>
            <a:r>
              <a:rPr lang="en-US" sz="1400" dirty="0">
                <a:solidFill>
                  <a:srgbClr val="333333"/>
                </a:solidFill>
                <a:effectLst/>
                <a:latin typeface="Helvetica" panose="020B0604020202020204" pitchFamily="34" charset="0"/>
                <a:ea typeface="Calibri" panose="020F0502020204030204" pitchFamily="34" charset="0"/>
              </a:rPr>
              <a:t> - canal V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Sinoe</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cherhana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Periboina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punctul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Cetatea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Istriei</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canalul</a:t>
            </a:r>
            <a:r>
              <a:rPr lang="en-US" sz="1400" dirty="0">
                <a:solidFill>
                  <a:srgbClr val="333333"/>
                </a:solidFill>
                <a:effectLst/>
                <a:latin typeface="Helvetica" panose="020B0604020202020204" pitchFamily="34" charset="0"/>
                <a:ea typeface="Calibri" panose="020F0502020204030204" pitchFamily="34" charset="0"/>
              </a:rPr>
              <a:t> II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Zmeica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Golovita</a:t>
            </a:r>
            <a:r>
              <a:rPr lang="en-US" sz="1400" dirty="0">
                <a:solidFill>
                  <a:srgbClr val="333333"/>
                </a:solidFill>
                <a:effectLst/>
                <a:latin typeface="Helvetica" panose="020B0604020202020204" pitchFamily="34" charset="0"/>
                <a:ea typeface="Calibri" panose="020F0502020204030204" pitchFamily="34" charset="0"/>
              </a:rPr>
              <a:t> - loc. </a:t>
            </a:r>
            <a:r>
              <a:rPr lang="en-US" sz="1400" dirty="0" err="1">
                <a:solidFill>
                  <a:srgbClr val="333333"/>
                </a:solidFill>
                <a:effectLst/>
                <a:latin typeface="Helvetica" panose="020B0604020202020204" pitchFamily="34" charset="0"/>
                <a:ea typeface="Calibri" panose="020F0502020204030204" pitchFamily="34" charset="0"/>
              </a:rPr>
              <a:t>Jurilovca</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15</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Traseul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turistic</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Tulcea</a:t>
            </a:r>
            <a:r>
              <a:rPr lang="en-US" sz="1400" dirty="0">
                <a:solidFill>
                  <a:srgbClr val="333333"/>
                </a:solidFill>
                <a:effectLst/>
                <a:latin typeface="Helvetica" panose="020B0604020202020204" pitchFamily="34" charset="0"/>
                <a:ea typeface="Calibri" panose="020F0502020204030204" pitchFamily="34" charset="0"/>
              </a:rPr>
              <a:t> - Mila 23 pe </a:t>
            </a:r>
            <a:r>
              <a:rPr lang="en-US" sz="1400" dirty="0" err="1">
                <a:solidFill>
                  <a:srgbClr val="333333"/>
                </a:solidFill>
                <a:effectLst/>
                <a:latin typeface="Helvetica" panose="020B0604020202020204" pitchFamily="34" charset="0"/>
                <a:ea typeface="Calibri" panose="020F0502020204030204" pitchFamily="34" charset="0"/>
              </a:rPr>
              <a:t>ruta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mun</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Tulcea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bratul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Sulina</a:t>
            </a:r>
            <a:r>
              <a:rPr lang="en-US" sz="1400" dirty="0">
                <a:solidFill>
                  <a:srgbClr val="333333"/>
                </a:solidFill>
                <a:effectLst/>
                <a:latin typeface="Helvetica" panose="020B0604020202020204" pitchFamily="34" charset="0"/>
                <a:ea typeface="Calibri" panose="020F0502020204030204" pitchFamily="34" charset="0"/>
              </a:rPr>
              <a:t> - canal M.22 - </a:t>
            </a:r>
            <a:r>
              <a:rPr lang="en-US" sz="1400" dirty="0" err="1">
                <a:solidFill>
                  <a:srgbClr val="333333"/>
                </a:solidFill>
                <a:effectLst/>
                <a:latin typeface="Helvetica" panose="020B0604020202020204" pitchFamily="34" charset="0"/>
                <a:ea typeface="Calibri" panose="020F0502020204030204" pitchFamily="34" charset="0"/>
              </a:rPr>
              <a:t>garla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Sontea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Dunarea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Veche</a:t>
            </a:r>
            <a:r>
              <a:rPr lang="en-US" sz="1400" dirty="0">
                <a:solidFill>
                  <a:srgbClr val="333333"/>
                </a:solidFill>
                <a:effectLst/>
                <a:latin typeface="Helvetica" panose="020B0604020202020204" pitchFamily="34" charset="0"/>
                <a:ea typeface="Calibri" panose="020F0502020204030204" pitchFamily="34" charset="0"/>
              </a:rPr>
              <a:t> - loc. Mila 23</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16</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Traseul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Crisan</a:t>
            </a:r>
            <a:r>
              <a:rPr lang="en-US" sz="1400" dirty="0">
                <a:solidFill>
                  <a:srgbClr val="333333"/>
                </a:solidFill>
                <a:effectLst/>
                <a:latin typeface="Helvetica" panose="020B0604020202020204" pitchFamily="34" charset="0"/>
                <a:ea typeface="Calibri" panose="020F0502020204030204" pitchFamily="34" charset="0"/>
              </a:rPr>
              <a:t> - Mila 23 pe </a:t>
            </a:r>
            <a:r>
              <a:rPr lang="en-US" sz="1400" dirty="0" err="1">
                <a:solidFill>
                  <a:srgbClr val="333333"/>
                </a:solidFill>
                <a:effectLst/>
                <a:latin typeface="Helvetica" panose="020B0604020202020204" pitchFamily="34" charset="0"/>
                <a:ea typeface="Calibri" panose="020F0502020204030204" pitchFamily="34" charset="0"/>
              </a:rPr>
              <a:t>ruta</a:t>
            </a:r>
            <a:r>
              <a:rPr lang="en-US" sz="1400" dirty="0">
                <a:solidFill>
                  <a:srgbClr val="333333"/>
                </a:solidFill>
                <a:effectLst/>
                <a:latin typeface="Helvetica" panose="020B0604020202020204" pitchFamily="34" charset="0"/>
                <a:ea typeface="Calibri" panose="020F0502020204030204" pitchFamily="34" charset="0"/>
              </a:rPr>
              <a:t>: loc. </a:t>
            </a:r>
            <a:r>
              <a:rPr lang="en-US" sz="1400" dirty="0" err="1">
                <a:solidFill>
                  <a:srgbClr val="333333"/>
                </a:solidFill>
                <a:effectLst/>
                <a:latin typeface="Helvetica" panose="020B0604020202020204" pitchFamily="34" charset="0"/>
                <a:ea typeface="Calibri" panose="020F0502020204030204" pitchFamily="34" charset="0"/>
              </a:rPr>
              <a:t>Crisan</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Dunarea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Veche</a:t>
            </a:r>
            <a:r>
              <a:rPr lang="en-US" sz="1400" dirty="0">
                <a:solidFill>
                  <a:srgbClr val="333333"/>
                </a:solidFill>
                <a:effectLst/>
                <a:latin typeface="Helvetica" panose="020B0604020202020204" pitchFamily="34" charset="0"/>
                <a:ea typeface="Calibri" panose="020F0502020204030204" pitchFamily="34" charset="0"/>
              </a:rPr>
              <a:t> - canal </a:t>
            </a:r>
            <a:r>
              <a:rPr lang="en-US" sz="1400" dirty="0" err="1">
                <a:solidFill>
                  <a:srgbClr val="333333"/>
                </a:solidFill>
                <a:effectLst/>
                <a:latin typeface="Helvetica" panose="020B0604020202020204" pitchFamily="34" charset="0"/>
                <a:ea typeface="Calibri" panose="020F0502020204030204" pitchFamily="34" charset="0"/>
              </a:rPr>
              <a:t>Bogdaproste</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lacurile</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Bogdaproste</a:t>
            </a:r>
            <a:r>
              <a:rPr lang="en-US" sz="1400" dirty="0">
                <a:solidFill>
                  <a:srgbClr val="333333"/>
                </a:solidFill>
                <a:effectLst/>
                <a:latin typeface="Helvetica" panose="020B0604020202020204" pitchFamily="34" charset="0"/>
                <a:ea typeface="Calibri" panose="020F0502020204030204" pitchFamily="34" charset="0"/>
              </a:rPr>
              <a:t> - La </a:t>
            </a:r>
            <a:r>
              <a:rPr lang="en-US" sz="1400" dirty="0" err="1">
                <a:solidFill>
                  <a:srgbClr val="333333"/>
                </a:solidFill>
                <a:effectLst/>
                <a:latin typeface="Helvetica" panose="020B0604020202020204" pitchFamily="34" charset="0"/>
                <a:ea typeface="Calibri" panose="020F0502020204030204" pitchFamily="34" charset="0"/>
              </a:rPr>
              <a:t>amiaza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Trei</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Iezere</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garla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Lopatna</a:t>
            </a:r>
            <a:r>
              <a:rPr lang="en-US" sz="1400" dirty="0">
                <a:solidFill>
                  <a:srgbClr val="333333"/>
                </a:solidFill>
                <a:effectLst/>
                <a:latin typeface="Helvetica" panose="020B0604020202020204" pitchFamily="34" charset="0"/>
                <a:ea typeface="Calibri" panose="020F0502020204030204" pitchFamily="34" charset="0"/>
              </a:rPr>
              <a:t> - canal </a:t>
            </a:r>
            <a:r>
              <a:rPr lang="en-US" sz="1400" dirty="0" err="1">
                <a:solidFill>
                  <a:srgbClr val="333333"/>
                </a:solidFill>
                <a:effectLst/>
                <a:latin typeface="Helvetica" panose="020B0604020202020204" pitchFamily="34" charset="0"/>
                <a:ea typeface="Calibri" panose="020F0502020204030204" pitchFamily="34" charset="0"/>
              </a:rPr>
              <a:t>Eracle</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Dunarea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Veche</a:t>
            </a:r>
            <a:r>
              <a:rPr lang="en-US" sz="1400" dirty="0">
                <a:solidFill>
                  <a:srgbClr val="333333"/>
                </a:solidFill>
                <a:effectLst/>
                <a:latin typeface="Helvetica" panose="020B0604020202020204" pitchFamily="34" charset="0"/>
                <a:ea typeface="Calibri" panose="020F0502020204030204" pitchFamily="34" charset="0"/>
              </a:rPr>
              <a:t> - loc. Mila 23</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17</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Traseul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Sulina</a:t>
            </a:r>
            <a:r>
              <a:rPr lang="en-US" sz="1400" dirty="0">
                <a:solidFill>
                  <a:srgbClr val="333333"/>
                </a:solidFill>
                <a:effectLst/>
                <a:latin typeface="Helvetica" panose="020B0604020202020204" pitchFamily="34" charset="0"/>
                <a:ea typeface="Calibri" panose="020F0502020204030204" pitchFamily="34" charset="0"/>
              </a:rPr>
              <a:t> - Sf. Gheorghe pe </a:t>
            </a:r>
            <a:r>
              <a:rPr lang="en-US" sz="1400" dirty="0" err="1">
                <a:solidFill>
                  <a:srgbClr val="333333"/>
                </a:solidFill>
                <a:effectLst/>
                <a:latin typeface="Helvetica" panose="020B0604020202020204" pitchFamily="34" charset="0"/>
                <a:ea typeface="Calibri" panose="020F0502020204030204" pitchFamily="34" charset="0"/>
              </a:rPr>
              <a:t>ruta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oras</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Sulina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canalele</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Busurca</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Imputita</a:t>
            </a:r>
            <a:r>
              <a:rPr lang="en-US" sz="1400" dirty="0">
                <a:solidFill>
                  <a:srgbClr val="333333"/>
                </a:solidFill>
                <a:effectLst/>
                <a:latin typeface="Helvetica" panose="020B0604020202020204" pitchFamily="34" charset="0"/>
                <a:ea typeface="Calibri" panose="020F0502020204030204" pitchFamily="34" charset="0"/>
              </a:rPr>
              <a:t> - cordon </a:t>
            </a:r>
            <a:r>
              <a:rPr lang="en-US" sz="1400" dirty="0" err="1">
                <a:solidFill>
                  <a:srgbClr val="333333"/>
                </a:solidFill>
                <a:effectLst/>
                <a:latin typeface="Helvetica" panose="020B0604020202020204" pitchFamily="34" charset="0"/>
                <a:ea typeface="Calibri" panose="020F0502020204030204" pitchFamily="34" charset="0"/>
              </a:rPr>
              <a:t>litoral</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Tataru</a:t>
            </a:r>
            <a:r>
              <a:rPr lang="en-US" sz="1400" dirty="0">
                <a:solidFill>
                  <a:srgbClr val="333333"/>
                </a:solidFill>
                <a:effectLst/>
                <a:latin typeface="Helvetica" panose="020B0604020202020204" pitchFamily="34" charset="0"/>
                <a:ea typeface="Calibri" panose="020F0502020204030204" pitchFamily="34" charset="0"/>
              </a:rPr>
              <a:t> - loc. Sf. Gheorghe</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18</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err="1">
                <a:solidFill>
                  <a:srgbClr val="333333"/>
                </a:solidFill>
                <a:effectLst/>
                <a:latin typeface="Helvetica" panose="020B0604020202020204" pitchFamily="34" charset="0"/>
                <a:ea typeface="Calibri" panose="020F0502020204030204" pitchFamily="34" charset="0"/>
              </a:rPr>
              <a:t>Traseul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Sulina</a:t>
            </a:r>
            <a:r>
              <a:rPr lang="en-US" sz="1400" dirty="0">
                <a:solidFill>
                  <a:srgbClr val="333333"/>
                </a:solidFill>
                <a:effectLst/>
                <a:latin typeface="Helvetica" panose="020B0604020202020204" pitchFamily="34" charset="0"/>
                <a:ea typeface="Calibri" panose="020F0502020204030204" pitchFamily="34" charset="0"/>
              </a:rPr>
              <a:t> – Sf. Gheorghe, pe </a:t>
            </a:r>
            <a:r>
              <a:rPr lang="en-US" sz="1400" dirty="0" err="1">
                <a:solidFill>
                  <a:srgbClr val="333333"/>
                </a:solidFill>
                <a:effectLst/>
                <a:latin typeface="Helvetica" panose="020B0604020202020204" pitchFamily="34" charset="0"/>
                <a:ea typeface="Calibri" panose="020F0502020204030204" pitchFamily="34" charset="0"/>
              </a:rPr>
              <a:t>ruta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oras</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Sulina</a:t>
            </a:r>
            <a:r>
              <a:rPr lang="en-US" sz="1400" dirty="0">
                <a:solidFill>
                  <a:srgbClr val="333333"/>
                </a:solidFill>
                <a:effectLst/>
                <a:latin typeface="Helvetica" panose="020B0604020202020204" pitchFamily="34" charset="0"/>
                <a:ea typeface="Calibri" panose="020F0502020204030204" pitchFamily="34" charset="0"/>
              </a:rPr>
              <a:t>: canal </a:t>
            </a:r>
            <a:r>
              <a:rPr lang="en-US" sz="1400" dirty="0" err="1">
                <a:solidFill>
                  <a:srgbClr val="333333"/>
                </a:solidFill>
                <a:effectLst/>
                <a:latin typeface="Helvetica" panose="020B0604020202020204" pitchFamily="34" charset="0"/>
                <a:ea typeface="Calibri" panose="020F0502020204030204" pitchFamily="34" charset="0"/>
              </a:rPr>
              <a:t>Busurca</a:t>
            </a:r>
            <a:r>
              <a:rPr lang="en-US" sz="1400" dirty="0">
                <a:solidFill>
                  <a:srgbClr val="333333"/>
                </a:solidFill>
                <a:effectLst/>
                <a:latin typeface="Helvetica" panose="020B0604020202020204" pitchFamily="34" charset="0"/>
                <a:ea typeface="Calibri" panose="020F0502020204030204" pitchFamily="34" charset="0"/>
              </a:rPr>
              <a:t>- canal </a:t>
            </a:r>
            <a:r>
              <a:rPr lang="en-US" sz="1400" dirty="0" err="1">
                <a:solidFill>
                  <a:srgbClr val="333333"/>
                </a:solidFill>
                <a:effectLst/>
                <a:latin typeface="Helvetica" panose="020B0604020202020204" pitchFamily="34" charset="0"/>
                <a:ea typeface="Calibri" panose="020F0502020204030204" pitchFamily="34" charset="0"/>
              </a:rPr>
              <a:t>Rosu</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Imputita</a:t>
            </a:r>
            <a:r>
              <a:rPr lang="en-US" sz="1400" dirty="0">
                <a:solidFill>
                  <a:srgbClr val="333333"/>
                </a:solidFill>
                <a:effectLst/>
                <a:latin typeface="Helvetica" panose="020B0604020202020204" pitchFamily="34" charset="0"/>
                <a:ea typeface="Calibri" panose="020F0502020204030204" pitchFamily="34" charset="0"/>
              </a:rPr>
              <a:t> - lac. </a:t>
            </a:r>
            <a:r>
              <a:rPr lang="en-US" sz="1400" dirty="0" err="1">
                <a:solidFill>
                  <a:srgbClr val="333333"/>
                </a:solidFill>
                <a:effectLst/>
                <a:latin typeface="Helvetica" panose="020B0604020202020204" pitchFamily="34" charset="0"/>
                <a:ea typeface="Calibri" panose="020F0502020204030204" pitchFamily="34" charset="0"/>
              </a:rPr>
              <a:t>Rosulet</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cherhana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Rosulet</a:t>
            </a:r>
            <a:r>
              <a:rPr lang="en-US" sz="1400" dirty="0">
                <a:solidFill>
                  <a:srgbClr val="333333"/>
                </a:solidFill>
                <a:effectLst/>
                <a:latin typeface="Helvetica" panose="020B0604020202020204" pitchFamily="34" charset="0"/>
                <a:ea typeface="Calibri" panose="020F0502020204030204" pitchFamily="34" charset="0"/>
              </a:rPr>
              <a:t> - lac </a:t>
            </a:r>
            <a:r>
              <a:rPr lang="en-US" sz="1400" dirty="0" err="1">
                <a:solidFill>
                  <a:srgbClr val="333333"/>
                </a:solidFill>
                <a:effectLst/>
                <a:latin typeface="Helvetica" panose="020B0604020202020204" pitchFamily="34" charset="0"/>
                <a:ea typeface="Calibri" panose="020F0502020204030204" pitchFamily="34" charset="0"/>
              </a:rPr>
              <a:t>Rosu</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baza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turistica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Rosu</a:t>
            </a:r>
            <a:r>
              <a:rPr lang="en-US" sz="1400" dirty="0">
                <a:solidFill>
                  <a:srgbClr val="333333"/>
                </a:solidFill>
                <a:effectLst/>
                <a:latin typeface="Helvetica" panose="020B0604020202020204" pitchFamily="34" charset="0"/>
                <a:ea typeface="Calibri" panose="020F0502020204030204" pitchFamily="34" charset="0"/>
              </a:rPr>
              <a:t> - </a:t>
            </a:r>
            <a:r>
              <a:rPr lang="en-US" sz="1400" dirty="0" err="1">
                <a:solidFill>
                  <a:srgbClr val="333333"/>
                </a:solidFill>
                <a:effectLst/>
                <a:latin typeface="Helvetica" panose="020B0604020202020204" pitchFamily="34" charset="0"/>
                <a:ea typeface="Calibri" panose="020F0502020204030204" pitchFamily="34" charset="0"/>
              </a:rPr>
              <a:t>lacul</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Puiu</a:t>
            </a:r>
            <a:r>
              <a:rPr lang="en-US" sz="1400" dirty="0">
                <a:solidFill>
                  <a:srgbClr val="333333"/>
                </a:solidFill>
                <a:effectLst/>
                <a:latin typeface="Helvetica" panose="020B0604020202020204" pitchFamily="34" charset="0"/>
                <a:ea typeface="Calibri" panose="020F0502020204030204" pitchFamily="34" charset="0"/>
              </a:rPr>
              <a:t> - can. </a:t>
            </a:r>
            <a:r>
              <a:rPr lang="en-US" sz="1400" dirty="0" err="1">
                <a:solidFill>
                  <a:srgbClr val="333333"/>
                </a:solidFill>
                <a:effectLst/>
                <a:latin typeface="Helvetica" panose="020B0604020202020204" pitchFamily="34" charset="0"/>
                <a:ea typeface="Calibri" panose="020F0502020204030204" pitchFamily="34" charset="0"/>
              </a:rPr>
              <a:t>Mocansca</a:t>
            </a:r>
            <a:r>
              <a:rPr lang="en-US" sz="1400" dirty="0">
                <a:solidFill>
                  <a:srgbClr val="333333"/>
                </a:solidFill>
                <a:effectLst/>
                <a:latin typeface="Helvetica" panose="020B0604020202020204" pitchFamily="34" charset="0"/>
                <a:ea typeface="Calibri" panose="020F0502020204030204" pitchFamily="34" charset="0"/>
              </a:rPr>
              <a:t> - lac </a:t>
            </a:r>
            <a:r>
              <a:rPr lang="en-US" sz="1400" dirty="0" err="1">
                <a:solidFill>
                  <a:srgbClr val="333333"/>
                </a:solidFill>
                <a:effectLst/>
                <a:latin typeface="Helvetica" panose="020B0604020202020204" pitchFamily="34" charset="0"/>
                <a:ea typeface="Calibri" panose="020F0502020204030204" pitchFamily="34" charset="0"/>
              </a:rPr>
              <a:t>Erenciuc</a:t>
            </a:r>
            <a:r>
              <a:rPr lang="en-US" sz="1400" dirty="0">
                <a:solidFill>
                  <a:srgbClr val="333333"/>
                </a:solidFill>
                <a:effectLst/>
                <a:latin typeface="Helvetica" panose="020B0604020202020204" pitchFamily="34" charset="0"/>
                <a:ea typeface="Calibri" panose="020F0502020204030204" pitchFamily="34" charset="0"/>
              </a:rPr>
              <a:t> - brat Sf. Gheorghe - loc. Sf. Gheorghe.</a:t>
            </a:r>
            <a:br>
              <a:rPr lang="en-US" sz="1400" dirty="0">
                <a:solidFill>
                  <a:srgbClr val="333333"/>
                </a:solidFill>
                <a:effectLst/>
                <a:latin typeface="Helvetica" panose="020B0604020202020204" pitchFamily="34" charset="0"/>
                <a:ea typeface="Calibri" panose="020F0502020204030204" pitchFamily="34" charset="0"/>
              </a:rPr>
            </a:br>
            <a:r>
              <a:rPr lang="en-US" sz="1400" b="1" dirty="0" err="1">
                <a:solidFill>
                  <a:srgbClr val="333333"/>
                </a:solidFill>
                <a:effectLst/>
                <a:highlight>
                  <a:srgbClr val="FFFF00"/>
                </a:highlight>
                <a:latin typeface="Helvetica" panose="020B0604020202020204" pitchFamily="34" charset="0"/>
                <a:ea typeface="Calibri" panose="020F0502020204030204" pitchFamily="34" charset="0"/>
              </a:rPr>
              <a:t>Traseul</a:t>
            </a:r>
            <a:r>
              <a:rPr lang="en-US" sz="1400" b="1" dirty="0">
                <a:solidFill>
                  <a:srgbClr val="333333"/>
                </a:solidFill>
                <a:effectLst/>
                <a:highlight>
                  <a:srgbClr val="FFFF00"/>
                </a:highlight>
                <a:latin typeface="Helvetica" panose="020B0604020202020204" pitchFamily="34" charset="0"/>
                <a:ea typeface="Calibri" panose="020F0502020204030204" pitchFamily="34" charset="0"/>
              </a:rPr>
              <a:t> nr. 19</a:t>
            </a:r>
            <a:r>
              <a:rPr lang="en-US" sz="1400" dirty="0">
                <a:solidFill>
                  <a:srgbClr val="333333"/>
                </a:solidFill>
                <a:effectLst/>
                <a:latin typeface="Helvetica" panose="020B0604020202020204" pitchFamily="34" charset="0"/>
                <a:ea typeface="Calibri" panose="020F0502020204030204" pitchFamily="34" charset="0"/>
              </a:rPr>
              <a:t/>
            </a:r>
            <a:br>
              <a:rPr lang="en-US" sz="1400" dirty="0">
                <a:solidFill>
                  <a:srgbClr val="333333"/>
                </a:solidFill>
                <a:effectLst/>
                <a:latin typeface="Helvetica" panose="020B0604020202020204" pitchFamily="34" charset="0"/>
                <a:ea typeface="Calibri" panose="020F0502020204030204" pitchFamily="34" charset="0"/>
              </a:rPr>
            </a:br>
            <a:r>
              <a:rPr lang="en-US" sz="1400" dirty="0">
                <a:solidFill>
                  <a:srgbClr val="333333"/>
                </a:solidFill>
                <a:effectLst/>
                <a:latin typeface="Helvetica" panose="020B0604020202020204" pitchFamily="34" charset="0"/>
                <a:ea typeface="Calibri" panose="020F0502020204030204" pitchFamily="34" charset="0"/>
              </a:rPr>
              <a:t>Lac </a:t>
            </a:r>
            <a:r>
              <a:rPr lang="en-US" sz="1400" dirty="0" err="1">
                <a:solidFill>
                  <a:srgbClr val="333333"/>
                </a:solidFill>
                <a:effectLst/>
                <a:latin typeface="Helvetica" panose="020B0604020202020204" pitchFamily="34" charset="0"/>
                <a:ea typeface="Calibri" panose="020F0502020204030204" pitchFamily="34" charset="0"/>
              </a:rPr>
              <a:t>Casla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Garla</a:t>
            </a:r>
            <a:r>
              <a:rPr lang="en-US" sz="1400" dirty="0">
                <a:solidFill>
                  <a:srgbClr val="333333"/>
                </a:solidFill>
                <a:effectLst/>
                <a:latin typeface="Helvetica" panose="020B0604020202020204" pitchFamily="34" charset="0"/>
                <a:ea typeface="Calibri" panose="020F0502020204030204" pitchFamily="34" charset="0"/>
              </a:rPr>
              <a:t> </a:t>
            </a:r>
            <a:r>
              <a:rPr lang="en-US" sz="1400" dirty="0" err="1">
                <a:solidFill>
                  <a:srgbClr val="333333"/>
                </a:solidFill>
                <a:effectLst/>
                <a:latin typeface="Helvetica" panose="020B0604020202020204" pitchFamily="34" charset="0"/>
                <a:ea typeface="Calibri" panose="020F0502020204030204" pitchFamily="34" charset="0"/>
              </a:rPr>
              <a:t>Somova</a:t>
            </a:r>
            <a:r>
              <a:rPr lang="en-US" sz="1400" dirty="0">
                <a:solidFill>
                  <a:srgbClr val="333333"/>
                </a:solidFill>
                <a:effectLst/>
                <a:latin typeface="Helvetica" panose="020B0604020202020204" pitchFamily="34" charset="0"/>
                <a:ea typeface="Calibri" panose="020F0502020204030204" pitchFamily="34" charset="0"/>
              </a:rPr>
              <a:t>- Lac Potica- Lac Parches – Lac </a:t>
            </a:r>
            <a:r>
              <a:rPr lang="en-US" sz="1400" dirty="0" err="1">
                <a:solidFill>
                  <a:srgbClr val="333333"/>
                </a:solidFill>
                <a:effectLst/>
                <a:latin typeface="Helvetica" panose="020B0604020202020204" pitchFamily="34" charset="0"/>
                <a:ea typeface="Calibri" panose="020F0502020204030204" pitchFamily="34" charset="0"/>
              </a:rPr>
              <a:t>Telincea</a:t>
            </a:r>
            <a:endParaRPr lang="ro-RO" sz="1400" dirty="0">
              <a:effectLst/>
              <a:latin typeface="Tahoma" panose="020B0604030504040204" pitchFamily="34" charset="0"/>
              <a:ea typeface="Times New Roman" panose="02020603050405020304" pitchFamily="18" charset="0"/>
            </a:endParaRPr>
          </a:p>
        </p:txBody>
      </p:sp>
    </p:spTree>
    <p:extLst>
      <p:ext uri="{BB962C8B-B14F-4D97-AF65-F5344CB8AC3E}">
        <p14:creationId xmlns:p14="http://schemas.microsoft.com/office/powerpoint/2010/main" val="566552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C005E8C-8245-4A36-8D8F-54C2E35F4232}"/>
              </a:ext>
            </a:extLst>
          </p:cNvPr>
          <p:cNvSpPr txBox="1"/>
          <p:nvPr/>
        </p:nvSpPr>
        <p:spPr>
          <a:xfrm>
            <a:off x="217055" y="2382206"/>
            <a:ext cx="6423890" cy="3488134"/>
          </a:xfrm>
          <a:prstGeom prst="rect">
            <a:avLst/>
          </a:prstGeom>
          <a:noFill/>
        </p:spPr>
        <p:txBody>
          <a:bodyPr wrap="square">
            <a:spAutoFit/>
          </a:bodyPr>
          <a:lstStyle/>
          <a:p>
            <a:pPr algn="just">
              <a:spcAft>
                <a:spcPts val="800"/>
              </a:spcAft>
            </a:pPr>
            <a:r>
              <a:rPr lang="en-US" sz="1400" b="1" dirty="0">
                <a:solidFill>
                  <a:srgbClr val="000000"/>
                </a:solidFill>
                <a:effectLst/>
                <a:latin typeface="Times New Roman" panose="02020603050405020304" pitchFamily="18" charset="0"/>
                <a:ea typeface="Calibri" panose="020F0502020204030204" pitchFamily="34" charset="0"/>
              </a:rPr>
              <a:t>Ways to travel in Bulgaria and Romania</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b="1" dirty="0">
                <a:solidFill>
                  <a:srgbClr val="000000"/>
                </a:solidFill>
                <a:effectLst/>
                <a:latin typeface="Times New Roman" panose="02020603050405020304" pitchFamily="18" charset="0"/>
                <a:ea typeface="Calibri" panose="020F0502020204030204" pitchFamily="34" charset="0"/>
              </a:rPr>
              <a:t>By plane:</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dirty="0">
                <a:solidFill>
                  <a:srgbClr val="000000"/>
                </a:solidFill>
                <a:effectLst/>
                <a:latin typeface="Times New Roman" panose="02020603050405020304" pitchFamily="18" charset="0"/>
                <a:ea typeface="Calibri" panose="020F0502020204030204" pitchFamily="34" charset="0"/>
              </a:rPr>
              <a:t>Bulgarian international airports:</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dirty="0">
                <a:solidFill>
                  <a:srgbClr val="000000"/>
                </a:solidFill>
                <a:effectLst/>
                <a:latin typeface="Times New Roman" panose="02020603050405020304" pitchFamily="18" charset="0"/>
                <a:ea typeface="Calibri" panose="020F0502020204030204" pitchFamily="34" charset="0"/>
              </a:rPr>
              <a:t>SOFIA - </a:t>
            </a:r>
            <a:r>
              <a:rPr lang="en-US" sz="1400" dirty="0">
                <a:solidFill>
                  <a:srgbClr val="007EFF"/>
                </a:solidFill>
                <a:effectLst/>
                <a:latin typeface="Times New Roman" panose="02020603050405020304" pitchFamily="18" charset="0"/>
                <a:ea typeface="Calibri" panose="020F0502020204030204" pitchFamily="34" charset="0"/>
                <a:hlinkClick r:id="rId2"/>
              </a:rPr>
              <a:t>http://www.sofia-airport.bg</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dirty="0">
                <a:solidFill>
                  <a:srgbClr val="000000"/>
                </a:solidFill>
                <a:effectLst/>
                <a:latin typeface="Times New Roman" panose="02020603050405020304" pitchFamily="18" charset="0"/>
                <a:ea typeface="Calibri" panose="020F0502020204030204" pitchFamily="34" charset="0"/>
              </a:rPr>
              <a:t>VARNA - </a:t>
            </a:r>
            <a:r>
              <a:rPr lang="en-US" sz="1400" dirty="0">
                <a:solidFill>
                  <a:srgbClr val="007EFF"/>
                </a:solidFill>
                <a:effectLst/>
                <a:latin typeface="Times New Roman" panose="02020603050405020304" pitchFamily="18" charset="0"/>
                <a:ea typeface="Calibri" panose="020F0502020204030204" pitchFamily="34" charset="0"/>
                <a:hlinkClick r:id="rId3"/>
              </a:rPr>
              <a:t>http://www.varna-airport.bg</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dirty="0">
                <a:solidFill>
                  <a:srgbClr val="000000"/>
                </a:solidFill>
                <a:effectLst/>
                <a:latin typeface="Times New Roman" panose="02020603050405020304" pitchFamily="18" charset="0"/>
                <a:ea typeface="Calibri" panose="020F0502020204030204" pitchFamily="34" charset="0"/>
              </a:rPr>
              <a:t>BURGAS - </a:t>
            </a:r>
            <a:r>
              <a:rPr lang="en-US" sz="1400" dirty="0">
                <a:solidFill>
                  <a:srgbClr val="007EFF"/>
                </a:solidFill>
                <a:effectLst/>
                <a:latin typeface="Times New Roman" panose="02020603050405020304" pitchFamily="18" charset="0"/>
                <a:ea typeface="Calibri" panose="020F0502020204030204" pitchFamily="34" charset="0"/>
                <a:hlinkClick r:id="rId4"/>
              </a:rPr>
              <a:t>www.bourgas-airport.com</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dirty="0">
                <a:solidFill>
                  <a:srgbClr val="000000"/>
                </a:solidFill>
                <a:effectLst/>
                <a:latin typeface="Times New Roman" panose="02020603050405020304" pitchFamily="18" charset="0"/>
                <a:ea typeface="Calibri" panose="020F0502020204030204" pitchFamily="34" charset="0"/>
              </a:rPr>
              <a:t>PLOVDIV - </a:t>
            </a:r>
            <a:r>
              <a:rPr lang="en-US" sz="1400" dirty="0">
                <a:solidFill>
                  <a:srgbClr val="007EFF"/>
                </a:solidFill>
                <a:effectLst/>
                <a:latin typeface="Times New Roman" panose="02020603050405020304" pitchFamily="18" charset="0"/>
                <a:ea typeface="Calibri" panose="020F0502020204030204" pitchFamily="34" charset="0"/>
                <a:hlinkClick r:id="rId5"/>
              </a:rPr>
              <a:t>www.plovdivairport.com</a:t>
            </a:r>
            <a:r>
              <a:rPr lang="en-US" sz="1400" dirty="0">
                <a:solidFill>
                  <a:srgbClr val="000000"/>
                </a:solidFill>
                <a:effectLst/>
                <a:latin typeface="Times New Roman" panose="02020603050405020304" pitchFamily="18" charset="0"/>
                <a:ea typeface="Calibri" panose="020F0502020204030204" pitchFamily="34" charset="0"/>
              </a:rPr>
              <a:t> </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dirty="0">
                <a:solidFill>
                  <a:srgbClr val="000000"/>
                </a:solidFill>
                <a:effectLst/>
                <a:latin typeface="Times New Roman" panose="02020603050405020304" pitchFamily="18" charset="0"/>
                <a:ea typeface="Calibri" panose="020F0502020204030204" pitchFamily="34" charset="0"/>
              </a:rPr>
              <a:t>Romanian international airports from Romania</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dirty="0">
                <a:solidFill>
                  <a:srgbClr val="000000"/>
                </a:solidFill>
                <a:effectLst/>
                <a:latin typeface="Times New Roman" panose="02020603050405020304" pitchFamily="18" charset="0"/>
                <a:ea typeface="Calibri" panose="020F0502020204030204" pitchFamily="34" charset="0"/>
              </a:rPr>
              <a:t>BUCURESTI- Henri </a:t>
            </a:r>
            <a:r>
              <a:rPr lang="en-US" sz="1400" dirty="0" err="1">
                <a:solidFill>
                  <a:srgbClr val="000000"/>
                </a:solidFill>
                <a:effectLst/>
                <a:latin typeface="Times New Roman" panose="02020603050405020304" pitchFamily="18" charset="0"/>
                <a:ea typeface="Calibri" panose="020F0502020204030204" pitchFamily="34" charset="0"/>
              </a:rPr>
              <a:t>Coanda</a:t>
            </a:r>
            <a:r>
              <a:rPr lang="en-US" sz="1400" dirty="0">
                <a:solidFill>
                  <a:srgbClr val="000000"/>
                </a:solidFill>
                <a:effectLst/>
                <a:latin typeface="Times New Roman" panose="02020603050405020304" pitchFamily="18" charset="0"/>
                <a:ea typeface="Calibri" panose="020F0502020204030204" pitchFamily="34" charset="0"/>
              </a:rPr>
              <a:t> Airport - </a:t>
            </a:r>
            <a:r>
              <a:rPr lang="en-US" sz="1400" dirty="0">
                <a:solidFill>
                  <a:srgbClr val="0000FF"/>
                </a:solidFill>
                <a:effectLst/>
                <a:latin typeface="Times New Roman" panose="02020603050405020304" pitchFamily="18" charset="0"/>
                <a:ea typeface="Calibri" panose="020F0502020204030204" pitchFamily="34" charset="0"/>
                <a:hlinkClick r:id="rId6"/>
              </a:rPr>
              <a:t>https://www.bucharestairports.ro/</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dirty="0">
                <a:solidFill>
                  <a:srgbClr val="000000"/>
                </a:solidFill>
                <a:effectLst/>
                <a:latin typeface="Times New Roman" panose="02020603050405020304" pitchFamily="18" charset="0"/>
                <a:ea typeface="Calibri" panose="020F0502020204030204" pitchFamily="34" charset="0"/>
              </a:rPr>
              <a:t>BUCURESTI- </a:t>
            </a:r>
            <a:r>
              <a:rPr lang="en-US" sz="1400" dirty="0" err="1">
                <a:solidFill>
                  <a:srgbClr val="000000"/>
                </a:solidFill>
                <a:effectLst/>
                <a:latin typeface="Times New Roman" panose="02020603050405020304" pitchFamily="18" charset="0"/>
                <a:ea typeface="Calibri" panose="020F0502020204030204" pitchFamily="34" charset="0"/>
              </a:rPr>
              <a:t>Aurel</a:t>
            </a:r>
            <a:r>
              <a:rPr lang="en-US" sz="1400" dirty="0">
                <a:solidFill>
                  <a:srgbClr val="000000"/>
                </a:solidFill>
                <a:effectLst/>
                <a:latin typeface="Times New Roman" panose="02020603050405020304" pitchFamily="18" charset="0"/>
                <a:ea typeface="Calibri" panose="020F0502020204030204" pitchFamily="34" charset="0"/>
              </a:rPr>
              <a:t> Vlaicu Airport - </a:t>
            </a:r>
            <a:r>
              <a:rPr lang="en-US" sz="1400" dirty="0">
                <a:solidFill>
                  <a:srgbClr val="0000FF"/>
                </a:solidFill>
                <a:effectLst/>
                <a:latin typeface="Times New Roman" panose="02020603050405020304" pitchFamily="18" charset="0"/>
                <a:ea typeface="Calibri" panose="020F0502020204030204" pitchFamily="34" charset="0"/>
                <a:hlinkClick r:id="rId7"/>
              </a:rPr>
              <a:t>https://www.bucharestairports.ro/baneasa/ro/</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rPr>
              <a:t> </a:t>
            </a:r>
            <a:endParaRPr lang="ro-RO" sz="1400" dirty="0">
              <a:effectLst/>
              <a:latin typeface="Tahoma" panose="020B060403050404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xmlns="" id="{121C17BD-96DC-4989-9CA0-72094A1A52C9}"/>
              </a:ext>
            </a:extLst>
          </p:cNvPr>
          <p:cNvSpPr txBox="1"/>
          <p:nvPr/>
        </p:nvSpPr>
        <p:spPr>
          <a:xfrm>
            <a:off x="101600" y="43104"/>
            <a:ext cx="11720945" cy="2339102"/>
          </a:xfrm>
          <a:prstGeom prst="rect">
            <a:avLst/>
          </a:prstGeom>
          <a:noFill/>
        </p:spPr>
        <p:txBody>
          <a:bodyPr wrap="square">
            <a:spAutoFit/>
          </a:bodyPr>
          <a:lstStyle/>
          <a:p>
            <a:pPr algn="just">
              <a:spcAft>
                <a:spcPts val="800"/>
              </a:spcAft>
            </a:pPr>
            <a:r>
              <a:rPr lang="en-GB" sz="1400" b="1" dirty="0">
                <a:effectLst/>
                <a:latin typeface="Times New Roman" panose="02020603050405020304" pitchFamily="18" charset="0"/>
                <a:ea typeface="Times New Roman" panose="02020603050405020304" pitchFamily="18" charset="0"/>
              </a:rPr>
              <a:t>3. ACCESS</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GB" sz="1400" dirty="0">
                <a:effectLst/>
                <a:latin typeface="Times New Roman" panose="02020603050405020304" pitchFamily="18" charset="0"/>
                <a:ea typeface="Times New Roman" panose="02020603050405020304" pitchFamily="18" charset="0"/>
              </a:rPr>
              <a:t>Access to the area can be done in multiple ways. Firs of all the main gates for entering the country are airports. For Romania, the most important airports for reaching Dobrogea region are the two airports from </a:t>
            </a:r>
            <a:r>
              <a:rPr lang="en-GB" sz="1400" dirty="0" err="1">
                <a:effectLst/>
                <a:latin typeface="Times New Roman" panose="02020603050405020304" pitchFamily="18" charset="0"/>
                <a:ea typeface="Times New Roman" panose="02020603050405020304" pitchFamily="18" charset="0"/>
              </a:rPr>
              <a:t>București</a:t>
            </a:r>
            <a:r>
              <a:rPr lang="en-GB" sz="1400" dirty="0">
                <a:effectLst/>
                <a:latin typeface="Times New Roman" panose="02020603050405020304" pitchFamily="18" charset="0"/>
                <a:ea typeface="Times New Roman" panose="02020603050405020304" pitchFamily="18" charset="0"/>
              </a:rPr>
              <a:t>, </a:t>
            </a:r>
            <a:r>
              <a:rPr lang="en-GB" sz="1400" dirty="0" err="1">
                <a:effectLst/>
                <a:latin typeface="Times New Roman" panose="02020603050405020304" pitchFamily="18" charset="0"/>
                <a:ea typeface="Times New Roman" panose="02020603050405020304" pitchFamily="18" charset="0"/>
              </a:rPr>
              <a:t>Interational</a:t>
            </a:r>
            <a:r>
              <a:rPr lang="en-GB" sz="1400" dirty="0">
                <a:effectLst/>
                <a:latin typeface="Times New Roman" panose="02020603050405020304" pitchFamily="18" charset="0"/>
                <a:ea typeface="Times New Roman" panose="02020603050405020304" pitchFamily="18" charset="0"/>
              </a:rPr>
              <a:t> Airport Henri </a:t>
            </a:r>
            <a:r>
              <a:rPr lang="ro-RO" sz="1400" dirty="0">
                <a:effectLst/>
                <a:latin typeface="Times New Roman" panose="02020603050405020304" pitchFamily="18" charset="0"/>
                <a:ea typeface="Times New Roman" panose="02020603050405020304" pitchFamily="18" charset="0"/>
              </a:rPr>
              <a:t>Coandă and Băneasa Airport Aurel Vlaicu. The two main airports from Bulgaria, from which you can reach the main zone of this route are Varna Airport and Sofia Airport.</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GB" sz="1400" dirty="0">
                <a:effectLst/>
                <a:latin typeface="Times New Roman" panose="02020603050405020304" pitchFamily="18" charset="0"/>
                <a:ea typeface="Times New Roman" panose="02020603050405020304" pitchFamily="18" charset="0"/>
              </a:rPr>
              <a:t>You can reach the Black Sea directly from the Danube, with the help of river boats, who can navigate until </a:t>
            </a:r>
            <a:r>
              <a:rPr lang="en-GB" sz="1400" dirty="0" err="1">
                <a:effectLst/>
                <a:latin typeface="Times New Roman" panose="02020603050405020304" pitchFamily="18" charset="0"/>
                <a:ea typeface="Times New Roman" panose="02020603050405020304" pitchFamily="18" charset="0"/>
              </a:rPr>
              <a:t>Sulina</a:t>
            </a:r>
            <a:r>
              <a:rPr lang="en-GB" sz="1400" dirty="0">
                <a:effectLst/>
                <a:latin typeface="Times New Roman" panose="02020603050405020304" pitchFamily="18" charset="0"/>
                <a:ea typeface="Times New Roman" panose="02020603050405020304" pitchFamily="18" charset="0"/>
              </a:rPr>
              <a:t>.</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GB" sz="1400" dirty="0">
                <a:effectLst/>
                <a:latin typeface="Times New Roman" panose="02020603050405020304" pitchFamily="18" charset="0"/>
                <a:ea typeface="Times New Roman" panose="02020603050405020304" pitchFamily="18" charset="0"/>
              </a:rPr>
              <a:t>The Black Sea shore communicates with the rest of the area through the main roads transport axis, A2 and E772 from Sofia to Varna, on E87 and 39, E81, A4 along the shore of the Black Sea from </a:t>
            </a:r>
            <a:r>
              <a:rPr lang="en-GB" sz="1400" dirty="0" err="1">
                <a:effectLst/>
                <a:latin typeface="Times New Roman" panose="02020603050405020304" pitchFamily="18" charset="0"/>
                <a:ea typeface="Times New Roman" panose="02020603050405020304" pitchFamily="18" charset="0"/>
              </a:rPr>
              <a:t>Nessebar</a:t>
            </a:r>
            <a:r>
              <a:rPr lang="en-GB" sz="1400" dirty="0">
                <a:effectLst/>
                <a:latin typeface="Times New Roman" panose="02020603050405020304" pitchFamily="18" charset="0"/>
                <a:ea typeface="Times New Roman" panose="02020603050405020304" pitchFamily="18" charset="0"/>
              </a:rPr>
              <a:t> to </a:t>
            </a:r>
            <a:r>
              <a:rPr lang="en-GB" sz="1400" dirty="0" err="1">
                <a:effectLst/>
                <a:latin typeface="Times New Roman" panose="02020603050405020304" pitchFamily="18" charset="0"/>
                <a:ea typeface="Times New Roman" panose="02020603050405020304" pitchFamily="18" charset="0"/>
              </a:rPr>
              <a:t>Tulcea</a:t>
            </a:r>
            <a:r>
              <a:rPr lang="en-GB" sz="1400" dirty="0">
                <a:effectLst/>
                <a:latin typeface="Times New Roman" panose="02020603050405020304" pitchFamily="18" charset="0"/>
                <a:ea typeface="Times New Roman" panose="02020603050405020304" pitchFamily="18" charset="0"/>
              </a:rPr>
              <a:t> from where you can take the boat until </a:t>
            </a:r>
            <a:r>
              <a:rPr lang="en-GB" sz="1400" dirty="0" err="1">
                <a:effectLst/>
                <a:latin typeface="Times New Roman" panose="02020603050405020304" pitchFamily="18" charset="0"/>
                <a:ea typeface="Times New Roman" panose="02020603050405020304" pitchFamily="18" charset="0"/>
              </a:rPr>
              <a:t>Sulina</a:t>
            </a:r>
            <a:r>
              <a:rPr lang="en-GB" sz="1400" dirty="0">
                <a:effectLst/>
                <a:latin typeface="Times New Roman" panose="02020603050405020304" pitchFamily="18" charset="0"/>
                <a:ea typeface="Times New Roman" panose="02020603050405020304" pitchFamily="18" charset="0"/>
              </a:rPr>
              <a:t>. From </a:t>
            </a:r>
            <a:r>
              <a:rPr lang="en-GB" sz="1400" dirty="0" err="1">
                <a:effectLst/>
                <a:latin typeface="Times New Roman" panose="02020603050405020304" pitchFamily="18" charset="0"/>
                <a:ea typeface="Times New Roman" panose="02020603050405020304" pitchFamily="18" charset="0"/>
              </a:rPr>
              <a:t>Buchares</a:t>
            </a:r>
            <a:r>
              <a:rPr lang="en-GB" sz="1400" dirty="0">
                <a:effectLst/>
                <a:latin typeface="Times New Roman" panose="02020603050405020304" pitchFamily="18" charset="0"/>
                <a:ea typeface="Times New Roman" panose="02020603050405020304" pitchFamily="18" charset="0"/>
              </a:rPr>
              <a:t> until Constanta you can travel also to E81.  You can travel on the railway from Bucharest to </a:t>
            </a:r>
            <a:r>
              <a:rPr lang="en-GB" sz="1400" dirty="0" err="1">
                <a:effectLst/>
                <a:latin typeface="Times New Roman" panose="02020603050405020304" pitchFamily="18" charset="0"/>
                <a:ea typeface="Times New Roman" panose="02020603050405020304" pitchFamily="18" charset="0"/>
              </a:rPr>
              <a:t>Constanța</a:t>
            </a:r>
            <a:r>
              <a:rPr lang="en-GB" sz="1400" dirty="0">
                <a:effectLst/>
                <a:latin typeface="Times New Roman" panose="02020603050405020304" pitchFamily="18" charset="0"/>
                <a:ea typeface="Times New Roman" panose="02020603050405020304" pitchFamily="18" charset="0"/>
              </a:rPr>
              <a:t> (226 km), and from Sofia to Varna. The boarder check point  Bulgaria- Romania is in </a:t>
            </a:r>
            <a:r>
              <a:rPr lang="en-GB" sz="1400" dirty="0" err="1">
                <a:effectLst/>
                <a:latin typeface="Times New Roman" panose="02020603050405020304" pitchFamily="18" charset="0"/>
                <a:ea typeface="Times New Roman" panose="02020603050405020304" pitchFamily="18" charset="0"/>
              </a:rPr>
              <a:t>Vama</a:t>
            </a:r>
            <a:r>
              <a:rPr lang="en-GB" sz="1400" dirty="0">
                <a:effectLst/>
                <a:latin typeface="Times New Roman" panose="02020603050405020304" pitchFamily="18" charset="0"/>
                <a:ea typeface="Times New Roman" panose="02020603050405020304" pitchFamily="18" charset="0"/>
              </a:rPr>
              <a:t> </a:t>
            </a:r>
            <a:r>
              <a:rPr lang="en-GB" sz="1400" dirty="0" err="1">
                <a:effectLst/>
                <a:latin typeface="Times New Roman" panose="02020603050405020304" pitchFamily="18" charset="0"/>
                <a:ea typeface="Times New Roman" panose="02020603050405020304" pitchFamily="18" charset="0"/>
              </a:rPr>
              <a:t>Veche</a:t>
            </a:r>
            <a:r>
              <a:rPr lang="en-GB" sz="1400" dirty="0">
                <a:effectLst/>
                <a:latin typeface="Times New Roman" panose="02020603050405020304" pitchFamily="18" charset="0"/>
                <a:ea typeface="Times New Roman" panose="02020603050405020304" pitchFamily="18" charset="0"/>
              </a:rPr>
              <a:t> Point.</a:t>
            </a:r>
            <a:endParaRPr lang="ro-RO" sz="1400" dirty="0">
              <a:effectLst/>
              <a:latin typeface="Tahoma" panose="020B0604030504040204" pitchFamily="34" charset="0"/>
              <a:ea typeface="Times New Roman" panose="02020603050405020304" pitchFamily="18" charset="0"/>
            </a:endParaRPr>
          </a:p>
        </p:txBody>
      </p:sp>
      <p:pic>
        <p:nvPicPr>
          <p:cNvPr id="15" name="Picture 14">
            <a:extLst>
              <a:ext uri="{FF2B5EF4-FFF2-40B4-BE49-F238E27FC236}">
                <a16:creationId xmlns:a16="http://schemas.microsoft.com/office/drawing/2014/main" xmlns="" id="{432945EF-5D19-4FB3-AE0A-89972543C7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24771" y="2369855"/>
            <a:ext cx="1432347" cy="969258"/>
          </a:xfrm>
          <a:prstGeom prst="rect">
            <a:avLst/>
          </a:prstGeom>
        </p:spPr>
      </p:pic>
      <p:sp>
        <p:nvSpPr>
          <p:cNvPr id="17" name="TextBox 16">
            <a:extLst>
              <a:ext uri="{FF2B5EF4-FFF2-40B4-BE49-F238E27FC236}">
                <a16:creationId xmlns:a16="http://schemas.microsoft.com/office/drawing/2014/main" xmlns="" id="{3261C2F0-CBE6-42CC-9754-F2627076DC53}"/>
              </a:ext>
            </a:extLst>
          </p:cNvPr>
          <p:cNvSpPr txBox="1"/>
          <p:nvPr/>
        </p:nvSpPr>
        <p:spPr>
          <a:xfrm>
            <a:off x="7370619" y="2318263"/>
            <a:ext cx="4064000" cy="2349361"/>
          </a:xfrm>
          <a:prstGeom prst="rect">
            <a:avLst/>
          </a:prstGeom>
          <a:noFill/>
        </p:spPr>
        <p:txBody>
          <a:bodyPr wrap="square">
            <a:spAutoFit/>
          </a:bodyPr>
          <a:lstStyle/>
          <a:p>
            <a:pPr algn="just">
              <a:spcAft>
                <a:spcPts val="800"/>
              </a:spcAft>
            </a:pPr>
            <a:r>
              <a:rPr lang="en-US" sz="1400" b="1" dirty="0">
                <a:solidFill>
                  <a:srgbClr val="000000"/>
                </a:solidFill>
                <a:effectLst/>
                <a:latin typeface="Times New Roman" panose="02020603050405020304" pitchFamily="18" charset="0"/>
                <a:ea typeface="Times New Roman" panose="02020603050405020304" pitchFamily="18" charset="0"/>
              </a:rPr>
              <a:t>By Train</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rPr>
              <a:t>Although the railroad network is one of the most developed in Europe, trains are definitely not among the fastest. If you would like to travel shorter distance, it is better that you catch a bus. The advantage of railways is that they go through some really spectacular areas far from the main roads and motorways. Catching an international train is not recommended, esp. in the summer, because it is slower than the bus and is usually crowded. </a:t>
            </a:r>
            <a:endParaRPr lang="ro-RO" sz="1400" dirty="0"/>
          </a:p>
        </p:txBody>
      </p:sp>
      <p:pic>
        <p:nvPicPr>
          <p:cNvPr id="19" name="Picture 18">
            <a:extLst>
              <a:ext uri="{FF2B5EF4-FFF2-40B4-BE49-F238E27FC236}">
                <a16:creationId xmlns:a16="http://schemas.microsoft.com/office/drawing/2014/main" xmlns="" id="{7B9BB511-259D-47E1-B779-0393DA086D1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8694" y="4470601"/>
            <a:ext cx="1385599" cy="857610"/>
          </a:xfrm>
          <a:prstGeom prst="rect">
            <a:avLst/>
          </a:prstGeom>
        </p:spPr>
      </p:pic>
      <p:sp>
        <p:nvSpPr>
          <p:cNvPr id="20" name="TextBox 19">
            <a:extLst>
              <a:ext uri="{FF2B5EF4-FFF2-40B4-BE49-F238E27FC236}">
                <a16:creationId xmlns:a16="http://schemas.microsoft.com/office/drawing/2014/main" xmlns="" id="{134DAD4B-D397-454C-AFC4-DEBF4ED2F5BE}"/>
              </a:ext>
            </a:extLst>
          </p:cNvPr>
          <p:cNvSpPr txBox="1"/>
          <p:nvPr/>
        </p:nvSpPr>
        <p:spPr>
          <a:xfrm>
            <a:off x="7357118" y="4565083"/>
            <a:ext cx="4064000" cy="2133918"/>
          </a:xfrm>
          <a:prstGeom prst="rect">
            <a:avLst/>
          </a:prstGeom>
          <a:noFill/>
        </p:spPr>
        <p:txBody>
          <a:bodyPr wrap="square">
            <a:spAutoFit/>
          </a:bodyPr>
          <a:lstStyle/>
          <a:p>
            <a:pPr algn="just">
              <a:spcAft>
                <a:spcPts val="800"/>
              </a:spcAft>
            </a:pPr>
            <a:r>
              <a:rPr lang="en-US" sz="1400" b="1" dirty="0">
                <a:solidFill>
                  <a:srgbClr val="000000"/>
                </a:solidFill>
                <a:effectLst/>
                <a:latin typeface="Times New Roman" panose="02020603050405020304" pitchFamily="18" charset="0"/>
                <a:ea typeface="Times New Roman" panose="02020603050405020304" pitchFamily="18" charset="0"/>
              </a:rPr>
              <a:t>By Taxi</a:t>
            </a:r>
            <a:r>
              <a:rPr lang="en-US" sz="1400" dirty="0">
                <a:solidFill>
                  <a:srgbClr val="000000"/>
                </a:solidFill>
                <a:effectLst/>
                <a:latin typeface="Times New Roman" panose="02020603050405020304" pitchFamily="18" charset="0"/>
                <a:ea typeface="Times New Roman" panose="02020603050405020304" pitchFamily="18" charset="0"/>
              </a:rPr>
              <a:t>    </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rPr>
              <a:t>Taxi is a relatively cheap way of transport but some taxis in the area of international airports and railway - as well as bus-stations, might have unreasonable prices! Ask on info-desks for recommended companies when taxi use is necessary or try to have a look at the price-list first (it is mandatory that the price-list is displayed on the front and right back window.)</a:t>
            </a:r>
            <a:endParaRPr lang="ro-RO" sz="1400" dirty="0">
              <a:effectLst/>
              <a:latin typeface="Tahoma" panose="020B0604030504040204" pitchFamily="34" charset="0"/>
              <a:ea typeface="Times New Roman" panose="02020603050405020304" pitchFamily="18" charset="0"/>
            </a:endParaRPr>
          </a:p>
        </p:txBody>
      </p:sp>
      <p:pic>
        <p:nvPicPr>
          <p:cNvPr id="22" name="Picture 21">
            <a:extLst>
              <a:ext uri="{FF2B5EF4-FFF2-40B4-BE49-F238E27FC236}">
                <a16:creationId xmlns:a16="http://schemas.microsoft.com/office/drawing/2014/main" xmlns="" id="{A011F783-50FD-4E84-8B4E-F8A478BA03D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372390" y="5632042"/>
            <a:ext cx="2112240" cy="1182854"/>
          </a:xfrm>
          <a:prstGeom prst="rect">
            <a:avLst/>
          </a:prstGeom>
        </p:spPr>
      </p:pic>
      <p:sp>
        <p:nvSpPr>
          <p:cNvPr id="23" name="TextBox 22">
            <a:extLst>
              <a:ext uri="{FF2B5EF4-FFF2-40B4-BE49-F238E27FC236}">
                <a16:creationId xmlns:a16="http://schemas.microsoft.com/office/drawing/2014/main" xmlns="" id="{6E9776FA-5929-4FFC-AB1C-BB19FE99CF1C}"/>
              </a:ext>
            </a:extLst>
          </p:cNvPr>
          <p:cNvSpPr txBox="1"/>
          <p:nvPr/>
        </p:nvSpPr>
        <p:spPr>
          <a:xfrm>
            <a:off x="217055" y="5542753"/>
            <a:ext cx="5269345" cy="1272143"/>
          </a:xfrm>
          <a:prstGeom prst="rect">
            <a:avLst/>
          </a:prstGeom>
          <a:noFill/>
        </p:spPr>
        <p:txBody>
          <a:bodyPr wrap="square">
            <a:spAutoFit/>
          </a:bodyPr>
          <a:lstStyle/>
          <a:p>
            <a:pPr algn="just">
              <a:spcAft>
                <a:spcPts val="800"/>
              </a:spcAft>
            </a:pPr>
            <a:r>
              <a:rPr lang="en-US" sz="1400" b="1" dirty="0">
                <a:solidFill>
                  <a:srgbClr val="000000"/>
                </a:solidFill>
                <a:effectLst/>
                <a:latin typeface="Times New Roman" panose="02020603050405020304" pitchFamily="18" charset="0"/>
                <a:ea typeface="Times New Roman" panose="02020603050405020304" pitchFamily="18" charset="0"/>
              </a:rPr>
              <a:t>By Bus</a:t>
            </a:r>
            <a:endParaRPr lang="ro-RO" sz="1400" dirty="0">
              <a:effectLst/>
              <a:latin typeface="Tahoma" panose="020B0604030504040204" pitchFamily="34" charset="0"/>
              <a:ea typeface="Times New Roman" panose="02020603050405020304" pitchFamily="18" charset="0"/>
            </a:endParaRPr>
          </a:p>
          <a:p>
            <a:pPr algn="just">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rPr>
              <a:t>The two countries have a developed bus transportation system (both internal and external). What is more - travel costs here are among the cheapest in Europe. Bus lines connect major towns with almost all European countries. </a:t>
            </a:r>
            <a:endParaRPr lang="ro-RO" sz="1400" dirty="0">
              <a:effectLst/>
              <a:latin typeface="Tahoma" panose="020B0604030504040204" pitchFamily="34" charset="0"/>
              <a:ea typeface="Times New Roman" panose="02020603050405020304" pitchFamily="18" charset="0"/>
            </a:endParaRPr>
          </a:p>
        </p:txBody>
      </p:sp>
      <p:pic>
        <p:nvPicPr>
          <p:cNvPr id="25" name="Picture 24">
            <a:extLst>
              <a:ext uri="{FF2B5EF4-FFF2-40B4-BE49-F238E27FC236}">
                <a16:creationId xmlns:a16="http://schemas.microsoft.com/office/drawing/2014/main" xmlns="" id="{307F7F97-081E-4C53-8CA9-C6015916D81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23234" b="26556"/>
          <a:stretch/>
        </p:blipFill>
        <p:spPr>
          <a:xfrm>
            <a:off x="3292043" y="3244364"/>
            <a:ext cx="1809750" cy="1272143"/>
          </a:xfrm>
          <a:prstGeom prst="rect">
            <a:avLst/>
          </a:prstGeom>
        </p:spPr>
      </p:pic>
    </p:spTree>
    <p:extLst>
      <p:ext uri="{BB962C8B-B14F-4D97-AF65-F5344CB8AC3E}">
        <p14:creationId xmlns:p14="http://schemas.microsoft.com/office/powerpoint/2010/main" val="2666510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98C57-C641-F676-8202-0E93ACE3F3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47F4799-8A32-877B-54EB-FD5AB46C8E1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2C6350F8-55EC-F24F-8BEA-8E402797A8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1744325" cy="6819900"/>
          </a:xfrm>
          <a:prstGeom prst="rect">
            <a:avLst/>
          </a:prstGeom>
        </p:spPr>
      </p:pic>
    </p:spTree>
    <p:extLst>
      <p:ext uri="{BB962C8B-B14F-4D97-AF65-F5344CB8AC3E}">
        <p14:creationId xmlns:p14="http://schemas.microsoft.com/office/powerpoint/2010/main" val="2926762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750D2E8-2942-46E0-89A8-B674ADF413F5}"/>
              </a:ext>
            </a:extLst>
          </p:cNvPr>
          <p:cNvSpPr txBox="1"/>
          <p:nvPr/>
        </p:nvSpPr>
        <p:spPr>
          <a:xfrm>
            <a:off x="655782" y="563030"/>
            <a:ext cx="6096000" cy="748923"/>
          </a:xfrm>
          <a:prstGeom prst="rect">
            <a:avLst/>
          </a:prstGeom>
          <a:noFill/>
        </p:spPr>
        <p:txBody>
          <a:bodyPr wrap="square">
            <a:spAutoFit/>
          </a:bodyPr>
          <a:lstStyle/>
          <a:p>
            <a:pPr algn="just">
              <a:spcAft>
                <a:spcPts val="800"/>
              </a:spcAft>
            </a:pPr>
            <a:r>
              <a:rPr lang="de-DE" sz="1800" b="1" dirty="0">
                <a:effectLst/>
                <a:latin typeface="Times New Roman" panose="02020603050405020304" pitchFamily="18" charset="0"/>
                <a:ea typeface="Calibri" panose="020F0502020204030204" pitchFamily="34" charset="0"/>
              </a:rPr>
              <a:t>Archeological Sites and Museums</a:t>
            </a:r>
            <a:endParaRPr lang="ro-RO" sz="1200" dirty="0">
              <a:effectLst/>
              <a:latin typeface="Tahoma" panose="020B0604030504040204" pitchFamily="34" charset="0"/>
              <a:ea typeface="Times New Roman" panose="02020603050405020304" pitchFamily="18" charset="0"/>
            </a:endParaRPr>
          </a:p>
          <a:p>
            <a:pPr algn="just">
              <a:spcAft>
                <a:spcPts val="800"/>
              </a:spcAft>
            </a:pPr>
            <a:r>
              <a:rPr lang="de-DE" sz="1800" b="1" dirty="0">
                <a:effectLst/>
                <a:latin typeface="Times New Roman" panose="02020603050405020304" pitchFamily="18" charset="0"/>
                <a:ea typeface="Calibri" panose="020F0502020204030204" pitchFamily="34" charset="0"/>
              </a:rPr>
              <a:t>1. Nesebar</a:t>
            </a:r>
            <a:endParaRPr lang="ro-RO" sz="1200" dirty="0">
              <a:effectLst/>
              <a:latin typeface="Tahoma" panose="020B060403050404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xmlns="" id="{F9885D9F-00F0-48EC-B9C8-3B3C546692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34200" y="2959100"/>
            <a:ext cx="4826000" cy="3619500"/>
          </a:xfrm>
          <a:prstGeom prst="rect">
            <a:avLst/>
          </a:prstGeom>
        </p:spPr>
      </p:pic>
      <p:pic>
        <p:nvPicPr>
          <p:cNvPr id="7" name="Picture 6">
            <a:extLst>
              <a:ext uri="{FF2B5EF4-FFF2-40B4-BE49-F238E27FC236}">
                <a16:creationId xmlns:a16="http://schemas.microsoft.com/office/drawing/2014/main" xmlns="" id="{1E35B428-CA87-0C8D-ED75-DD2B13E16A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891" y="1311953"/>
            <a:ext cx="6744998" cy="3916803"/>
          </a:xfrm>
          <a:prstGeom prst="rect">
            <a:avLst/>
          </a:prstGeom>
        </p:spPr>
      </p:pic>
    </p:spTree>
    <p:extLst>
      <p:ext uri="{BB962C8B-B14F-4D97-AF65-F5344CB8AC3E}">
        <p14:creationId xmlns:p14="http://schemas.microsoft.com/office/powerpoint/2010/main" val="3359254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1471</Words>
  <Application>Microsoft Office PowerPoint</Application>
  <PresentationFormat>Custom</PresentationFormat>
  <Paragraphs>156</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G3 15</dc:creator>
  <cp:lastModifiedBy>Admin</cp:lastModifiedBy>
  <cp:revision>21</cp:revision>
  <dcterms:created xsi:type="dcterms:W3CDTF">2022-10-10T12:33:07Z</dcterms:created>
  <dcterms:modified xsi:type="dcterms:W3CDTF">2022-11-26T15:22:32Z</dcterms:modified>
</cp:coreProperties>
</file>